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72" r:id="rId1"/>
    <p:sldMasterId id="2147483684" r:id="rId2"/>
  </p:sldMasterIdLst>
  <p:notesMasterIdLst>
    <p:notesMasterId r:id="rId77"/>
  </p:notesMasterIdLst>
  <p:sldIdLst>
    <p:sldId id="356" r:id="rId3"/>
    <p:sldId id="403" r:id="rId4"/>
    <p:sldId id="404" r:id="rId5"/>
    <p:sldId id="504" r:id="rId6"/>
    <p:sldId id="505" r:id="rId7"/>
    <p:sldId id="405" r:id="rId8"/>
    <p:sldId id="406" r:id="rId9"/>
    <p:sldId id="522" r:id="rId10"/>
    <p:sldId id="523" r:id="rId11"/>
    <p:sldId id="525" r:id="rId12"/>
    <p:sldId id="527" r:id="rId13"/>
    <p:sldId id="409" r:id="rId14"/>
    <p:sldId id="410" r:id="rId15"/>
    <p:sldId id="411" r:id="rId16"/>
    <p:sldId id="359" r:id="rId17"/>
    <p:sldId id="482" r:id="rId18"/>
    <p:sldId id="484" r:id="rId19"/>
    <p:sldId id="444" r:id="rId20"/>
    <p:sldId id="446" r:id="rId21"/>
    <p:sldId id="448" r:id="rId22"/>
    <p:sldId id="450" r:id="rId23"/>
    <p:sldId id="452" r:id="rId24"/>
    <p:sldId id="453" r:id="rId25"/>
    <p:sldId id="454" r:id="rId26"/>
    <p:sldId id="455" r:id="rId27"/>
    <p:sldId id="456" r:id="rId28"/>
    <p:sldId id="457" r:id="rId29"/>
    <p:sldId id="529" r:id="rId30"/>
    <p:sldId id="530" r:id="rId31"/>
    <p:sldId id="531" r:id="rId32"/>
    <p:sldId id="532" r:id="rId33"/>
    <p:sldId id="533" r:id="rId34"/>
    <p:sldId id="534" r:id="rId35"/>
    <p:sldId id="535" r:id="rId36"/>
    <p:sldId id="536" r:id="rId37"/>
    <p:sldId id="537" r:id="rId38"/>
    <p:sldId id="538" r:id="rId39"/>
    <p:sldId id="539" r:id="rId40"/>
    <p:sldId id="540" r:id="rId41"/>
    <p:sldId id="541" r:id="rId42"/>
    <p:sldId id="542" r:id="rId43"/>
    <p:sldId id="543" r:id="rId44"/>
    <p:sldId id="544" r:id="rId45"/>
    <p:sldId id="545" r:id="rId46"/>
    <p:sldId id="546" r:id="rId47"/>
    <p:sldId id="547" r:id="rId48"/>
    <p:sldId id="548" r:id="rId49"/>
    <p:sldId id="549" r:id="rId50"/>
    <p:sldId id="550" r:id="rId51"/>
    <p:sldId id="551" r:id="rId52"/>
    <p:sldId id="552" r:id="rId53"/>
    <p:sldId id="555" r:id="rId54"/>
    <p:sldId id="556" r:id="rId55"/>
    <p:sldId id="557" r:id="rId56"/>
    <p:sldId id="558" r:id="rId57"/>
    <p:sldId id="579" r:id="rId58"/>
    <p:sldId id="560" r:id="rId59"/>
    <p:sldId id="561" r:id="rId60"/>
    <p:sldId id="581" r:id="rId61"/>
    <p:sldId id="563" r:id="rId62"/>
    <p:sldId id="564" r:id="rId63"/>
    <p:sldId id="565" r:id="rId64"/>
    <p:sldId id="566" r:id="rId65"/>
    <p:sldId id="567" r:id="rId66"/>
    <p:sldId id="583" r:id="rId67"/>
    <p:sldId id="584" r:id="rId68"/>
    <p:sldId id="585" r:id="rId69"/>
    <p:sldId id="586" r:id="rId70"/>
    <p:sldId id="587" r:id="rId71"/>
    <p:sldId id="588" r:id="rId72"/>
    <p:sldId id="589" r:id="rId73"/>
    <p:sldId id="590" r:id="rId74"/>
    <p:sldId id="591" r:id="rId75"/>
    <p:sldId id="592" r:id="rId76"/>
  </p:sldIdLst>
  <p:sldSz cx="9144000" cy="6858000" type="screen4x3"/>
  <p:notesSz cx="6858000" cy="88915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5A9D207-24E1-465D-ACF8-057DEE203FE0}">
          <p14:sldIdLst>
            <p14:sldId id="356"/>
            <p14:sldId id="403"/>
            <p14:sldId id="404"/>
            <p14:sldId id="504"/>
            <p14:sldId id="505"/>
            <p14:sldId id="405"/>
            <p14:sldId id="406"/>
            <p14:sldId id="522"/>
            <p14:sldId id="523"/>
            <p14:sldId id="525"/>
            <p14:sldId id="527"/>
            <p14:sldId id="409"/>
            <p14:sldId id="410"/>
            <p14:sldId id="411"/>
            <p14:sldId id="359"/>
            <p14:sldId id="482"/>
            <p14:sldId id="484"/>
            <p14:sldId id="444"/>
            <p14:sldId id="446"/>
            <p14:sldId id="448"/>
            <p14:sldId id="450"/>
            <p14:sldId id="452"/>
            <p14:sldId id="453"/>
            <p14:sldId id="454"/>
            <p14:sldId id="455"/>
            <p14:sldId id="456"/>
            <p14:sldId id="457"/>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5"/>
            <p14:sldId id="556"/>
            <p14:sldId id="557"/>
            <p14:sldId id="558"/>
            <p14:sldId id="579"/>
            <p14:sldId id="560"/>
            <p14:sldId id="561"/>
            <p14:sldId id="581"/>
            <p14:sldId id="563"/>
            <p14:sldId id="564"/>
            <p14:sldId id="565"/>
            <p14:sldId id="566"/>
            <p14:sldId id="567"/>
            <p14:sldId id="583"/>
            <p14:sldId id="584"/>
            <p14:sldId id="585"/>
            <p14:sldId id="586"/>
            <p14:sldId id="587"/>
            <p14:sldId id="588"/>
            <p14:sldId id="589"/>
            <p14:sldId id="590"/>
            <p14:sldId id="591"/>
            <p14:sldId id="59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ma lashkari" initials="sl" lastIdx="2" clrIdx="0">
    <p:extLst>
      <p:ext uri="{19B8F6BF-5375-455C-9EA6-DF929625EA0E}">
        <p15:presenceInfo xmlns:p15="http://schemas.microsoft.com/office/powerpoint/2012/main" userId="3eb268448165bb2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1058" autoAdjust="0"/>
  </p:normalViewPr>
  <p:slideViewPr>
    <p:cSldViewPr snapToGrid="0">
      <p:cViewPr varScale="1">
        <p:scale>
          <a:sx n="89" d="100"/>
          <a:sy n="89" d="100"/>
        </p:scale>
        <p:origin x="802" y="8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46124"/>
          </a:xfrm>
          <a:prstGeom prst="rect">
            <a:avLst/>
          </a:prstGeom>
        </p:spPr>
        <p:txBody>
          <a:bodyPr vert="horz" lIns="91400" tIns="45701" rIns="91400" bIns="45701" rtlCol="0"/>
          <a:lstStyle>
            <a:lvl1pPr algn="l">
              <a:defRPr sz="1200"/>
            </a:lvl1pPr>
          </a:lstStyle>
          <a:p>
            <a:endParaRPr lang="en-US"/>
          </a:p>
        </p:txBody>
      </p:sp>
      <p:sp>
        <p:nvSpPr>
          <p:cNvPr id="3" name="Date Placeholder 2"/>
          <p:cNvSpPr>
            <a:spLocks noGrp="1"/>
          </p:cNvSpPr>
          <p:nvPr>
            <p:ph type="dt" idx="1"/>
          </p:nvPr>
        </p:nvSpPr>
        <p:spPr>
          <a:xfrm>
            <a:off x="3884613" y="1"/>
            <a:ext cx="2971800" cy="446124"/>
          </a:xfrm>
          <a:prstGeom prst="rect">
            <a:avLst/>
          </a:prstGeom>
        </p:spPr>
        <p:txBody>
          <a:bodyPr vert="horz" lIns="91400" tIns="45701" rIns="91400" bIns="45701" rtlCol="0"/>
          <a:lstStyle>
            <a:lvl1pPr algn="r">
              <a:defRPr sz="1200"/>
            </a:lvl1pPr>
          </a:lstStyle>
          <a:p>
            <a:fld id="{B6BA2FC7-0902-4A17-8803-B7DD39D4145D}" type="datetimeFigureOut">
              <a:rPr lang="en-US" smtClean="0"/>
              <a:t>1/9/2024</a:t>
            </a:fld>
            <a:endParaRPr lang="en-US"/>
          </a:p>
        </p:txBody>
      </p:sp>
      <p:sp>
        <p:nvSpPr>
          <p:cNvPr id="4" name="Slide Image Placeholder 3"/>
          <p:cNvSpPr>
            <a:spLocks noGrp="1" noRot="1" noChangeAspect="1"/>
          </p:cNvSpPr>
          <p:nvPr>
            <p:ph type="sldImg" idx="2"/>
          </p:nvPr>
        </p:nvSpPr>
        <p:spPr>
          <a:xfrm>
            <a:off x="1428750" y="1111250"/>
            <a:ext cx="4000500" cy="3000375"/>
          </a:xfrm>
          <a:prstGeom prst="rect">
            <a:avLst/>
          </a:prstGeom>
          <a:noFill/>
          <a:ln w="12700">
            <a:solidFill>
              <a:prstClr val="black"/>
            </a:solidFill>
          </a:ln>
        </p:spPr>
        <p:txBody>
          <a:bodyPr vert="horz" lIns="91400" tIns="45701" rIns="91400" bIns="45701" rtlCol="0" anchor="ctr"/>
          <a:lstStyle/>
          <a:p>
            <a:endParaRPr lang="en-US"/>
          </a:p>
        </p:txBody>
      </p:sp>
      <p:sp>
        <p:nvSpPr>
          <p:cNvPr id="5" name="Notes Placeholder 4"/>
          <p:cNvSpPr>
            <a:spLocks noGrp="1"/>
          </p:cNvSpPr>
          <p:nvPr>
            <p:ph type="body" sz="quarter" idx="3"/>
          </p:nvPr>
        </p:nvSpPr>
        <p:spPr>
          <a:xfrm>
            <a:off x="685800" y="4279077"/>
            <a:ext cx="5486400" cy="3501063"/>
          </a:xfrm>
          <a:prstGeom prst="rect">
            <a:avLst/>
          </a:prstGeom>
        </p:spPr>
        <p:txBody>
          <a:bodyPr vert="horz" lIns="91400" tIns="45701" rIns="91400" bIns="4570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445470"/>
            <a:ext cx="2971800" cy="446123"/>
          </a:xfrm>
          <a:prstGeom prst="rect">
            <a:avLst/>
          </a:prstGeom>
        </p:spPr>
        <p:txBody>
          <a:bodyPr vert="horz" lIns="91400" tIns="45701" rIns="91400" bIns="45701"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445470"/>
            <a:ext cx="2971800" cy="446123"/>
          </a:xfrm>
          <a:prstGeom prst="rect">
            <a:avLst/>
          </a:prstGeom>
        </p:spPr>
        <p:txBody>
          <a:bodyPr vert="horz" lIns="91400" tIns="45701" rIns="91400" bIns="45701" rtlCol="0" anchor="b"/>
          <a:lstStyle>
            <a:lvl1pPr algn="r">
              <a:defRPr sz="1200"/>
            </a:lvl1pPr>
          </a:lstStyle>
          <a:p>
            <a:fld id="{AD253DF4-8A70-4AA7-B62F-33773B9DD69C}" type="slidenum">
              <a:rPr lang="en-US" smtClean="0"/>
              <a:t>‹#›</a:t>
            </a:fld>
            <a:endParaRPr lang="en-US"/>
          </a:p>
        </p:txBody>
      </p:sp>
    </p:spTree>
    <p:extLst>
      <p:ext uri="{BB962C8B-B14F-4D97-AF65-F5344CB8AC3E}">
        <p14:creationId xmlns:p14="http://schemas.microsoft.com/office/powerpoint/2010/main" val="996325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53DF4-8A70-4AA7-B62F-33773B9DD69C}" type="slidenum">
              <a:rPr lang="en-US" smtClean="0"/>
              <a:t>1</a:t>
            </a:fld>
            <a:endParaRPr lang="en-US"/>
          </a:p>
        </p:txBody>
      </p:sp>
    </p:spTree>
    <p:extLst>
      <p:ext uri="{BB962C8B-B14F-4D97-AF65-F5344CB8AC3E}">
        <p14:creationId xmlns:p14="http://schemas.microsoft.com/office/powerpoint/2010/main" val="1476059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53DF4-8A70-4AA7-B62F-33773B9DD69C}" type="slidenum">
              <a:rPr lang="en-US" smtClean="0"/>
              <a:t>28</a:t>
            </a:fld>
            <a:endParaRPr lang="en-US"/>
          </a:p>
        </p:txBody>
      </p:sp>
    </p:spTree>
    <p:extLst>
      <p:ext uri="{BB962C8B-B14F-4D97-AF65-F5344CB8AC3E}">
        <p14:creationId xmlns:p14="http://schemas.microsoft.com/office/powerpoint/2010/main" val="2909541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253DF4-8A70-4AA7-B62F-33773B9DD69C}" type="slidenum">
              <a:rPr lang="en-US" smtClean="0"/>
              <a:t>40</a:t>
            </a:fld>
            <a:endParaRPr lang="en-US"/>
          </a:p>
        </p:txBody>
      </p:sp>
    </p:spTree>
    <p:extLst>
      <p:ext uri="{BB962C8B-B14F-4D97-AF65-F5344CB8AC3E}">
        <p14:creationId xmlns:p14="http://schemas.microsoft.com/office/powerpoint/2010/main" val="1155561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53DF4-8A70-4AA7-B62F-33773B9DD69C}" type="slidenum">
              <a:rPr lang="en-US" smtClean="0"/>
              <a:t>53</a:t>
            </a:fld>
            <a:endParaRPr lang="en-US"/>
          </a:p>
        </p:txBody>
      </p:sp>
    </p:spTree>
    <p:extLst>
      <p:ext uri="{BB962C8B-B14F-4D97-AF65-F5344CB8AC3E}">
        <p14:creationId xmlns:p14="http://schemas.microsoft.com/office/powerpoint/2010/main" val="1573931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53DF4-8A70-4AA7-B62F-33773B9DD69C}" type="slidenum">
              <a:rPr lang="en-US" smtClean="0"/>
              <a:t>57</a:t>
            </a:fld>
            <a:endParaRPr lang="en-US"/>
          </a:p>
        </p:txBody>
      </p:sp>
    </p:spTree>
    <p:extLst>
      <p:ext uri="{BB962C8B-B14F-4D97-AF65-F5344CB8AC3E}">
        <p14:creationId xmlns:p14="http://schemas.microsoft.com/office/powerpoint/2010/main" val="2292318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53DF4-8A70-4AA7-B62F-33773B9DD69C}" type="slidenum">
              <a:rPr lang="en-US" smtClean="0"/>
              <a:t>8</a:t>
            </a:fld>
            <a:endParaRPr lang="en-US"/>
          </a:p>
        </p:txBody>
      </p:sp>
    </p:spTree>
    <p:extLst>
      <p:ext uri="{BB962C8B-B14F-4D97-AF65-F5344CB8AC3E}">
        <p14:creationId xmlns:p14="http://schemas.microsoft.com/office/powerpoint/2010/main" val="603499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53DF4-8A70-4AA7-B62F-33773B9DD69C}" type="slidenum">
              <a:rPr lang="en-US" smtClean="0"/>
              <a:t>9</a:t>
            </a:fld>
            <a:endParaRPr lang="en-US"/>
          </a:p>
        </p:txBody>
      </p:sp>
    </p:spTree>
    <p:extLst>
      <p:ext uri="{BB962C8B-B14F-4D97-AF65-F5344CB8AC3E}">
        <p14:creationId xmlns:p14="http://schemas.microsoft.com/office/powerpoint/2010/main" val="1986653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53DF4-8A70-4AA7-B62F-33773B9DD69C}" type="slidenum">
              <a:rPr lang="en-US" smtClean="0"/>
              <a:t>10</a:t>
            </a:fld>
            <a:endParaRPr lang="en-US"/>
          </a:p>
        </p:txBody>
      </p:sp>
    </p:spTree>
    <p:extLst>
      <p:ext uri="{BB962C8B-B14F-4D97-AF65-F5344CB8AC3E}">
        <p14:creationId xmlns:p14="http://schemas.microsoft.com/office/powerpoint/2010/main" val="2625877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53DF4-8A70-4AA7-B62F-33773B9DD69C}" type="slidenum">
              <a:rPr lang="en-US" smtClean="0"/>
              <a:t>11</a:t>
            </a:fld>
            <a:endParaRPr lang="en-US"/>
          </a:p>
        </p:txBody>
      </p:sp>
    </p:spTree>
    <p:extLst>
      <p:ext uri="{BB962C8B-B14F-4D97-AF65-F5344CB8AC3E}">
        <p14:creationId xmlns:p14="http://schemas.microsoft.com/office/powerpoint/2010/main" val="3824811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253DF4-8A70-4AA7-B62F-33773B9DD69C}" type="slidenum">
              <a:rPr lang="en-US" smtClean="0"/>
              <a:t>15</a:t>
            </a:fld>
            <a:endParaRPr lang="en-US"/>
          </a:p>
        </p:txBody>
      </p:sp>
    </p:spTree>
    <p:extLst>
      <p:ext uri="{BB962C8B-B14F-4D97-AF65-F5344CB8AC3E}">
        <p14:creationId xmlns:p14="http://schemas.microsoft.com/office/powerpoint/2010/main" val="2952509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253DF4-8A70-4AA7-B62F-33773B9DD69C}" type="slidenum">
              <a:rPr lang="en-US" smtClean="0"/>
              <a:t>17</a:t>
            </a:fld>
            <a:endParaRPr lang="en-US"/>
          </a:p>
        </p:txBody>
      </p:sp>
    </p:spTree>
    <p:extLst>
      <p:ext uri="{BB962C8B-B14F-4D97-AF65-F5344CB8AC3E}">
        <p14:creationId xmlns:p14="http://schemas.microsoft.com/office/powerpoint/2010/main" val="4153701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253DF4-8A70-4AA7-B62F-33773B9DD69C}" type="slidenum">
              <a:rPr lang="en-US" smtClean="0"/>
              <a:t>21</a:t>
            </a:fld>
            <a:endParaRPr lang="en-US"/>
          </a:p>
        </p:txBody>
      </p:sp>
    </p:spTree>
    <p:extLst>
      <p:ext uri="{BB962C8B-B14F-4D97-AF65-F5344CB8AC3E}">
        <p14:creationId xmlns:p14="http://schemas.microsoft.com/office/powerpoint/2010/main" val="1562547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metals </a:t>
            </a:r>
          </a:p>
        </p:txBody>
      </p:sp>
      <p:sp>
        <p:nvSpPr>
          <p:cNvPr id="4" name="Slide Number Placeholder 3"/>
          <p:cNvSpPr>
            <a:spLocks noGrp="1"/>
          </p:cNvSpPr>
          <p:nvPr>
            <p:ph type="sldNum" sz="quarter" idx="10"/>
          </p:nvPr>
        </p:nvSpPr>
        <p:spPr/>
        <p:txBody>
          <a:bodyPr/>
          <a:lstStyle/>
          <a:p>
            <a:fld id="{AD253DF4-8A70-4AA7-B62F-33773B9DD69C}" type="slidenum">
              <a:rPr lang="en-US" smtClean="0"/>
              <a:t>22</a:t>
            </a:fld>
            <a:endParaRPr lang="en-US"/>
          </a:p>
        </p:txBody>
      </p:sp>
    </p:spTree>
    <p:extLst>
      <p:ext uri="{BB962C8B-B14F-4D97-AF65-F5344CB8AC3E}">
        <p14:creationId xmlns:p14="http://schemas.microsoft.com/office/powerpoint/2010/main" val="888706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p:txBody>
          <a:bodyPr/>
          <a:lstStyle/>
          <a:p>
            <a:r>
              <a:rPr lang="en-US"/>
              <a:t>ChE 331 – F19</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185384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ChE 331 – F19</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325134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ChE 331 – F19</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40743310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29995-D1F4-5B5F-3156-1C3D46056714}"/>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CA"/>
          </a:p>
        </p:txBody>
      </p:sp>
      <p:sp>
        <p:nvSpPr>
          <p:cNvPr id="3" name="Subtitle 2">
            <a:extLst>
              <a:ext uri="{FF2B5EF4-FFF2-40B4-BE49-F238E27FC236}">
                <a16:creationId xmlns:a16="http://schemas.microsoft.com/office/drawing/2014/main" id="{C61F6C5E-678C-5044-EDE0-D37070BF9AFB}"/>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0DEC37E-D2EB-A581-6577-340C3309EB0F}"/>
              </a:ext>
            </a:extLst>
          </p:cNvPr>
          <p:cNvSpPr>
            <a:spLocks noGrp="1"/>
          </p:cNvSpPr>
          <p:nvPr>
            <p:ph type="dt" sz="half" idx="10"/>
          </p:nvPr>
        </p:nvSpPr>
        <p:spPr/>
        <p:txBody>
          <a:bodyPr/>
          <a:lstStyle/>
          <a:p>
            <a:fld id="{5E5CA7BB-60B0-4072-9DB4-311EDEB391A9}" type="datetimeFigureOut">
              <a:rPr lang="en-CA" smtClean="0"/>
              <a:t>2024-01-09</a:t>
            </a:fld>
            <a:endParaRPr lang="en-CA"/>
          </a:p>
        </p:txBody>
      </p:sp>
      <p:sp>
        <p:nvSpPr>
          <p:cNvPr id="5" name="Footer Placeholder 4">
            <a:extLst>
              <a:ext uri="{FF2B5EF4-FFF2-40B4-BE49-F238E27FC236}">
                <a16:creationId xmlns:a16="http://schemas.microsoft.com/office/drawing/2014/main" id="{47910A7E-6A33-312C-8913-79F00AE56E9F}"/>
              </a:ext>
            </a:extLst>
          </p:cNvPr>
          <p:cNvSpPr>
            <a:spLocks noGrp="1"/>
          </p:cNvSpPr>
          <p:nvPr>
            <p:ph type="ftr" sz="quarter" idx="11"/>
          </p:nvPr>
        </p:nvSpPr>
        <p:spPr/>
        <p:txBody>
          <a:bodyPr/>
          <a:lstStyle/>
          <a:p>
            <a:r>
              <a:rPr lang="en-US"/>
              <a:t>ChE 331 – F19</a:t>
            </a:r>
            <a:endParaRPr lang="en-US" dirty="0"/>
          </a:p>
        </p:txBody>
      </p:sp>
      <p:sp>
        <p:nvSpPr>
          <p:cNvPr id="6" name="Slide Number Placeholder 5">
            <a:extLst>
              <a:ext uri="{FF2B5EF4-FFF2-40B4-BE49-F238E27FC236}">
                <a16:creationId xmlns:a16="http://schemas.microsoft.com/office/drawing/2014/main" id="{2A4BEB37-78FE-762D-82A0-5C227F63B16F}"/>
              </a:ext>
            </a:extLst>
          </p:cNvPr>
          <p:cNvSpPr>
            <a:spLocks noGrp="1"/>
          </p:cNvSpPr>
          <p:nvPr>
            <p:ph type="sldNum" sz="quarter" idx="12"/>
          </p:nvPr>
        </p:nvSpPr>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3758818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EB3FD-7750-4832-2D4F-2B7E319BD18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4912202-4403-57D5-A1A9-9800CA6AC5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0B7C8B0-C94D-456B-8769-13DA192FD7DE}"/>
              </a:ext>
            </a:extLst>
          </p:cNvPr>
          <p:cNvSpPr>
            <a:spLocks noGrp="1"/>
          </p:cNvSpPr>
          <p:nvPr>
            <p:ph type="dt" sz="half" idx="10"/>
          </p:nvPr>
        </p:nvSpPr>
        <p:spPr/>
        <p:txBody>
          <a:bodyPr/>
          <a:lstStyle/>
          <a:p>
            <a:fld id="{5E5CA7BB-60B0-4072-9DB4-311EDEB391A9}" type="datetimeFigureOut">
              <a:rPr lang="en-CA" smtClean="0"/>
              <a:t>2024-01-09</a:t>
            </a:fld>
            <a:endParaRPr lang="en-CA"/>
          </a:p>
        </p:txBody>
      </p:sp>
      <p:sp>
        <p:nvSpPr>
          <p:cNvPr id="5" name="Footer Placeholder 4">
            <a:extLst>
              <a:ext uri="{FF2B5EF4-FFF2-40B4-BE49-F238E27FC236}">
                <a16:creationId xmlns:a16="http://schemas.microsoft.com/office/drawing/2014/main" id="{958E5565-25B5-C2F9-DA8F-C30364BD14A2}"/>
              </a:ext>
            </a:extLst>
          </p:cNvPr>
          <p:cNvSpPr>
            <a:spLocks noGrp="1"/>
          </p:cNvSpPr>
          <p:nvPr>
            <p:ph type="ftr" sz="quarter" idx="11"/>
          </p:nvPr>
        </p:nvSpPr>
        <p:spPr/>
        <p:txBody>
          <a:bodyPr/>
          <a:lstStyle/>
          <a:p>
            <a:r>
              <a:rPr lang="en-US" dirty="0"/>
              <a:t>ChE 331 – Winter</a:t>
            </a:r>
          </a:p>
        </p:txBody>
      </p:sp>
      <p:sp>
        <p:nvSpPr>
          <p:cNvPr id="6" name="Slide Number Placeholder 5">
            <a:extLst>
              <a:ext uri="{FF2B5EF4-FFF2-40B4-BE49-F238E27FC236}">
                <a16:creationId xmlns:a16="http://schemas.microsoft.com/office/drawing/2014/main" id="{0F571ED6-F391-5D20-C4A8-2F543F433E6E}"/>
              </a:ext>
            </a:extLst>
          </p:cNvPr>
          <p:cNvSpPr>
            <a:spLocks noGrp="1"/>
          </p:cNvSpPr>
          <p:nvPr>
            <p:ph type="sldNum" sz="quarter" idx="12"/>
          </p:nvPr>
        </p:nvSpPr>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11771479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55B1F-F1B6-8F2B-05AC-19CF7EA22340}"/>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AA97A8CF-B167-7FCF-7A7A-71A4F4B7FB81}"/>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D8FFFF-BC2A-8617-9CBB-ECC5E201B13D}"/>
              </a:ext>
            </a:extLst>
          </p:cNvPr>
          <p:cNvSpPr>
            <a:spLocks noGrp="1"/>
          </p:cNvSpPr>
          <p:nvPr>
            <p:ph type="dt" sz="half" idx="10"/>
          </p:nvPr>
        </p:nvSpPr>
        <p:spPr/>
        <p:txBody>
          <a:bodyPr/>
          <a:lstStyle/>
          <a:p>
            <a:fld id="{5E5CA7BB-60B0-4072-9DB4-311EDEB391A9}" type="datetimeFigureOut">
              <a:rPr lang="en-CA" smtClean="0"/>
              <a:t>2024-01-09</a:t>
            </a:fld>
            <a:endParaRPr lang="en-CA"/>
          </a:p>
        </p:txBody>
      </p:sp>
      <p:sp>
        <p:nvSpPr>
          <p:cNvPr id="5" name="Footer Placeholder 4">
            <a:extLst>
              <a:ext uri="{FF2B5EF4-FFF2-40B4-BE49-F238E27FC236}">
                <a16:creationId xmlns:a16="http://schemas.microsoft.com/office/drawing/2014/main" id="{DE5EEE36-408F-D631-4694-6CCD3F65DBB9}"/>
              </a:ext>
            </a:extLst>
          </p:cNvPr>
          <p:cNvSpPr>
            <a:spLocks noGrp="1"/>
          </p:cNvSpPr>
          <p:nvPr>
            <p:ph type="ftr" sz="quarter" idx="11"/>
          </p:nvPr>
        </p:nvSpPr>
        <p:spPr/>
        <p:txBody>
          <a:bodyPr/>
          <a:lstStyle/>
          <a:p>
            <a:r>
              <a:rPr lang="en-US"/>
              <a:t>ChE 331 – F19</a:t>
            </a:r>
          </a:p>
        </p:txBody>
      </p:sp>
      <p:sp>
        <p:nvSpPr>
          <p:cNvPr id="6" name="Slide Number Placeholder 5">
            <a:extLst>
              <a:ext uri="{FF2B5EF4-FFF2-40B4-BE49-F238E27FC236}">
                <a16:creationId xmlns:a16="http://schemas.microsoft.com/office/drawing/2014/main" id="{A0443161-83B2-AFF3-4DDC-B0282E02A6EB}"/>
              </a:ext>
            </a:extLst>
          </p:cNvPr>
          <p:cNvSpPr>
            <a:spLocks noGrp="1"/>
          </p:cNvSpPr>
          <p:nvPr>
            <p:ph type="sldNum" sz="quarter" idx="12"/>
          </p:nvPr>
        </p:nvSpPr>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36837091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6149E-67E9-EF14-3882-2FFA2979502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81A61AB-1630-DB70-E4BB-FE3B82709411}"/>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255E6E59-A411-473A-9EF8-E4D7FCAA039E}"/>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C6E0C46-32DA-471B-D335-8044C3D68E67}"/>
              </a:ext>
            </a:extLst>
          </p:cNvPr>
          <p:cNvSpPr>
            <a:spLocks noGrp="1"/>
          </p:cNvSpPr>
          <p:nvPr>
            <p:ph type="dt" sz="half" idx="10"/>
          </p:nvPr>
        </p:nvSpPr>
        <p:spPr/>
        <p:txBody>
          <a:bodyPr/>
          <a:lstStyle/>
          <a:p>
            <a:fld id="{5E5CA7BB-60B0-4072-9DB4-311EDEB391A9}" type="datetimeFigureOut">
              <a:rPr lang="en-CA" smtClean="0"/>
              <a:t>2024-01-09</a:t>
            </a:fld>
            <a:endParaRPr lang="en-CA"/>
          </a:p>
        </p:txBody>
      </p:sp>
      <p:sp>
        <p:nvSpPr>
          <p:cNvPr id="6" name="Footer Placeholder 5">
            <a:extLst>
              <a:ext uri="{FF2B5EF4-FFF2-40B4-BE49-F238E27FC236}">
                <a16:creationId xmlns:a16="http://schemas.microsoft.com/office/drawing/2014/main" id="{12C177A8-CF2D-89A0-BC11-E5C6C36FDB77}"/>
              </a:ext>
            </a:extLst>
          </p:cNvPr>
          <p:cNvSpPr>
            <a:spLocks noGrp="1"/>
          </p:cNvSpPr>
          <p:nvPr>
            <p:ph type="ftr" sz="quarter" idx="11"/>
          </p:nvPr>
        </p:nvSpPr>
        <p:spPr/>
        <p:txBody>
          <a:bodyPr/>
          <a:lstStyle/>
          <a:p>
            <a:r>
              <a:rPr lang="en-US"/>
              <a:t>ChE 331 – F19</a:t>
            </a:r>
          </a:p>
        </p:txBody>
      </p:sp>
      <p:sp>
        <p:nvSpPr>
          <p:cNvPr id="7" name="Slide Number Placeholder 6">
            <a:extLst>
              <a:ext uri="{FF2B5EF4-FFF2-40B4-BE49-F238E27FC236}">
                <a16:creationId xmlns:a16="http://schemas.microsoft.com/office/drawing/2014/main" id="{8A58DC5E-73D8-AD5A-98E9-095EACFB3647}"/>
              </a:ext>
            </a:extLst>
          </p:cNvPr>
          <p:cNvSpPr>
            <a:spLocks noGrp="1"/>
          </p:cNvSpPr>
          <p:nvPr>
            <p:ph type="sldNum" sz="quarter" idx="12"/>
          </p:nvPr>
        </p:nvSpPr>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1799917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9B678-F9B6-93A6-88F7-3BBC443EFFB9}"/>
              </a:ext>
            </a:extLst>
          </p:cNvPr>
          <p:cNvSpPr>
            <a:spLocks noGrp="1"/>
          </p:cNvSpPr>
          <p:nvPr>
            <p:ph type="title"/>
          </p:nvPr>
        </p:nvSpPr>
        <p:spPr>
          <a:xfrm>
            <a:off x="629841" y="365126"/>
            <a:ext cx="78867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4AC6BB4-C16A-2593-72C2-141FB129C73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B71B394-464A-E700-6539-027CC9F7B023}"/>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C55AC1DA-B380-053F-AD3A-530BE1F2753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85F93B2-20D5-5345-4BB5-772EF3241E90}"/>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EDA29741-5361-096E-E353-2236944B4F66}"/>
              </a:ext>
            </a:extLst>
          </p:cNvPr>
          <p:cNvSpPr>
            <a:spLocks noGrp="1"/>
          </p:cNvSpPr>
          <p:nvPr>
            <p:ph type="dt" sz="half" idx="10"/>
          </p:nvPr>
        </p:nvSpPr>
        <p:spPr/>
        <p:txBody>
          <a:bodyPr/>
          <a:lstStyle/>
          <a:p>
            <a:fld id="{5E5CA7BB-60B0-4072-9DB4-311EDEB391A9}" type="datetimeFigureOut">
              <a:rPr lang="en-CA" smtClean="0"/>
              <a:t>2024-01-09</a:t>
            </a:fld>
            <a:endParaRPr lang="en-CA"/>
          </a:p>
        </p:txBody>
      </p:sp>
      <p:sp>
        <p:nvSpPr>
          <p:cNvPr id="8" name="Footer Placeholder 7">
            <a:extLst>
              <a:ext uri="{FF2B5EF4-FFF2-40B4-BE49-F238E27FC236}">
                <a16:creationId xmlns:a16="http://schemas.microsoft.com/office/drawing/2014/main" id="{53EEE8A0-C06B-F948-AD47-43FCC0985A2C}"/>
              </a:ext>
            </a:extLst>
          </p:cNvPr>
          <p:cNvSpPr>
            <a:spLocks noGrp="1"/>
          </p:cNvSpPr>
          <p:nvPr>
            <p:ph type="ftr" sz="quarter" idx="11"/>
          </p:nvPr>
        </p:nvSpPr>
        <p:spPr/>
        <p:txBody>
          <a:bodyPr/>
          <a:lstStyle/>
          <a:p>
            <a:r>
              <a:rPr lang="en-US"/>
              <a:t>ChE 331 – F19</a:t>
            </a:r>
          </a:p>
        </p:txBody>
      </p:sp>
      <p:sp>
        <p:nvSpPr>
          <p:cNvPr id="9" name="Slide Number Placeholder 8">
            <a:extLst>
              <a:ext uri="{FF2B5EF4-FFF2-40B4-BE49-F238E27FC236}">
                <a16:creationId xmlns:a16="http://schemas.microsoft.com/office/drawing/2014/main" id="{D619ED87-E769-D090-131B-5650385C5614}"/>
              </a:ext>
            </a:extLst>
          </p:cNvPr>
          <p:cNvSpPr>
            <a:spLocks noGrp="1"/>
          </p:cNvSpPr>
          <p:nvPr>
            <p:ph type="sldNum" sz="quarter" idx="12"/>
          </p:nvPr>
        </p:nvSpPr>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1874072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A32B5-727D-6CD8-A58C-1BF37568474A}"/>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36B06447-84E4-782C-28AF-52B7070CCCF2}"/>
              </a:ext>
            </a:extLst>
          </p:cNvPr>
          <p:cNvSpPr>
            <a:spLocks noGrp="1"/>
          </p:cNvSpPr>
          <p:nvPr>
            <p:ph type="dt" sz="half" idx="10"/>
          </p:nvPr>
        </p:nvSpPr>
        <p:spPr/>
        <p:txBody>
          <a:bodyPr/>
          <a:lstStyle/>
          <a:p>
            <a:fld id="{5E5CA7BB-60B0-4072-9DB4-311EDEB391A9}" type="datetimeFigureOut">
              <a:rPr lang="en-CA" smtClean="0"/>
              <a:t>2024-01-09</a:t>
            </a:fld>
            <a:endParaRPr lang="en-CA"/>
          </a:p>
        </p:txBody>
      </p:sp>
      <p:sp>
        <p:nvSpPr>
          <p:cNvPr id="4" name="Footer Placeholder 3">
            <a:extLst>
              <a:ext uri="{FF2B5EF4-FFF2-40B4-BE49-F238E27FC236}">
                <a16:creationId xmlns:a16="http://schemas.microsoft.com/office/drawing/2014/main" id="{9BE92E9B-C1AA-F8A6-7F20-5A916D41F5C5}"/>
              </a:ext>
            </a:extLst>
          </p:cNvPr>
          <p:cNvSpPr>
            <a:spLocks noGrp="1"/>
          </p:cNvSpPr>
          <p:nvPr>
            <p:ph type="ftr" sz="quarter" idx="11"/>
          </p:nvPr>
        </p:nvSpPr>
        <p:spPr/>
        <p:txBody>
          <a:bodyPr/>
          <a:lstStyle/>
          <a:p>
            <a:r>
              <a:rPr lang="en-US"/>
              <a:t>ChE 331 – F19</a:t>
            </a:r>
          </a:p>
        </p:txBody>
      </p:sp>
      <p:sp>
        <p:nvSpPr>
          <p:cNvPr id="5" name="Slide Number Placeholder 4">
            <a:extLst>
              <a:ext uri="{FF2B5EF4-FFF2-40B4-BE49-F238E27FC236}">
                <a16:creationId xmlns:a16="http://schemas.microsoft.com/office/drawing/2014/main" id="{7B0B6DF2-2D5D-32F6-FFC8-6598D1957EA4}"/>
              </a:ext>
            </a:extLst>
          </p:cNvPr>
          <p:cNvSpPr>
            <a:spLocks noGrp="1"/>
          </p:cNvSpPr>
          <p:nvPr>
            <p:ph type="sldNum" sz="quarter" idx="12"/>
          </p:nvPr>
        </p:nvSpPr>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5288453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5FD917-44B9-4A46-0378-A5652F6A2F94}"/>
              </a:ext>
            </a:extLst>
          </p:cNvPr>
          <p:cNvSpPr>
            <a:spLocks noGrp="1"/>
          </p:cNvSpPr>
          <p:nvPr>
            <p:ph type="dt" sz="half" idx="10"/>
          </p:nvPr>
        </p:nvSpPr>
        <p:spPr/>
        <p:txBody>
          <a:bodyPr/>
          <a:lstStyle/>
          <a:p>
            <a:fld id="{5E5CA7BB-60B0-4072-9DB4-311EDEB391A9}" type="datetimeFigureOut">
              <a:rPr lang="en-CA" smtClean="0"/>
              <a:t>2024-01-09</a:t>
            </a:fld>
            <a:endParaRPr lang="en-CA"/>
          </a:p>
        </p:txBody>
      </p:sp>
      <p:sp>
        <p:nvSpPr>
          <p:cNvPr id="3" name="Footer Placeholder 2">
            <a:extLst>
              <a:ext uri="{FF2B5EF4-FFF2-40B4-BE49-F238E27FC236}">
                <a16:creationId xmlns:a16="http://schemas.microsoft.com/office/drawing/2014/main" id="{75F072BE-DB87-BAEC-03F9-0A1B8CE655F4}"/>
              </a:ext>
            </a:extLst>
          </p:cNvPr>
          <p:cNvSpPr>
            <a:spLocks noGrp="1"/>
          </p:cNvSpPr>
          <p:nvPr>
            <p:ph type="ftr" sz="quarter" idx="11"/>
          </p:nvPr>
        </p:nvSpPr>
        <p:spPr/>
        <p:txBody>
          <a:bodyPr/>
          <a:lstStyle/>
          <a:p>
            <a:r>
              <a:rPr lang="en-US"/>
              <a:t>ChE 331 – F19</a:t>
            </a:r>
          </a:p>
        </p:txBody>
      </p:sp>
      <p:sp>
        <p:nvSpPr>
          <p:cNvPr id="4" name="Slide Number Placeholder 3">
            <a:extLst>
              <a:ext uri="{FF2B5EF4-FFF2-40B4-BE49-F238E27FC236}">
                <a16:creationId xmlns:a16="http://schemas.microsoft.com/office/drawing/2014/main" id="{E071EC4D-4136-DEC5-4FBE-2DA35A71994C}"/>
              </a:ext>
            </a:extLst>
          </p:cNvPr>
          <p:cNvSpPr>
            <a:spLocks noGrp="1"/>
          </p:cNvSpPr>
          <p:nvPr>
            <p:ph type="sldNum" sz="quarter" idx="12"/>
          </p:nvPr>
        </p:nvSpPr>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34263407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299F6-69E7-64FA-F068-C4D0E3DDD24C}"/>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066B929A-CFAC-2B12-CF38-E5ED74F878AF}"/>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7F073A5-190D-43CE-811B-D1910E256C7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FA14915-53AA-0D3F-6037-C8C1C6751FA2}"/>
              </a:ext>
            </a:extLst>
          </p:cNvPr>
          <p:cNvSpPr>
            <a:spLocks noGrp="1"/>
          </p:cNvSpPr>
          <p:nvPr>
            <p:ph type="dt" sz="half" idx="10"/>
          </p:nvPr>
        </p:nvSpPr>
        <p:spPr/>
        <p:txBody>
          <a:bodyPr/>
          <a:lstStyle/>
          <a:p>
            <a:fld id="{5E5CA7BB-60B0-4072-9DB4-311EDEB391A9}" type="datetimeFigureOut">
              <a:rPr lang="en-CA" smtClean="0"/>
              <a:t>2024-01-09</a:t>
            </a:fld>
            <a:endParaRPr lang="en-CA"/>
          </a:p>
        </p:txBody>
      </p:sp>
      <p:sp>
        <p:nvSpPr>
          <p:cNvPr id="6" name="Footer Placeholder 5">
            <a:extLst>
              <a:ext uri="{FF2B5EF4-FFF2-40B4-BE49-F238E27FC236}">
                <a16:creationId xmlns:a16="http://schemas.microsoft.com/office/drawing/2014/main" id="{C580E6AD-DAA1-1998-DF55-7FA16C512CAC}"/>
              </a:ext>
            </a:extLst>
          </p:cNvPr>
          <p:cNvSpPr>
            <a:spLocks noGrp="1"/>
          </p:cNvSpPr>
          <p:nvPr>
            <p:ph type="ftr" sz="quarter" idx="11"/>
          </p:nvPr>
        </p:nvSpPr>
        <p:spPr/>
        <p:txBody>
          <a:bodyPr/>
          <a:lstStyle/>
          <a:p>
            <a:r>
              <a:rPr lang="en-US"/>
              <a:t>ChE 331 – F19</a:t>
            </a:r>
          </a:p>
        </p:txBody>
      </p:sp>
      <p:sp>
        <p:nvSpPr>
          <p:cNvPr id="7" name="Slide Number Placeholder 6">
            <a:extLst>
              <a:ext uri="{FF2B5EF4-FFF2-40B4-BE49-F238E27FC236}">
                <a16:creationId xmlns:a16="http://schemas.microsoft.com/office/drawing/2014/main" id="{E33AFAB1-2342-C8E5-6F63-BAD3A737004D}"/>
              </a:ext>
            </a:extLst>
          </p:cNvPr>
          <p:cNvSpPr>
            <a:spLocks noGrp="1"/>
          </p:cNvSpPr>
          <p:nvPr>
            <p:ph type="sldNum" sz="quarter" idx="12"/>
          </p:nvPr>
        </p:nvSpPr>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1485560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ChE 331 – F19</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6543115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860D9-F187-3E6E-3C25-0B78854850A6}"/>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A83E5F2-6AAF-6F25-3EC5-426AC619EBA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CA"/>
          </a:p>
        </p:txBody>
      </p:sp>
      <p:sp>
        <p:nvSpPr>
          <p:cNvPr id="4" name="Text Placeholder 3">
            <a:extLst>
              <a:ext uri="{FF2B5EF4-FFF2-40B4-BE49-F238E27FC236}">
                <a16:creationId xmlns:a16="http://schemas.microsoft.com/office/drawing/2014/main" id="{B077A1C5-2C98-F6A5-98CB-994730712B0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8832759-31E2-2892-F148-D8B436ADDCE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BE773F8-182C-37F4-C042-15BDCAA7B938}"/>
              </a:ext>
            </a:extLst>
          </p:cNvPr>
          <p:cNvSpPr>
            <a:spLocks noGrp="1"/>
          </p:cNvSpPr>
          <p:nvPr>
            <p:ph type="ftr" sz="quarter" idx="11"/>
          </p:nvPr>
        </p:nvSpPr>
        <p:spPr/>
        <p:txBody>
          <a:bodyPr/>
          <a:lstStyle/>
          <a:p>
            <a:r>
              <a:rPr lang="en-US"/>
              <a:t>ChE 331 – F19</a:t>
            </a:r>
          </a:p>
        </p:txBody>
      </p:sp>
      <p:sp>
        <p:nvSpPr>
          <p:cNvPr id="7" name="Slide Number Placeholder 6">
            <a:extLst>
              <a:ext uri="{FF2B5EF4-FFF2-40B4-BE49-F238E27FC236}">
                <a16:creationId xmlns:a16="http://schemas.microsoft.com/office/drawing/2014/main" id="{030C2D2C-14A2-4633-A28F-29018555B6D3}"/>
              </a:ext>
            </a:extLst>
          </p:cNvPr>
          <p:cNvSpPr>
            <a:spLocks noGrp="1"/>
          </p:cNvSpPr>
          <p:nvPr>
            <p:ph type="sldNum" sz="quarter" idx="12"/>
          </p:nvPr>
        </p:nvSpPr>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6511153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11C08-7ADB-140A-99EE-7D8E98A53E0F}"/>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8DF4379-E871-32EE-9EAE-3D02024E5B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43B4E20-5C05-1CBA-8321-C573F954B5C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5871C66-103A-290F-D304-6000E9847714}"/>
              </a:ext>
            </a:extLst>
          </p:cNvPr>
          <p:cNvSpPr>
            <a:spLocks noGrp="1"/>
          </p:cNvSpPr>
          <p:nvPr>
            <p:ph type="ftr" sz="quarter" idx="11"/>
          </p:nvPr>
        </p:nvSpPr>
        <p:spPr/>
        <p:txBody>
          <a:bodyPr/>
          <a:lstStyle/>
          <a:p>
            <a:r>
              <a:rPr lang="en-US"/>
              <a:t>ChE 331 – F19</a:t>
            </a:r>
          </a:p>
        </p:txBody>
      </p:sp>
      <p:sp>
        <p:nvSpPr>
          <p:cNvPr id="6" name="Slide Number Placeholder 5">
            <a:extLst>
              <a:ext uri="{FF2B5EF4-FFF2-40B4-BE49-F238E27FC236}">
                <a16:creationId xmlns:a16="http://schemas.microsoft.com/office/drawing/2014/main" id="{2C18E8B7-CC68-98E1-2629-3B656301E3BA}"/>
              </a:ext>
            </a:extLst>
          </p:cNvPr>
          <p:cNvSpPr>
            <a:spLocks noGrp="1"/>
          </p:cNvSpPr>
          <p:nvPr>
            <p:ph type="sldNum" sz="quarter" idx="12"/>
          </p:nvPr>
        </p:nvSpPr>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37864282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F7A3B4-5F90-22B4-3A77-E1A2A1A15C73}"/>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119D849-A807-15BC-5187-2398C8CF8F74}"/>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504FE34-6297-88AE-677B-2351A04B1CA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8E0C86D-0E92-7C98-A506-64B3B32F9CB3}"/>
              </a:ext>
            </a:extLst>
          </p:cNvPr>
          <p:cNvSpPr>
            <a:spLocks noGrp="1"/>
          </p:cNvSpPr>
          <p:nvPr>
            <p:ph type="ftr" sz="quarter" idx="11"/>
          </p:nvPr>
        </p:nvSpPr>
        <p:spPr/>
        <p:txBody>
          <a:bodyPr/>
          <a:lstStyle/>
          <a:p>
            <a:r>
              <a:rPr lang="en-US"/>
              <a:t>ChE 331 – F19</a:t>
            </a:r>
          </a:p>
        </p:txBody>
      </p:sp>
      <p:sp>
        <p:nvSpPr>
          <p:cNvPr id="6" name="Slide Number Placeholder 5">
            <a:extLst>
              <a:ext uri="{FF2B5EF4-FFF2-40B4-BE49-F238E27FC236}">
                <a16:creationId xmlns:a16="http://schemas.microsoft.com/office/drawing/2014/main" id="{B28A762C-BD55-B79D-2E50-BBAB915CF8F0}"/>
              </a:ext>
            </a:extLst>
          </p:cNvPr>
          <p:cNvSpPr>
            <a:spLocks noGrp="1"/>
          </p:cNvSpPr>
          <p:nvPr>
            <p:ph type="sldNum" sz="quarter" idx="12"/>
          </p:nvPr>
        </p:nvSpPr>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2702213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ChE 331 – F19</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705583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ChE 331 – F19</a:t>
            </a:r>
          </a:p>
        </p:txBody>
      </p:sp>
      <p:sp>
        <p:nvSpPr>
          <p:cNvPr id="7" name="Slide Number Placeholder 5"/>
          <p:cNvSpPr>
            <a:spLocks noGrp="1"/>
          </p:cNvSpPr>
          <p:nvPr>
            <p:ph type="sldNum" sz="quarter" idx="12"/>
          </p:nvPr>
        </p:nvSpPr>
        <p:spPr>
          <a:xfrm>
            <a:off x="6553200" y="6356350"/>
            <a:ext cx="2133600" cy="365125"/>
          </a:xfrm>
          <a:prstGeom prst="rect">
            <a:avLst/>
          </a:prstGeom>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841380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ChE 331 – F19</a:t>
            </a:r>
          </a:p>
        </p:txBody>
      </p:sp>
      <p:sp>
        <p:nvSpPr>
          <p:cNvPr id="9" name="Slide Number Placeholder 5"/>
          <p:cNvSpPr>
            <a:spLocks noGrp="1"/>
          </p:cNvSpPr>
          <p:nvPr>
            <p:ph type="sldNum" sz="quarter" idx="12"/>
          </p:nvPr>
        </p:nvSpPr>
        <p:spPr>
          <a:xfrm>
            <a:off x="6553200" y="6356350"/>
            <a:ext cx="2133600" cy="365125"/>
          </a:xfrm>
          <a:prstGeom prst="rect">
            <a:avLst/>
          </a:prstGeom>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3172916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ChE 331 – F19</a:t>
            </a:r>
          </a:p>
        </p:txBody>
      </p:sp>
      <p:sp>
        <p:nvSpPr>
          <p:cNvPr id="5" name="Slide Number Placeholder 5"/>
          <p:cNvSpPr>
            <a:spLocks noGrp="1"/>
          </p:cNvSpPr>
          <p:nvPr>
            <p:ph type="sldNum" sz="quarter" idx="12"/>
          </p:nvPr>
        </p:nvSpPr>
        <p:spPr>
          <a:xfrm>
            <a:off x="6553200" y="6347641"/>
            <a:ext cx="2133600" cy="365125"/>
          </a:xfrm>
          <a:prstGeom prst="rect">
            <a:avLst/>
          </a:prstGeom>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2314829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ChE 331 – F19</a:t>
            </a: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155562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ChE 331 – F19</a:t>
            </a: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1402879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ChE 331 – F19</a:t>
            </a: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657388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alphaModFix amt="1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5635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ChE 331 – F19</a:t>
            </a:r>
          </a:p>
        </p:txBody>
      </p:sp>
      <p:sp>
        <p:nvSpPr>
          <p:cNvPr id="7" name="Slide Number Placeholder 5"/>
          <p:cNvSpPr>
            <a:spLocks noGrp="1"/>
          </p:cNvSpPr>
          <p:nvPr>
            <p:ph type="sldNum" sz="quarter" idx="4"/>
          </p:nvPr>
        </p:nvSpPr>
        <p:spPr>
          <a:xfrm>
            <a:off x="6553200" y="6356350"/>
            <a:ext cx="2133600" cy="365125"/>
          </a:xfrm>
          <a:prstGeom prst="rect">
            <a:avLst/>
          </a:prstGeom>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1491783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ctr" defTabSz="914400" rtl="0" eaLnBrk="1" latinLnBrk="0" hangingPunct="1">
        <a:spcBef>
          <a:spcPct val="0"/>
        </a:spcBef>
        <a:buNone/>
        <a:defRPr sz="36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2FD337-12D2-734F-0846-A4A8810BF6D9}"/>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493F55F-F076-7B75-5623-B0CE7159778D}"/>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A71EA35-363B-BE27-DBA4-DBA2140084A4}"/>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E5CA7BB-60B0-4072-9DB4-311EDEB391A9}" type="datetimeFigureOut">
              <a:rPr lang="en-CA" smtClean="0"/>
              <a:t>2024-01-09</a:t>
            </a:fld>
            <a:endParaRPr lang="en-CA"/>
          </a:p>
        </p:txBody>
      </p:sp>
      <p:sp>
        <p:nvSpPr>
          <p:cNvPr id="5" name="Footer Placeholder 4">
            <a:extLst>
              <a:ext uri="{FF2B5EF4-FFF2-40B4-BE49-F238E27FC236}">
                <a16:creationId xmlns:a16="http://schemas.microsoft.com/office/drawing/2014/main" id="{10465617-5AE5-E0E5-048F-E855D3D0D39B}"/>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ChE 331 – F19</a:t>
            </a:r>
          </a:p>
        </p:txBody>
      </p:sp>
      <p:sp>
        <p:nvSpPr>
          <p:cNvPr id="6" name="Slide Number Placeholder 5">
            <a:extLst>
              <a:ext uri="{FF2B5EF4-FFF2-40B4-BE49-F238E27FC236}">
                <a16:creationId xmlns:a16="http://schemas.microsoft.com/office/drawing/2014/main" id="{52F7C3B4-EDD5-81ED-B3DD-51C91F861A2F}"/>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748D552-2E59-4C4C-ACBB-207C47251780}" type="slidenum">
              <a:rPr lang="en-US" smtClean="0"/>
              <a:t>‹#›</a:t>
            </a:fld>
            <a:endParaRPr lang="en-US"/>
          </a:p>
        </p:txBody>
      </p:sp>
    </p:spTree>
    <p:extLst>
      <p:ext uri="{BB962C8B-B14F-4D97-AF65-F5344CB8AC3E}">
        <p14:creationId xmlns:p14="http://schemas.microsoft.com/office/powerpoint/2010/main" val="424845813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13.xml"/><Relationship Id="rId4" Type="http://schemas.openxmlformats.org/officeDocument/2006/relationships/image" Target="../media/image22.emf"/></Relationships>
</file>

<file path=ppt/slides/_rels/slide2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280.png"/><Relationship Id="rId5" Type="http://schemas.openxmlformats.org/officeDocument/2006/relationships/image" Target="../media/image30.png"/><Relationship Id="rId4" Type="http://schemas.openxmlformats.org/officeDocument/2006/relationships/image" Target="../media/image260.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0.png"/></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37.png"/><Relationship Id="rId2" Type="http://schemas.openxmlformats.org/officeDocument/2006/relationships/image" Target="../media/image410.png"/><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image" Target="../media/image41.png"/></Relationships>
</file>

<file path=ppt/slides/_rels/slide3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13.xml"/><Relationship Id="rId4" Type="http://schemas.openxmlformats.org/officeDocument/2006/relationships/image" Target="../media/image36.emf"/></Relationships>
</file>

<file path=ppt/slides/_rels/slide3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13.xml"/><Relationship Id="rId5" Type="http://schemas.openxmlformats.org/officeDocument/2006/relationships/image" Target="../media/image44.emf"/><Relationship Id="rId4" Type="http://schemas.openxmlformats.org/officeDocument/2006/relationships/image" Target="../media/image43.em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4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13.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12.png"/><Relationship Id="rId1" Type="http://schemas.openxmlformats.org/officeDocument/2006/relationships/slideLayout" Target="../slideLayouts/slideLayout1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4.emf"/><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30.png"/><Relationship Id="rId1" Type="http://schemas.openxmlformats.org/officeDocument/2006/relationships/slideLayout" Target="../slideLayouts/slideLayout13.xml"/><Relationship Id="rId5" Type="http://schemas.openxmlformats.org/officeDocument/2006/relationships/image" Target="../media/image62.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image" Target="../media/image60.emf"/><Relationship Id="rId1" Type="http://schemas.openxmlformats.org/officeDocument/2006/relationships/slideLayout" Target="../slideLayouts/slideLayout13.xml"/><Relationship Id="rId5" Type="http://schemas.openxmlformats.org/officeDocument/2006/relationships/image" Target="../media/image64.png"/><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731.png"/><Relationship Id="rId2" Type="http://schemas.openxmlformats.org/officeDocument/2006/relationships/image" Target="../media/image73.png"/><Relationship Id="rId1" Type="http://schemas.openxmlformats.org/officeDocument/2006/relationships/slideLayout" Target="../slideLayouts/slideLayout13.xml"/><Relationship Id="rId5" Type="http://schemas.openxmlformats.org/officeDocument/2006/relationships/image" Target="../media/image70.emf"/><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412.png"/><Relationship Id="rId7" Type="http://schemas.openxmlformats.org/officeDocument/2006/relationships/image" Target="../media/image122.png"/><Relationship Id="rId2" Type="http://schemas.openxmlformats.org/officeDocument/2006/relationships/image" Target="../media/image311.png"/><Relationship Id="rId1" Type="http://schemas.openxmlformats.org/officeDocument/2006/relationships/slideLayout" Target="../slideLayouts/slideLayout13.xml"/><Relationship Id="rId6" Type="http://schemas.openxmlformats.org/officeDocument/2006/relationships/image" Target="../media/image121.png"/><Relationship Id="rId5" Type="http://schemas.openxmlformats.org/officeDocument/2006/relationships/image" Target="../media/image510.png"/><Relationship Id="rId4" Type="http://schemas.openxmlformats.org/officeDocument/2006/relationships/image" Target="../media/image610.png"/></Relationships>
</file>

<file path=ppt/slides/_rels/slide6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19.png"/><Relationship Id="rId7" Type="http://schemas.openxmlformats.org/officeDocument/2006/relationships/image" Target="../media/image89.png"/><Relationship Id="rId2" Type="http://schemas.openxmlformats.org/officeDocument/2006/relationships/image" Target="../media/image650.png"/><Relationship Id="rId1" Type="http://schemas.openxmlformats.org/officeDocument/2006/relationships/slideLayout" Target="../slideLayouts/slideLayout13.xml"/><Relationship Id="rId6" Type="http://schemas.openxmlformats.org/officeDocument/2006/relationships/image" Target="../media/image690.png"/><Relationship Id="rId5" Type="http://schemas.openxmlformats.org/officeDocument/2006/relationships/image" Target="../media/image70.png"/><Relationship Id="rId4" Type="http://schemas.openxmlformats.org/officeDocument/2006/relationships/image" Target="../media/image670.png"/></Relationships>
</file>

<file path=ppt/slides/_rels/slide68.xml.rels><?xml version="1.0" encoding="UTF-8" standalone="yes"?>
<Relationships xmlns="http://schemas.openxmlformats.org/package/2006/relationships"><Relationship Id="rId3" Type="http://schemas.openxmlformats.org/officeDocument/2006/relationships/image" Target="../media/image720.png"/><Relationship Id="rId7" Type="http://schemas.openxmlformats.org/officeDocument/2006/relationships/image" Target="../media/image125.pn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750.png"/><Relationship Id="rId5" Type="http://schemas.openxmlformats.org/officeDocument/2006/relationships/image" Target="../media/image1230.png"/><Relationship Id="rId4" Type="http://schemas.openxmlformats.org/officeDocument/2006/relationships/image" Target="../media/image1220.png"/></Relationships>
</file>

<file path=ppt/slides/_rels/slide69.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6.png"/><Relationship Id="rId1" Type="http://schemas.openxmlformats.org/officeDocument/2006/relationships/slideLayout" Target="../slideLayouts/slideLayout13.xml"/><Relationship Id="rId6" Type="http://schemas.openxmlformats.org/officeDocument/2006/relationships/image" Target="../media/image1280.png"/><Relationship Id="rId11" Type="http://schemas.openxmlformats.org/officeDocument/2006/relationships/image" Target="../media/image120.png"/><Relationship Id="rId5" Type="http://schemas.openxmlformats.org/officeDocument/2006/relationships/image" Target="../media/image129.png"/><Relationship Id="rId10" Type="http://schemas.openxmlformats.org/officeDocument/2006/relationships/image" Target="../media/image110.png"/><Relationship Id="rId4" Type="http://schemas.openxmlformats.org/officeDocument/2006/relationships/image" Target="../media/image128.png"/><Relationship Id="rId9" Type="http://schemas.openxmlformats.org/officeDocument/2006/relationships/image" Target="../media/image100.png"/></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8" Type="http://schemas.openxmlformats.org/officeDocument/2006/relationships/image" Target="../media/image870.png"/><Relationship Id="rId3" Type="http://schemas.openxmlformats.org/officeDocument/2006/relationships/image" Target="../media/image138.png"/><Relationship Id="rId21" Type="http://schemas.openxmlformats.org/officeDocument/2006/relationships/image" Target="../media/image92.png"/><Relationship Id="rId7" Type="http://schemas.openxmlformats.org/officeDocument/2006/relationships/image" Target="../media/image142.png"/><Relationship Id="rId17" Type="http://schemas.openxmlformats.org/officeDocument/2006/relationships/image" Target="../media/image144.png"/><Relationship Id="rId2" Type="http://schemas.openxmlformats.org/officeDocument/2006/relationships/image" Target="../media/image137.png"/><Relationship Id="rId16" Type="http://schemas.openxmlformats.org/officeDocument/2006/relationships/image" Target="../media/image133.png"/><Relationship Id="rId20" Type="http://schemas.openxmlformats.org/officeDocument/2006/relationships/image" Target="../media/image910.png"/><Relationship Id="rId1" Type="http://schemas.openxmlformats.org/officeDocument/2006/relationships/slideLayout" Target="../slideLayouts/slideLayout13.xml"/><Relationship Id="rId6" Type="http://schemas.openxmlformats.org/officeDocument/2006/relationships/image" Target="../media/image124.png"/><Relationship Id="rId5" Type="http://schemas.openxmlformats.org/officeDocument/2006/relationships/image" Target="../media/image140.png"/><Relationship Id="rId15" Type="http://schemas.openxmlformats.org/officeDocument/2006/relationships/image" Target="../media/image851.png"/><Relationship Id="rId19" Type="http://schemas.openxmlformats.org/officeDocument/2006/relationships/image" Target="../media/image880.png"/><Relationship Id="rId4" Type="http://schemas.openxmlformats.org/officeDocument/2006/relationships/image" Target="../media/image139.png"/><Relationship Id="rId22" Type="http://schemas.openxmlformats.org/officeDocument/2006/relationships/image" Target="../media/image145.png"/></Relationships>
</file>

<file path=ppt/slides/_rels/slide71.xml.rels><?xml version="1.0" encoding="UTF-8" standalone="yes"?>
<Relationships xmlns="http://schemas.openxmlformats.org/package/2006/relationships"><Relationship Id="rId13" Type="http://schemas.openxmlformats.org/officeDocument/2006/relationships/image" Target="../media/image150.png"/><Relationship Id="rId18" Type="http://schemas.openxmlformats.org/officeDocument/2006/relationships/image" Target="../media/image20.png"/><Relationship Id="rId3" Type="http://schemas.openxmlformats.org/officeDocument/2006/relationships/image" Target="../media/image147.png"/><Relationship Id="rId7" Type="http://schemas.openxmlformats.org/officeDocument/2006/relationships/image" Target="../media/image16.png"/><Relationship Id="rId12" Type="http://schemas.openxmlformats.org/officeDocument/2006/relationships/image" Target="../media/image149.png"/><Relationship Id="rId17" Type="http://schemas.openxmlformats.org/officeDocument/2006/relationships/image" Target="../media/image19.png"/><Relationship Id="rId2" Type="http://schemas.openxmlformats.org/officeDocument/2006/relationships/image" Target="../media/image146.png"/><Relationship Id="rId16" Type="http://schemas.openxmlformats.org/officeDocument/2006/relationships/image" Target="../media/image180.png"/><Relationship Id="rId20"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10.png"/><Relationship Id="rId15" Type="http://schemas.openxmlformats.org/officeDocument/2006/relationships/image" Target="../media/image170.png"/><Relationship Id="rId19" Type="http://schemas.openxmlformats.org/officeDocument/2006/relationships/image" Target="../media/image21.png"/><Relationship Id="rId4" Type="http://schemas.openxmlformats.org/officeDocument/2006/relationships/image" Target="../media/image148.png"/><Relationship Id="rId14" Type="http://schemas.openxmlformats.org/officeDocument/2006/relationships/image" Target="../media/image151.png"/></Relationships>
</file>

<file path=ppt/slides/_rels/slide72.xml.rels><?xml version="1.0" encoding="UTF-8" standalone="yes"?>
<Relationships xmlns="http://schemas.openxmlformats.org/package/2006/relationships"><Relationship Id="rId8" Type="http://schemas.openxmlformats.org/officeDocument/2006/relationships/image" Target="../media/image1080.png"/><Relationship Id="rId13" Type="http://schemas.openxmlformats.org/officeDocument/2006/relationships/image" Target="../media/image1440.png"/><Relationship Id="rId3" Type="http://schemas.openxmlformats.org/officeDocument/2006/relationships/image" Target="../media/image24.png"/><Relationship Id="rId7" Type="http://schemas.openxmlformats.org/officeDocument/2006/relationships/image" Target="../media/image1070.png"/><Relationship Id="rId12" Type="http://schemas.openxmlformats.org/officeDocument/2006/relationships/image" Target="../media/image1430.png"/><Relationship Id="rId2" Type="http://schemas.openxmlformats.org/officeDocument/2006/relationships/image" Target="../media/image76.png"/><Relationship Id="rId1" Type="http://schemas.openxmlformats.org/officeDocument/2006/relationships/slideLayout" Target="../slideLayouts/slideLayout13.xml"/><Relationship Id="rId6" Type="http://schemas.openxmlformats.org/officeDocument/2006/relationships/image" Target="../media/image1060.png"/><Relationship Id="rId11" Type="http://schemas.openxmlformats.org/officeDocument/2006/relationships/image" Target="../media/image1420.png"/><Relationship Id="rId5" Type="http://schemas.openxmlformats.org/officeDocument/2006/relationships/image" Target="../media/image261.png"/><Relationship Id="rId10" Type="http://schemas.openxmlformats.org/officeDocument/2006/relationships/image" Target="../media/image152.png"/><Relationship Id="rId4" Type="http://schemas.openxmlformats.org/officeDocument/2006/relationships/image" Target="../media/image25.png"/><Relationship Id="rId9" Type="http://schemas.openxmlformats.org/officeDocument/2006/relationships/image" Target="../media/image1400.png"/><Relationship Id="rId14" Type="http://schemas.openxmlformats.org/officeDocument/2006/relationships/image" Target="../media/image270.png"/></Relationships>
</file>

<file path=ppt/slides/_rels/slide73.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462220"/>
            <a:ext cx="9144000" cy="639762"/>
          </a:xfrm>
        </p:spPr>
        <p:txBody>
          <a:bodyPr>
            <a:noAutofit/>
          </a:bodyPr>
          <a:lstStyle/>
          <a:p>
            <a:r>
              <a:rPr lang="en-US" sz="2800" dirty="0"/>
              <a:t>Chapter 2 </a:t>
            </a:r>
            <a:br>
              <a:rPr lang="en-US" sz="2800" dirty="0"/>
            </a:br>
            <a:r>
              <a:rPr lang="en-US" sz="2800" dirty="0"/>
              <a:t>Basic Concepts, Faraday’s Law and CSTR Balances</a:t>
            </a:r>
          </a:p>
        </p:txBody>
      </p:sp>
      <p:sp>
        <p:nvSpPr>
          <p:cNvPr id="3" name="Content Placeholder 2"/>
          <p:cNvSpPr>
            <a:spLocks noGrp="1"/>
          </p:cNvSpPr>
          <p:nvPr>
            <p:ph idx="1"/>
          </p:nvPr>
        </p:nvSpPr>
        <p:spPr>
          <a:xfrm>
            <a:off x="169583" y="1289565"/>
            <a:ext cx="8544136" cy="4691618"/>
          </a:xfrm>
        </p:spPr>
        <p:txBody>
          <a:bodyPr>
            <a:normAutofit lnSpcReduction="10000"/>
          </a:bodyPr>
          <a:lstStyle/>
          <a:p>
            <a:r>
              <a:rPr lang="en-US" sz="2200" dirty="0"/>
              <a:t>Learning Objectives:</a:t>
            </a:r>
          </a:p>
          <a:p>
            <a:pPr marL="0" indent="0">
              <a:buNone/>
            </a:pPr>
            <a:endParaRPr lang="en-US" sz="1100" dirty="0"/>
          </a:p>
          <a:p>
            <a:pPr marL="0" indent="0">
              <a:buNone/>
            </a:pPr>
            <a:r>
              <a:rPr lang="en-US" sz="1800" dirty="0"/>
              <a:t>After this chapter, you should:</a:t>
            </a:r>
          </a:p>
          <a:p>
            <a:pPr marL="0" indent="0">
              <a:buNone/>
            </a:pPr>
            <a:endParaRPr lang="en-US" sz="600" dirty="0"/>
          </a:p>
          <a:p>
            <a:pPr marL="914400" lvl="1" indent="-457200">
              <a:buFont typeface="+mj-lt"/>
              <a:buAutoNum type="arabicPeriod"/>
            </a:pPr>
            <a:r>
              <a:rPr lang="en-US" sz="1800" dirty="0"/>
              <a:t>Understand basic concepts of current, current density and voltage</a:t>
            </a:r>
          </a:p>
          <a:p>
            <a:pPr marL="914400" lvl="1" indent="-457200">
              <a:buFont typeface="+mj-lt"/>
              <a:buAutoNum type="arabicPeriod"/>
            </a:pPr>
            <a:r>
              <a:rPr lang="en-US" sz="1800" dirty="0"/>
              <a:t>Distinguish between electrolytic and galvanic types of electrochemical cells and know the sign conventions used for electrodes in these cell types.</a:t>
            </a:r>
          </a:p>
          <a:p>
            <a:pPr marL="914400" lvl="1" indent="-457200">
              <a:buFont typeface="+mj-lt"/>
              <a:buAutoNum type="arabicPeriod"/>
            </a:pPr>
            <a:r>
              <a:rPr lang="en-US" sz="1800" dirty="0"/>
              <a:t>Describe the differences between the </a:t>
            </a:r>
            <a:r>
              <a:rPr lang="en-US" sz="1800" dirty="0" err="1"/>
              <a:t>galvanostatic</a:t>
            </a:r>
            <a:r>
              <a:rPr lang="en-US" sz="1800" dirty="0"/>
              <a:t> and </a:t>
            </a:r>
            <a:r>
              <a:rPr lang="en-US" sz="1800" dirty="0" err="1"/>
              <a:t>potentiostatic</a:t>
            </a:r>
            <a:r>
              <a:rPr lang="en-US" sz="1800" dirty="0"/>
              <a:t> modes of cell operation and their advantages</a:t>
            </a:r>
          </a:p>
          <a:p>
            <a:pPr marL="914400" lvl="1" indent="-457200">
              <a:buFont typeface="+mj-lt"/>
              <a:buAutoNum type="arabicPeriod"/>
            </a:pPr>
            <a:r>
              <a:rPr lang="en-US" sz="1800" dirty="0"/>
              <a:t>Know the sources of voltage loss in operating cells and how to determine the energy (or power) required/delivered by electrochemical cells </a:t>
            </a:r>
          </a:p>
          <a:p>
            <a:pPr marL="914400" lvl="1" indent="-457200">
              <a:buFont typeface="+mj-lt"/>
              <a:buAutoNum type="arabicPeriod"/>
            </a:pPr>
            <a:r>
              <a:rPr lang="en-US" sz="1800" dirty="0"/>
              <a:t>Understand the derivation of Faraday’s Law and apply it to common situations in industrial processes such as multiple reactions at a single electrode </a:t>
            </a:r>
          </a:p>
          <a:p>
            <a:pPr marL="914400" lvl="1" indent="-457200">
              <a:buFont typeface="+mj-lt"/>
              <a:buAutoNum type="arabicPeriod"/>
            </a:pPr>
            <a:r>
              <a:rPr lang="en-US" sz="1800" dirty="0"/>
              <a:t>Determine how potential and current are distributed in the two types of connection in multi-electrode cells</a:t>
            </a:r>
          </a:p>
          <a:p>
            <a:pPr marL="914400" lvl="1" indent="-457200">
              <a:buFont typeface="+mj-lt"/>
              <a:buAutoNum type="arabicPeriod"/>
            </a:pPr>
            <a:r>
              <a:rPr lang="en-US" sz="1800" dirty="0"/>
              <a:t>Know how to use Faraday’s Law in CSTR balances in order to model continuous electrochemical processes</a:t>
            </a:r>
          </a:p>
          <a:p>
            <a:pPr marL="914400" lvl="1" indent="-457200">
              <a:buFont typeface="+mj-lt"/>
              <a:buAutoNum type="arabicPeriod"/>
            </a:pPr>
            <a:endParaRPr lang="en-US" sz="1800" dirty="0"/>
          </a:p>
        </p:txBody>
      </p:sp>
      <p:sp>
        <p:nvSpPr>
          <p:cNvPr id="5" name="Footer Placeholder 4"/>
          <p:cNvSpPr>
            <a:spLocks noGrp="1"/>
          </p:cNvSpPr>
          <p:nvPr>
            <p:ph type="ftr" sz="quarter" idx="11"/>
          </p:nvPr>
        </p:nvSpPr>
        <p:spPr/>
        <p:txBody>
          <a:bodyPr/>
          <a:lstStyle/>
          <a:p>
            <a:r>
              <a:rPr lang="en-US" dirty="0"/>
              <a:t>ChE 331 </a:t>
            </a:r>
          </a:p>
          <a:p>
            <a:endParaRPr lang="en-US" dirty="0"/>
          </a:p>
        </p:txBody>
      </p:sp>
      <p:sp>
        <p:nvSpPr>
          <p:cNvPr id="6" name="Slide Number Placeholder 5"/>
          <p:cNvSpPr>
            <a:spLocks noGrp="1"/>
          </p:cNvSpPr>
          <p:nvPr>
            <p:ph type="sldNum" sz="quarter" idx="12"/>
          </p:nvPr>
        </p:nvSpPr>
        <p:spPr>
          <a:xfrm>
            <a:off x="7402286" y="6356349"/>
            <a:ext cx="2133600" cy="365125"/>
          </a:xfrm>
        </p:spPr>
        <p:txBody>
          <a:bodyPr/>
          <a:lstStyle/>
          <a:p>
            <a:fld id="{A748D552-2E59-4C4C-ACBB-207C47251780}" type="slidenum">
              <a:rPr lang="en-US" smtClean="0"/>
              <a:t>1</a:t>
            </a:fld>
            <a:endParaRPr lang="en-US" dirty="0"/>
          </a:p>
        </p:txBody>
      </p:sp>
    </p:spTree>
    <p:extLst>
      <p:ext uri="{BB962C8B-B14F-4D97-AF65-F5344CB8AC3E}">
        <p14:creationId xmlns:p14="http://schemas.microsoft.com/office/powerpoint/2010/main" val="352696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Electrochemical Cells as Electric Circuits</a:t>
            </a:r>
          </a:p>
        </p:txBody>
      </p:sp>
      <p:sp>
        <p:nvSpPr>
          <p:cNvPr id="3" name="Content Placeholder 2"/>
          <p:cNvSpPr>
            <a:spLocks noGrp="1"/>
          </p:cNvSpPr>
          <p:nvPr>
            <p:ph idx="1"/>
          </p:nvPr>
        </p:nvSpPr>
        <p:spPr>
          <a:xfrm>
            <a:off x="457200" y="1219200"/>
            <a:ext cx="8229600" cy="4221163"/>
          </a:xfrm>
        </p:spPr>
        <p:txBody>
          <a:bodyPr/>
          <a:lstStyle/>
          <a:p>
            <a:r>
              <a:rPr lang="en-US" sz="2000" dirty="0"/>
              <a:t>Current must flow through entire cell, not just electrical connections</a:t>
            </a:r>
          </a:p>
          <a:p>
            <a:pPr lvl="1"/>
            <a:r>
              <a:rPr lang="en-US" sz="1800" dirty="0"/>
              <a:t>While no solid wires connect the electrodes in solution, charge is transported by ions dissolved in solvent (i.e., electrolyte)</a:t>
            </a:r>
          </a:p>
        </p:txBody>
      </p:sp>
      <p:sp>
        <p:nvSpPr>
          <p:cNvPr id="5" name="Footer Placeholder 4"/>
          <p:cNvSpPr>
            <a:spLocks noGrp="1"/>
          </p:cNvSpPr>
          <p:nvPr>
            <p:ph type="ftr" sz="quarter" idx="11"/>
          </p:nvPr>
        </p:nvSpPr>
        <p:spPr/>
        <p:txBody>
          <a:bodyPr/>
          <a:lstStyle/>
          <a:p>
            <a:pPr algn="ctr">
              <a:defRPr/>
            </a:pPr>
            <a:r>
              <a:rPr lang="en-US" dirty="0"/>
              <a:t>ChE 331 – F20</a:t>
            </a:r>
          </a:p>
        </p:txBody>
      </p:sp>
      <p:sp>
        <p:nvSpPr>
          <p:cNvPr id="4" name="Slide Number Placeholder 3"/>
          <p:cNvSpPr>
            <a:spLocks noGrp="1"/>
          </p:cNvSpPr>
          <p:nvPr>
            <p:ph type="sldNum" sz="quarter" idx="12"/>
          </p:nvPr>
        </p:nvSpPr>
        <p:spPr>
          <a:xfrm>
            <a:off x="7048301" y="6356350"/>
            <a:ext cx="2133600" cy="365125"/>
          </a:xfrm>
        </p:spPr>
        <p:txBody>
          <a:bodyPr/>
          <a:lstStyle/>
          <a:p>
            <a:fld id="{A748D552-2E59-4C4C-ACBB-207C47251780}" type="slidenum">
              <a:rPr lang="en-US" smtClean="0"/>
              <a:t>10</a:t>
            </a:fld>
            <a:endParaRPr lang="en-US" dirty="0"/>
          </a:p>
        </p:txBody>
      </p:sp>
      <p:sp>
        <p:nvSpPr>
          <p:cNvPr id="55" name="TextBox 54"/>
          <p:cNvSpPr txBox="1"/>
          <p:nvPr/>
        </p:nvSpPr>
        <p:spPr>
          <a:xfrm>
            <a:off x="5638800" y="5123527"/>
            <a:ext cx="1524000"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Resistor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Capacitor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Inductor</a:t>
            </a:r>
          </a:p>
        </p:txBody>
      </p:sp>
      <p:sp>
        <p:nvSpPr>
          <p:cNvPr id="56" name="TextBox 55"/>
          <p:cNvSpPr txBox="1"/>
          <p:nvPr/>
        </p:nvSpPr>
        <p:spPr>
          <a:xfrm>
            <a:off x="4829328" y="2431577"/>
            <a:ext cx="3285773"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Electrical circuit analogy:</a:t>
            </a:r>
          </a:p>
        </p:txBody>
      </p:sp>
      <p:sp>
        <p:nvSpPr>
          <p:cNvPr id="57" name="TextBox 56"/>
          <p:cNvSpPr txBox="1"/>
          <p:nvPr/>
        </p:nvSpPr>
        <p:spPr>
          <a:xfrm>
            <a:off x="7162800" y="4677251"/>
            <a:ext cx="1981200" cy="1815882"/>
          </a:xfrm>
          <a:prstGeom prst="rect">
            <a:avLst/>
          </a:prstGeom>
          <a:noFill/>
        </p:spPr>
        <p:txBody>
          <a:bodyPr wrap="square" rtlCol="0">
            <a:spAutoFit/>
          </a:bodyPr>
          <a:lstStyle/>
          <a:p>
            <a:r>
              <a:rPr lang="en-US" sz="1600" dirty="0">
                <a:solidFill>
                  <a:srgbClr val="FF0000"/>
                </a:solidFill>
                <a:latin typeface="Arial" panose="020B0604020202020204" pitchFamily="34" charset="0"/>
                <a:cs typeface="Arial" panose="020B0604020202020204" pitchFamily="34" charset="0"/>
              </a:rPr>
              <a:t>Resistances due to:</a:t>
            </a:r>
          </a:p>
          <a:p>
            <a:pPr marL="285750" indent="-285750">
              <a:buFont typeface="Arial" panose="020B0604020202020204" pitchFamily="34" charset="0"/>
              <a:buChar char="•"/>
            </a:pPr>
            <a:r>
              <a:rPr lang="en-US" sz="1600" dirty="0">
                <a:solidFill>
                  <a:srgbClr val="FF0000"/>
                </a:solidFill>
                <a:latin typeface="Arial" panose="020B0604020202020204" pitchFamily="34" charset="0"/>
                <a:cs typeface="Arial" panose="020B0604020202020204" pitchFamily="34" charset="0"/>
              </a:rPr>
              <a:t>Mass </a:t>
            </a:r>
          </a:p>
          <a:p>
            <a:r>
              <a:rPr lang="en-US" sz="1600" dirty="0">
                <a:solidFill>
                  <a:srgbClr val="FF0000"/>
                </a:solidFill>
                <a:latin typeface="Arial" panose="020B0604020202020204" pitchFamily="34" charset="0"/>
                <a:cs typeface="Arial" panose="020B0604020202020204" pitchFamily="34" charset="0"/>
              </a:rPr>
              <a:t>     transport</a:t>
            </a:r>
          </a:p>
          <a:p>
            <a:pPr marL="285750" indent="-285750">
              <a:buFont typeface="Arial" panose="020B0604020202020204" pitchFamily="34" charset="0"/>
              <a:buChar char="•"/>
            </a:pPr>
            <a:r>
              <a:rPr lang="en-US" sz="1600" dirty="0">
                <a:solidFill>
                  <a:srgbClr val="FF0000"/>
                </a:solidFill>
                <a:latin typeface="Arial" panose="020B0604020202020204" pitchFamily="34" charset="0"/>
                <a:cs typeface="Arial" panose="020B0604020202020204" pitchFamily="34" charset="0"/>
              </a:rPr>
              <a:t>Reaction kinetics, etc.</a:t>
            </a:r>
          </a:p>
          <a:p>
            <a:endParaRPr lang="en-US" sz="1600" dirty="0"/>
          </a:p>
          <a:p>
            <a:endParaRPr lang="en-US" sz="1600" dirty="0"/>
          </a:p>
        </p:txBody>
      </p:sp>
      <p:cxnSp>
        <p:nvCxnSpPr>
          <p:cNvPr id="59" name="Straight Arrow Connector 58"/>
          <p:cNvCxnSpPr/>
          <p:nvPr/>
        </p:nvCxnSpPr>
        <p:spPr>
          <a:xfrm flipH="1">
            <a:off x="6858000" y="5174777"/>
            <a:ext cx="304800" cy="121380"/>
          </a:xfrm>
          <a:prstGeom prst="straightConnector1">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4152" name="Group 4151"/>
          <p:cNvGrpSpPr/>
          <p:nvPr/>
        </p:nvGrpSpPr>
        <p:grpSpPr>
          <a:xfrm>
            <a:off x="376751" y="2431577"/>
            <a:ext cx="3573982" cy="3064449"/>
            <a:chOff x="148151" y="2286000"/>
            <a:chExt cx="3573982" cy="3064449"/>
          </a:xfrm>
        </p:grpSpPr>
        <p:grpSp>
          <p:nvGrpSpPr>
            <p:cNvPr id="4145" name="Group 4144"/>
            <p:cNvGrpSpPr/>
            <p:nvPr/>
          </p:nvGrpSpPr>
          <p:grpSpPr>
            <a:xfrm>
              <a:off x="838200" y="2286000"/>
              <a:ext cx="2286000" cy="2474140"/>
              <a:chOff x="914400" y="2286000"/>
              <a:chExt cx="2133600" cy="2474140"/>
            </a:xfrm>
          </p:grpSpPr>
          <p:cxnSp>
            <p:nvCxnSpPr>
              <p:cNvPr id="4132" name="Straight Connector 4131"/>
              <p:cNvCxnSpPr/>
              <p:nvPr/>
            </p:nvCxnSpPr>
            <p:spPr>
              <a:xfrm flipH="1">
                <a:off x="914400" y="2486055"/>
                <a:ext cx="838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34" name="Straight Connector 4133"/>
              <p:cNvCxnSpPr/>
              <p:nvPr/>
            </p:nvCxnSpPr>
            <p:spPr>
              <a:xfrm>
                <a:off x="914400" y="2486055"/>
                <a:ext cx="0" cy="2274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36" name="Straight Connector 4135"/>
              <p:cNvCxnSpPr/>
              <p:nvPr/>
            </p:nvCxnSpPr>
            <p:spPr>
              <a:xfrm>
                <a:off x="914400" y="4760140"/>
                <a:ext cx="21336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40" name="Straight Connector 4139"/>
              <p:cNvCxnSpPr/>
              <p:nvPr/>
            </p:nvCxnSpPr>
            <p:spPr>
              <a:xfrm flipV="1">
                <a:off x="3048000" y="2486055"/>
                <a:ext cx="0" cy="22740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2209800" y="2482461"/>
                <a:ext cx="838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42" name="Straight Connector 4141"/>
              <p:cNvCxnSpPr/>
              <p:nvPr/>
            </p:nvCxnSpPr>
            <p:spPr>
              <a:xfrm>
                <a:off x="1752600" y="2286000"/>
                <a:ext cx="0" cy="400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2209800" y="2372092"/>
                <a:ext cx="0" cy="2286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4147" name="Straight Arrow Connector 4146"/>
            <p:cNvCxnSpPr/>
            <p:nvPr/>
          </p:nvCxnSpPr>
          <p:spPr>
            <a:xfrm>
              <a:off x="838200" y="3225916"/>
              <a:ext cx="0" cy="5817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1600200" y="4758791"/>
              <a:ext cx="609600" cy="134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3124200" y="3505200"/>
              <a:ext cx="0" cy="4572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51" name="TextBox 4150"/>
            <p:cNvSpPr txBox="1"/>
            <p:nvPr/>
          </p:nvSpPr>
          <p:spPr>
            <a:xfrm>
              <a:off x="1333500" y="4981117"/>
              <a:ext cx="1454244" cy="369332"/>
            </a:xfrm>
            <a:prstGeom prst="rect">
              <a:avLst/>
            </a:prstGeom>
            <a:noFill/>
          </p:spPr>
          <p:txBody>
            <a:bodyPr wrap="none" rtlCol="0">
              <a:spAutoFit/>
            </a:bodyPr>
            <a:lstStyle/>
            <a:p>
              <a:r>
                <a:rPr lang="en-US" dirty="0">
                  <a:solidFill>
                    <a:schemeClr val="tx2"/>
                  </a:solidFill>
                  <a:latin typeface="Arial" panose="020B0604020202020204" pitchFamily="34" charset="0"/>
                  <a:cs typeface="Arial" panose="020B0604020202020204" pitchFamily="34" charset="0"/>
                </a:rPr>
                <a:t>Ionic current</a:t>
              </a:r>
            </a:p>
          </p:txBody>
        </p:sp>
        <p:sp>
          <p:nvSpPr>
            <p:cNvPr id="93" name="TextBox 92"/>
            <p:cNvSpPr txBox="1"/>
            <p:nvPr/>
          </p:nvSpPr>
          <p:spPr>
            <a:xfrm rot="16200000">
              <a:off x="-618726" y="3494297"/>
              <a:ext cx="1903085" cy="369332"/>
            </a:xfrm>
            <a:prstGeom prst="rect">
              <a:avLst/>
            </a:prstGeom>
            <a:noFill/>
          </p:spPr>
          <p:txBody>
            <a:bodyPr wrap="none" rtlCol="0">
              <a:spAutoFit/>
            </a:bodyPr>
            <a:lstStyle/>
            <a:p>
              <a:r>
                <a:rPr lang="en-US" dirty="0">
                  <a:solidFill>
                    <a:schemeClr val="tx2"/>
                  </a:solidFill>
                  <a:latin typeface="Arial" panose="020B0604020202020204" pitchFamily="34" charset="0"/>
                  <a:cs typeface="Arial" panose="020B0604020202020204" pitchFamily="34" charset="0"/>
                </a:rPr>
                <a:t>Electrical current</a:t>
              </a:r>
            </a:p>
          </p:txBody>
        </p:sp>
        <p:sp>
          <p:nvSpPr>
            <p:cNvPr id="94" name="TextBox 93"/>
            <p:cNvSpPr txBox="1"/>
            <p:nvPr/>
          </p:nvSpPr>
          <p:spPr>
            <a:xfrm rot="16200000">
              <a:off x="2585924" y="3521258"/>
              <a:ext cx="1903085" cy="369332"/>
            </a:xfrm>
            <a:prstGeom prst="rect">
              <a:avLst/>
            </a:prstGeom>
            <a:noFill/>
          </p:spPr>
          <p:txBody>
            <a:bodyPr wrap="none" rtlCol="0">
              <a:spAutoFit/>
            </a:bodyPr>
            <a:lstStyle/>
            <a:p>
              <a:r>
                <a:rPr lang="en-US" dirty="0">
                  <a:solidFill>
                    <a:schemeClr val="tx2"/>
                  </a:solidFill>
                  <a:latin typeface="Arial" panose="020B0604020202020204" pitchFamily="34" charset="0"/>
                  <a:cs typeface="Arial" panose="020B0604020202020204" pitchFamily="34" charset="0"/>
                </a:rPr>
                <a:t>Electrical current</a:t>
              </a:r>
            </a:p>
          </p:txBody>
        </p:sp>
      </p:grpSp>
      <p:cxnSp>
        <p:nvCxnSpPr>
          <p:cNvPr id="96" name="Straight Arrow Connector 95"/>
          <p:cNvCxnSpPr/>
          <p:nvPr/>
        </p:nvCxnSpPr>
        <p:spPr>
          <a:xfrm>
            <a:off x="5494492" y="5390644"/>
            <a:ext cx="454165" cy="139720"/>
          </a:xfrm>
          <a:prstGeom prst="straightConnector1">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4114801" y="4942132"/>
            <a:ext cx="1379691" cy="1323439"/>
          </a:xfrm>
          <a:prstGeom prst="rect">
            <a:avLst/>
          </a:prstGeom>
          <a:noFill/>
        </p:spPr>
        <p:txBody>
          <a:bodyPr wrap="square" rtlCol="0">
            <a:spAutoFit/>
          </a:bodyPr>
          <a:lstStyle/>
          <a:p>
            <a:r>
              <a:rPr lang="en-US" sz="1600" dirty="0">
                <a:solidFill>
                  <a:srgbClr val="FF0000"/>
                </a:solidFill>
                <a:latin typeface="Arial" panose="020B0604020202020204" pitchFamily="34" charset="0"/>
                <a:cs typeface="Arial" panose="020B0604020202020204" pitchFamily="34" charset="0"/>
              </a:rPr>
              <a:t>Formation of the electrical double-layer</a:t>
            </a:r>
          </a:p>
          <a:p>
            <a:endParaRPr lang="en-US" sz="1600" dirty="0"/>
          </a:p>
          <a:p>
            <a:endParaRPr lang="en-US" sz="1600" dirty="0"/>
          </a:p>
        </p:txBody>
      </p:sp>
      <p:grpSp>
        <p:nvGrpSpPr>
          <p:cNvPr id="6" name="Group 4"/>
          <p:cNvGrpSpPr>
            <a:grpSpLocks noChangeAspect="1"/>
          </p:cNvGrpSpPr>
          <p:nvPr/>
        </p:nvGrpSpPr>
        <p:grpSpPr bwMode="auto">
          <a:xfrm>
            <a:off x="-5314544" y="2025138"/>
            <a:ext cx="8893175" cy="2822576"/>
            <a:chOff x="-3309" y="1292"/>
            <a:chExt cx="5602" cy="1778"/>
          </a:xfrm>
        </p:grpSpPr>
        <p:sp>
          <p:nvSpPr>
            <p:cNvPr id="7" name="AutoShape 3"/>
            <p:cNvSpPr>
              <a:spLocks noChangeAspect="1" noChangeArrowheads="1" noTextEdit="1"/>
            </p:cNvSpPr>
            <p:nvPr/>
          </p:nvSpPr>
          <p:spPr bwMode="auto">
            <a:xfrm>
              <a:off x="415" y="1629"/>
              <a:ext cx="1878" cy="1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5"/>
            <p:cNvSpPr>
              <a:spLocks noChangeArrowheads="1"/>
            </p:cNvSpPr>
            <p:nvPr/>
          </p:nvSpPr>
          <p:spPr bwMode="auto">
            <a:xfrm>
              <a:off x="-3309" y="1292"/>
              <a:ext cx="125"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6"/>
            <p:cNvSpPr>
              <a:spLocks noChangeArrowheads="1"/>
            </p:cNvSpPr>
            <p:nvPr/>
          </p:nvSpPr>
          <p:spPr bwMode="auto">
            <a:xfrm>
              <a:off x="-3309" y="1507"/>
              <a:ext cx="125"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7"/>
            <p:cNvSpPr>
              <a:spLocks noChangeArrowheads="1"/>
            </p:cNvSpPr>
            <p:nvPr/>
          </p:nvSpPr>
          <p:spPr bwMode="auto">
            <a:xfrm>
              <a:off x="-3309" y="1721"/>
              <a:ext cx="125"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3309" y="1936"/>
              <a:ext cx="125"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9"/>
            <p:cNvSpPr>
              <a:spLocks noChangeArrowheads="1"/>
            </p:cNvSpPr>
            <p:nvPr/>
          </p:nvSpPr>
          <p:spPr bwMode="auto">
            <a:xfrm>
              <a:off x="-3309" y="2151"/>
              <a:ext cx="125"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10"/>
            <p:cNvSpPr>
              <a:spLocks noChangeArrowheads="1"/>
            </p:cNvSpPr>
            <p:nvPr/>
          </p:nvSpPr>
          <p:spPr bwMode="auto">
            <a:xfrm>
              <a:off x="-3309" y="2366"/>
              <a:ext cx="125"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16"/>
            <p:cNvSpPr>
              <a:spLocks noChangeArrowheads="1"/>
            </p:cNvSpPr>
            <p:nvPr/>
          </p:nvSpPr>
          <p:spPr bwMode="auto">
            <a:xfrm>
              <a:off x="-1753" y="2771"/>
              <a:ext cx="17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18"/>
            <p:cNvSpPr>
              <a:spLocks noChangeArrowheads="1"/>
            </p:cNvSpPr>
            <p:nvPr/>
          </p:nvSpPr>
          <p:spPr bwMode="auto">
            <a:xfrm>
              <a:off x="-1336" y="2771"/>
              <a:ext cx="125"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5"/>
            <p:cNvSpPr>
              <a:spLocks noChangeArrowheads="1"/>
            </p:cNvSpPr>
            <p:nvPr/>
          </p:nvSpPr>
          <p:spPr bwMode="auto">
            <a:xfrm>
              <a:off x="-1237" y="1952"/>
              <a:ext cx="125"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Rectangle 26"/>
            <p:cNvSpPr>
              <a:spLocks noChangeArrowheads="1"/>
            </p:cNvSpPr>
            <p:nvPr/>
          </p:nvSpPr>
          <p:spPr bwMode="auto">
            <a:xfrm>
              <a:off x="-1891" y="1923"/>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 name="Rectangle 29"/>
            <p:cNvSpPr>
              <a:spLocks noChangeArrowheads="1"/>
            </p:cNvSpPr>
            <p:nvPr/>
          </p:nvSpPr>
          <p:spPr bwMode="auto">
            <a:xfrm>
              <a:off x="-2250" y="1854"/>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3" name="Rectangle 30"/>
            <p:cNvSpPr>
              <a:spLocks noChangeArrowheads="1"/>
            </p:cNvSpPr>
            <p:nvPr/>
          </p:nvSpPr>
          <p:spPr bwMode="auto">
            <a:xfrm>
              <a:off x="-2199" y="1854"/>
              <a:ext cx="125"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Rectangle 32"/>
            <p:cNvSpPr>
              <a:spLocks noChangeArrowheads="1"/>
            </p:cNvSpPr>
            <p:nvPr/>
          </p:nvSpPr>
          <p:spPr bwMode="auto">
            <a:xfrm>
              <a:off x="-2250" y="2255"/>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7" name="Rectangle 34"/>
            <p:cNvSpPr>
              <a:spLocks noChangeArrowheads="1"/>
            </p:cNvSpPr>
            <p:nvPr/>
          </p:nvSpPr>
          <p:spPr bwMode="auto">
            <a:xfrm>
              <a:off x="-2106" y="2255"/>
              <a:ext cx="125"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Rectangle 36"/>
            <p:cNvSpPr>
              <a:spLocks noChangeArrowheads="1"/>
            </p:cNvSpPr>
            <p:nvPr/>
          </p:nvSpPr>
          <p:spPr bwMode="auto">
            <a:xfrm>
              <a:off x="-929" y="1854"/>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p:txBody>
        </p:sp>
        <p:sp>
          <p:nvSpPr>
            <p:cNvPr id="41" name="Rectangle 38"/>
            <p:cNvSpPr>
              <a:spLocks noChangeArrowheads="1"/>
            </p:cNvSpPr>
            <p:nvPr/>
          </p:nvSpPr>
          <p:spPr bwMode="auto">
            <a:xfrm>
              <a:off x="-1001" y="2144"/>
              <a:ext cx="3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3" name="Rectangle 40"/>
            <p:cNvSpPr>
              <a:spLocks noChangeArrowheads="1"/>
            </p:cNvSpPr>
            <p:nvPr/>
          </p:nvSpPr>
          <p:spPr bwMode="auto">
            <a:xfrm>
              <a:off x="-823" y="2210"/>
              <a:ext cx="125"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Line 42"/>
            <p:cNvSpPr>
              <a:spLocks noChangeShapeType="1"/>
            </p:cNvSpPr>
            <p:nvPr/>
          </p:nvSpPr>
          <p:spPr bwMode="auto">
            <a:xfrm>
              <a:off x="539" y="1983"/>
              <a:ext cx="0" cy="962"/>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3"/>
            <p:cNvSpPr>
              <a:spLocks noChangeShapeType="1"/>
            </p:cNvSpPr>
            <p:nvPr/>
          </p:nvSpPr>
          <p:spPr bwMode="auto">
            <a:xfrm>
              <a:off x="539" y="2945"/>
              <a:ext cx="1684"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4"/>
            <p:cNvSpPr>
              <a:spLocks noChangeShapeType="1"/>
            </p:cNvSpPr>
            <p:nvPr/>
          </p:nvSpPr>
          <p:spPr bwMode="auto">
            <a:xfrm>
              <a:off x="2223" y="1973"/>
              <a:ext cx="0" cy="962"/>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45"/>
            <p:cNvSpPr>
              <a:spLocks noChangeShapeType="1"/>
            </p:cNvSpPr>
            <p:nvPr/>
          </p:nvSpPr>
          <p:spPr bwMode="auto">
            <a:xfrm>
              <a:off x="539" y="2224"/>
              <a:ext cx="1684"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Rectangle 46"/>
            <p:cNvSpPr>
              <a:spLocks noChangeArrowheads="1"/>
            </p:cNvSpPr>
            <p:nvPr/>
          </p:nvSpPr>
          <p:spPr bwMode="auto">
            <a:xfrm>
              <a:off x="779" y="2344"/>
              <a:ext cx="241" cy="4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7"/>
            <p:cNvSpPr>
              <a:spLocks noChangeArrowheads="1"/>
            </p:cNvSpPr>
            <p:nvPr/>
          </p:nvSpPr>
          <p:spPr bwMode="auto">
            <a:xfrm>
              <a:off x="779" y="2344"/>
              <a:ext cx="241" cy="481"/>
            </a:xfrm>
            <a:prstGeom prst="rect">
              <a:avLst/>
            </a:pr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Rectangle 48"/>
            <p:cNvSpPr>
              <a:spLocks noChangeArrowheads="1"/>
            </p:cNvSpPr>
            <p:nvPr/>
          </p:nvSpPr>
          <p:spPr bwMode="auto">
            <a:xfrm>
              <a:off x="1741" y="2344"/>
              <a:ext cx="241" cy="4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9"/>
            <p:cNvSpPr>
              <a:spLocks noChangeArrowheads="1"/>
            </p:cNvSpPr>
            <p:nvPr/>
          </p:nvSpPr>
          <p:spPr bwMode="auto">
            <a:xfrm>
              <a:off x="1741" y="2344"/>
              <a:ext cx="241" cy="481"/>
            </a:xfrm>
            <a:prstGeom prst="rect">
              <a:avLst/>
            </a:pr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50"/>
            <p:cNvSpPr>
              <a:spLocks noChangeShapeType="1"/>
            </p:cNvSpPr>
            <p:nvPr/>
          </p:nvSpPr>
          <p:spPr bwMode="auto">
            <a:xfrm flipV="1">
              <a:off x="899" y="1983"/>
              <a:ext cx="0" cy="361"/>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51"/>
            <p:cNvSpPr>
              <a:spLocks noChangeShapeType="1"/>
            </p:cNvSpPr>
            <p:nvPr/>
          </p:nvSpPr>
          <p:spPr bwMode="auto">
            <a:xfrm>
              <a:off x="899" y="1993"/>
              <a:ext cx="482" cy="1"/>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52"/>
            <p:cNvSpPr>
              <a:spLocks noChangeShapeType="1"/>
            </p:cNvSpPr>
            <p:nvPr/>
          </p:nvSpPr>
          <p:spPr bwMode="auto">
            <a:xfrm>
              <a:off x="1381" y="1863"/>
              <a:ext cx="0" cy="241"/>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3"/>
            <p:cNvSpPr>
              <a:spLocks noChangeShapeType="1"/>
            </p:cNvSpPr>
            <p:nvPr/>
          </p:nvSpPr>
          <p:spPr bwMode="auto">
            <a:xfrm flipV="1">
              <a:off x="1862" y="1983"/>
              <a:ext cx="0" cy="361"/>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4"/>
            <p:cNvSpPr>
              <a:spLocks noChangeShapeType="1"/>
            </p:cNvSpPr>
            <p:nvPr/>
          </p:nvSpPr>
          <p:spPr bwMode="auto">
            <a:xfrm flipH="1">
              <a:off x="1621" y="1983"/>
              <a:ext cx="241" cy="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5"/>
            <p:cNvSpPr>
              <a:spLocks noChangeShapeType="1"/>
            </p:cNvSpPr>
            <p:nvPr/>
          </p:nvSpPr>
          <p:spPr bwMode="auto">
            <a:xfrm>
              <a:off x="1621" y="1913"/>
              <a:ext cx="1" cy="120"/>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Rectangle 56"/>
            <p:cNvSpPr>
              <a:spLocks noChangeArrowheads="1"/>
            </p:cNvSpPr>
            <p:nvPr/>
          </p:nvSpPr>
          <p:spPr bwMode="auto">
            <a:xfrm>
              <a:off x="1236" y="1803"/>
              <a:ext cx="18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0000"/>
                  </a:solidFill>
                  <a:effectLst/>
                  <a:latin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5" name="Rectangle 57"/>
            <p:cNvSpPr>
              <a:spLocks noChangeArrowheads="1"/>
            </p:cNvSpPr>
            <p:nvPr/>
          </p:nvSpPr>
          <p:spPr bwMode="auto">
            <a:xfrm>
              <a:off x="1342" y="1803"/>
              <a:ext cx="125"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6" name="Rectangle 58"/>
            <p:cNvSpPr>
              <a:spLocks noChangeArrowheads="1"/>
            </p:cNvSpPr>
            <p:nvPr/>
          </p:nvSpPr>
          <p:spPr bwMode="auto">
            <a:xfrm>
              <a:off x="1660" y="1808"/>
              <a:ext cx="17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Rectangle 59"/>
            <p:cNvSpPr>
              <a:spLocks noChangeArrowheads="1"/>
            </p:cNvSpPr>
            <p:nvPr/>
          </p:nvSpPr>
          <p:spPr bwMode="auto">
            <a:xfrm>
              <a:off x="1753" y="1808"/>
              <a:ext cx="125"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8" name="Freeform 60"/>
            <p:cNvSpPr>
              <a:spLocks noEditPoints="1"/>
            </p:cNvSpPr>
            <p:nvPr/>
          </p:nvSpPr>
          <p:spPr bwMode="auto">
            <a:xfrm>
              <a:off x="929" y="1854"/>
              <a:ext cx="241" cy="80"/>
            </a:xfrm>
            <a:custGeom>
              <a:avLst/>
              <a:gdLst>
                <a:gd name="T0" fmla="*/ 241 w 241"/>
                <a:gd name="T1" fmla="*/ 32 h 80"/>
                <a:gd name="T2" fmla="*/ 67 w 241"/>
                <a:gd name="T3" fmla="*/ 33 h 80"/>
                <a:gd name="T4" fmla="*/ 67 w 241"/>
                <a:gd name="T5" fmla="*/ 46 h 80"/>
                <a:gd name="T6" fmla="*/ 241 w 241"/>
                <a:gd name="T7" fmla="*/ 46 h 80"/>
                <a:gd name="T8" fmla="*/ 241 w 241"/>
                <a:gd name="T9" fmla="*/ 32 h 80"/>
                <a:gd name="T10" fmla="*/ 81 w 241"/>
                <a:gd name="T11" fmla="*/ 0 h 80"/>
                <a:gd name="T12" fmla="*/ 0 w 241"/>
                <a:gd name="T13" fmla="*/ 40 h 80"/>
                <a:gd name="T14" fmla="*/ 81 w 241"/>
                <a:gd name="T15" fmla="*/ 80 h 80"/>
                <a:gd name="T16" fmla="*/ 81 w 241"/>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80">
                  <a:moveTo>
                    <a:pt x="241" y="32"/>
                  </a:moveTo>
                  <a:lnTo>
                    <a:pt x="67" y="33"/>
                  </a:lnTo>
                  <a:lnTo>
                    <a:pt x="67" y="46"/>
                  </a:lnTo>
                  <a:lnTo>
                    <a:pt x="241" y="46"/>
                  </a:lnTo>
                  <a:lnTo>
                    <a:pt x="241" y="32"/>
                  </a:lnTo>
                  <a:close/>
                  <a:moveTo>
                    <a:pt x="81" y="0"/>
                  </a:moveTo>
                  <a:lnTo>
                    <a:pt x="0" y="40"/>
                  </a:lnTo>
                  <a:lnTo>
                    <a:pt x="81" y="80"/>
                  </a:lnTo>
                  <a:lnTo>
                    <a:pt x="81"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62"/>
            <p:cNvSpPr>
              <a:spLocks noChangeArrowheads="1"/>
            </p:cNvSpPr>
            <p:nvPr/>
          </p:nvSpPr>
          <p:spPr bwMode="auto">
            <a:xfrm>
              <a:off x="1108" y="1713"/>
              <a:ext cx="125"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Freeform 63"/>
            <p:cNvSpPr>
              <a:spLocks noEditPoints="1"/>
            </p:cNvSpPr>
            <p:nvPr/>
          </p:nvSpPr>
          <p:spPr bwMode="auto">
            <a:xfrm>
              <a:off x="980" y="2034"/>
              <a:ext cx="240" cy="80"/>
            </a:xfrm>
            <a:custGeom>
              <a:avLst/>
              <a:gdLst>
                <a:gd name="T0" fmla="*/ 0 w 240"/>
                <a:gd name="T1" fmla="*/ 33 h 80"/>
                <a:gd name="T2" fmla="*/ 173 w 240"/>
                <a:gd name="T3" fmla="*/ 33 h 80"/>
                <a:gd name="T4" fmla="*/ 173 w 240"/>
                <a:gd name="T5" fmla="*/ 47 h 80"/>
                <a:gd name="T6" fmla="*/ 0 w 240"/>
                <a:gd name="T7" fmla="*/ 46 h 80"/>
                <a:gd name="T8" fmla="*/ 0 w 240"/>
                <a:gd name="T9" fmla="*/ 33 h 80"/>
                <a:gd name="T10" fmla="*/ 160 w 240"/>
                <a:gd name="T11" fmla="*/ 0 h 80"/>
                <a:gd name="T12" fmla="*/ 240 w 240"/>
                <a:gd name="T13" fmla="*/ 40 h 80"/>
                <a:gd name="T14" fmla="*/ 160 w 240"/>
                <a:gd name="T15" fmla="*/ 80 h 80"/>
                <a:gd name="T16" fmla="*/ 160 w 240"/>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80">
                  <a:moveTo>
                    <a:pt x="0" y="33"/>
                  </a:moveTo>
                  <a:lnTo>
                    <a:pt x="173" y="33"/>
                  </a:lnTo>
                  <a:lnTo>
                    <a:pt x="173" y="47"/>
                  </a:lnTo>
                  <a:lnTo>
                    <a:pt x="0" y="46"/>
                  </a:lnTo>
                  <a:lnTo>
                    <a:pt x="0" y="33"/>
                  </a:lnTo>
                  <a:close/>
                  <a:moveTo>
                    <a:pt x="160" y="0"/>
                  </a:moveTo>
                  <a:lnTo>
                    <a:pt x="240" y="40"/>
                  </a:lnTo>
                  <a:lnTo>
                    <a:pt x="160" y="80"/>
                  </a:lnTo>
                  <a:lnTo>
                    <a:pt x="160"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Rectangle 64"/>
            <p:cNvSpPr>
              <a:spLocks noChangeArrowheads="1"/>
            </p:cNvSpPr>
            <p:nvPr/>
          </p:nvSpPr>
          <p:spPr bwMode="auto">
            <a:xfrm>
              <a:off x="976" y="2042"/>
              <a:ext cx="161"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5"/>
            <p:cNvSpPr>
              <a:spLocks noChangeArrowheads="1"/>
            </p:cNvSpPr>
            <p:nvPr/>
          </p:nvSpPr>
          <p:spPr bwMode="auto">
            <a:xfrm>
              <a:off x="1060" y="2013"/>
              <a:ext cx="11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6"/>
            <p:cNvSpPr>
              <a:spLocks noChangeArrowheads="1"/>
            </p:cNvSpPr>
            <p:nvPr/>
          </p:nvSpPr>
          <p:spPr bwMode="auto">
            <a:xfrm>
              <a:off x="1121" y="2042"/>
              <a:ext cx="125"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5" name="Rectangle 67"/>
            <p:cNvSpPr>
              <a:spLocks noChangeArrowheads="1"/>
            </p:cNvSpPr>
            <p:nvPr/>
          </p:nvSpPr>
          <p:spPr bwMode="auto">
            <a:xfrm>
              <a:off x="1637" y="2032"/>
              <a:ext cx="161"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Rectangle 68"/>
            <p:cNvSpPr>
              <a:spLocks noChangeArrowheads="1"/>
            </p:cNvSpPr>
            <p:nvPr/>
          </p:nvSpPr>
          <p:spPr bwMode="auto">
            <a:xfrm>
              <a:off x="1721" y="2004"/>
              <a:ext cx="11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Rectangle 69"/>
            <p:cNvSpPr>
              <a:spLocks noChangeArrowheads="1"/>
            </p:cNvSpPr>
            <p:nvPr/>
          </p:nvSpPr>
          <p:spPr bwMode="auto">
            <a:xfrm>
              <a:off x="1782" y="2032"/>
              <a:ext cx="125"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Freeform 70"/>
            <p:cNvSpPr>
              <a:spLocks noEditPoints="1"/>
            </p:cNvSpPr>
            <p:nvPr/>
          </p:nvSpPr>
          <p:spPr bwMode="auto">
            <a:xfrm>
              <a:off x="1631" y="1984"/>
              <a:ext cx="241" cy="80"/>
            </a:xfrm>
            <a:custGeom>
              <a:avLst/>
              <a:gdLst>
                <a:gd name="T0" fmla="*/ 0 w 241"/>
                <a:gd name="T1" fmla="*/ 33 h 80"/>
                <a:gd name="T2" fmla="*/ 174 w 241"/>
                <a:gd name="T3" fmla="*/ 33 h 80"/>
                <a:gd name="T4" fmla="*/ 174 w 241"/>
                <a:gd name="T5" fmla="*/ 46 h 80"/>
                <a:gd name="T6" fmla="*/ 0 w 241"/>
                <a:gd name="T7" fmla="*/ 46 h 80"/>
                <a:gd name="T8" fmla="*/ 0 w 241"/>
                <a:gd name="T9" fmla="*/ 33 h 80"/>
                <a:gd name="T10" fmla="*/ 161 w 241"/>
                <a:gd name="T11" fmla="*/ 0 h 80"/>
                <a:gd name="T12" fmla="*/ 241 w 241"/>
                <a:gd name="T13" fmla="*/ 40 h 80"/>
                <a:gd name="T14" fmla="*/ 161 w 241"/>
                <a:gd name="T15" fmla="*/ 80 h 80"/>
                <a:gd name="T16" fmla="*/ 161 w 241"/>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80">
                  <a:moveTo>
                    <a:pt x="0" y="33"/>
                  </a:moveTo>
                  <a:lnTo>
                    <a:pt x="174" y="33"/>
                  </a:lnTo>
                  <a:lnTo>
                    <a:pt x="174" y="46"/>
                  </a:lnTo>
                  <a:lnTo>
                    <a:pt x="0" y="46"/>
                  </a:lnTo>
                  <a:lnTo>
                    <a:pt x="0" y="33"/>
                  </a:lnTo>
                  <a:close/>
                  <a:moveTo>
                    <a:pt x="161" y="0"/>
                  </a:moveTo>
                  <a:lnTo>
                    <a:pt x="241" y="40"/>
                  </a:lnTo>
                  <a:lnTo>
                    <a:pt x="161" y="80"/>
                  </a:lnTo>
                  <a:lnTo>
                    <a:pt x="161"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71"/>
            <p:cNvSpPr>
              <a:spLocks noEditPoints="1"/>
            </p:cNvSpPr>
            <p:nvPr/>
          </p:nvSpPr>
          <p:spPr bwMode="auto">
            <a:xfrm>
              <a:off x="1631" y="1823"/>
              <a:ext cx="241" cy="81"/>
            </a:xfrm>
            <a:custGeom>
              <a:avLst/>
              <a:gdLst>
                <a:gd name="T0" fmla="*/ 241 w 241"/>
                <a:gd name="T1" fmla="*/ 33 h 81"/>
                <a:gd name="T2" fmla="*/ 67 w 241"/>
                <a:gd name="T3" fmla="*/ 34 h 81"/>
                <a:gd name="T4" fmla="*/ 67 w 241"/>
                <a:gd name="T5" fmla="*/ 47 h 81"/>
                <a:gd name="T6" fmla="*/ 241 w 241"/>
                <a:gd name="T7" fmla="*/ 47 h 81"/>
                <a:gd name="T8" fmla="*/ 241 w 241"/>
                <a:gd name="T9" fmla="*/ 33 h 81"/>
                <a:gd name="T10" fmla="*/ 80 w 241"/>
                <a:gd name="T11" fmla="*/ 0 h 81"/>
                <a:gd name="T12" fmla="*/ 0 w 241"/>
                <a:gd name="T13" fmla="*/ 41 h 81"/>
                <a:gd name="T14" fmla="*/ 81 w 241"/>
                <a:gd name="T15" fmla="*/ 81 h 81"/>
                <a:gd name="T16" fmla="*/ 80 w 241"/>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81">
                  <a:moveTo>
                    <a:pt x="241" y="33"/>
                  </a:moveTo>
                  <a:lnTo>
                    <a:pt x="67" y="34"/>
                  </a:lnTo>
                  <a:lnTo>
                    <a:pt x="67" y="47"/>
                  </a:lnTo>
                  <a:lnTo>
                    <a:pt x="241" y="47"/>
                  </a:lnTo>
                  <a:lnTo>
                    <a:pt x="241" y="33"/>
                  </a:lnTo>
                  <a:close/>
                  <a:moveTo>
                    <a:pt x="80" y="0"/>
                  </a:moveTo>
                  <a:lnTo>
                    <a:pt x="0" y="41"/>
                  </a:lnTo>
                  <a:lnTo>
                    <a:pt x="81" y="81"/>
                  </a:lnTo>
                  <a:lnTo>
                    <a:pt x="80"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72"/>
            <p:cNvSpPr>
              <a:spLocks noChangeArrowheads="1"/>
            </p:cNvSpPr>
            <p:nvPr/>
          </p:nvSpPr>
          <p:spPr bwMode="auto">
            <a:xfrm>
              <a:off x="1749" y="1683"/>
              <a:ext cx="5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err="1">
                  <a:solidFill>
                    <a:srgbClr val="000000"/>
                  </a:solidFill>
                  <a:latin typeface="Cambria Math" panose="02040503050406030204" pitchFamily="18" charset="0"/>
                  <a:ea typeface="Cambria Math" panose="02040503050406030204" pitchFamily="18" charset="0"/>
                </a:rPr>
                <a:t>I</a:t>
              </a:r>
              <a:endParaRPr kumimoji="0" lang="en-US" altLang="en-US" sz="20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p:txBody>
        </p:sp>
        <p:sp>
          <p:nvSpPr>
            <p:cNvPr id="84" name="Freeform 74"/>
            <p:cNvSpPr>
              <a:spLocks noEditPoints="1"/>
            </p:cNvSpPr>
            <p:nvPr/>
          </p:nvSpPr>
          <p:spPr bwMode="auto">
            <a:xfrm>
              <a:off x="1140" y="2424"/>
              <a:ext cx="481" cy="80"/>
            </a:xfrm>
            <a:custGeom>
              <a:avLst/>
              <a:gdLst>
                <a:gd name="T0" fmla="*/ 481 w 481"/>
                <a:gd name="T1" fmla="*/ 33 h 80"/>
                <a:gd name="T2" fmla="*/ 67 w 481"/>
                <a:gd name="T3" fmla="*/ 33 h 80"/>
                <a:gd name="T4" fmla="*/ 67 w 481"/>
                <a:gd name="T5" fmla="*/ 47 h 80"/>
                <a:gd name="T6" fmla="*/ 481 w 481"/>
                <a:gd name="T7" fmla="*/ 47 h 80"/>
                <a:gd name="T8" fmla="*/ 481 w 481"/>
                <a:gd name="T9" fmla="*/ 33 h 80"/>
                <a:gd name="T10" fmla="*/ 80 w 481"/>
                <a:gd name="T11" fmla="*/ 0 h 80"/>
                <a:gd name="T12" fmla="*/ 0 w 481"/>
                <a:gd name="T13" fmla="*/ 40 h 80"/>
                <a:gd name="T14" fmla="*/ 80 w 481"/>
                <a:gd name="T15" fmla="*/ 80 h 80"/>
                <a:gd name="T16" fmla="*/ 80 w 481"/>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80">
                  <a:moveTo>
                    <a:pt x="481" y="33"/>
                  </a:moveTo>
                  <a:lnTo>
                    <a:pt x="67" y="33"/>
                  </a:lnTo>
                  <a:lnTo>
                    <a:pt x="67" y="47"/>
                  </a:lnTo>
                  <a:lnTo>
                    <a:pt x="481" y="47"/>
                  </a:lnTo>
                  <a:lnTo>
                    <a:pt x="481" y="33"/>
                  </a:lnTo>
                  <a:close/>
                  <a:moveTo>
                    <a:pt x="80" y="0"/>
                  </a:moveTo>
                  <a:lnTo>
                    <a:pt x="0" y="40"/>
                  </a:lnTo>
                  <a:lnTo>
                    <a:pt x="80" y="80"/>
                  </a:lnTo>
                  <a:lnTo>
                    <a:pt x="80"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Rectangle 75"/>
            <p:cNvSpPr>
              <a:spLocks noChangeArrowheads="1"/>
            </p:cNvSpPr>
            <p:nvPr/>
          </p:nvSpPr>
          <p:spPr bwMode="auto">
            <a:xfrm>
              <a:off x="1127" y="2263"/>
              <a:ext cx="173"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6" name="Rectangle 76"/>
            <p:cNvSpPr>
              <a:spLocks noChangeArrowheads="1"/>
            </p:cNvSpPr>
            <p:nvPr/>
          </p:nvSpPr>
          <p:spPr bwMode="auto">
            <a:xfrm>
              <a:off x="1220" y="2282"/>
              <a:ext cx="53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0000"/>
                  </a:solidFill>
                  <a:effectLst/>
                  <a:latin typeface="Times New Roman" panose="02020603050405020304" pitchFamily="18" charset="0"/>
                </a:rPr>
                <a:t>ve 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77"/>
            <p:cNvSpPr>
              <a:spLocks noChangeArrowheads="1"/>
            </p:cNvSpPr>
            <p:nvPr/>
          </p:nvSpPr>
          <p:spPr bwMode="auto">
            <a:xfrm>
              <a:off x="1689" y="2282"/>
              <a:ext cx="10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Freeform 78"/>
            <p:cNvSpPr>
              <a:spLocks noEditPoints="1"/>
            </p:cNvSpPr>
            <p:nvPr/>
          </p:nvSpPr>
          <p:spPr bwMode="auto">
            <a:xfrm>
              <a:off x="1190" y="2545"/>
              <a:ext cx="481" cy="80"/>
            </a:xfrm>
            <a:custGeom>
              <a:avLst/>
              <a:gdLst>
                <a:gd name="T0" fmla="*/ 0 w 481"/>
                <a:gd name="T1" fmla="*/ 33 h 80"/>
                <a:gd name="T2" fmla="*/ 415 w 481"/>
                <a:gd name="T3" fmla="*/ 33 h 80"/>
                <a:gd name="T4" fmla="*/ 415 w 481"/>
                <a:gd name="T5" fmla="*/ 47 h 80"/>
                <a:gd name="T6" fmla="*/ 0 w 481"/>
                <a:gd name="T7" fmla="*/ 46 h 80"/>
                <a:gd name="T8" fmla="*/ 0 w 481"/>
                <a:gd name="T9" fmla="*/ 33 h 80"/>
                <a:gd name="T10" fmla="*/ 401 w 481"/>
                <a:gd name="T11" fmla="*/ 0 h 80"/>
                <a:gd name="T12" fmla="*/ 481 w 481"/>
                <a:gd name="T13" fmla="*/ 40 h 80"/>
                <a:gd name="T14" fmla="*/ 401 w 481"/>
                <a:gd name="T15" fmla="*/ 80 h 80"/>
                <a:gd name="T16" fmla="*/ 401 w 481"/>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80">
                  <a:moveTo>
                    <a:pt x="0" y="33"/>
                  </a:moveTo>
                  <a:lnTo>
                    <a:pt x="415" y="33"/>
                  </a:lnTo>
                  <a:lnTo>
                    <a:pt x="415" y="47"/>
                  </a:lnTo>
                  <a:lnTo>
                    <a:pt x="0" y="46"/>
                  </a:lnTo>
                  <a:lnTo>
                    <a:pt x="0" y="33"/>
                  </a:lnTo>
                  <a:close/>
                  <a:moveTo>
                    <a:pt x="401" y="0"/>
                  </a:moveTo>
                  <a:lnTo>
                    <a:pt x="481" y="40"/>
                  </a:lnTo>
                  <a:lnTo>
                    <a:pt x="401" y="80"/>
                  </a:lnTo>
                  <a:lnTo>
                    <a:pt x="401"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Rectangle 79"/>
            <p:cNvSpPr>
              <a:spLocks noChangeArrowheads="1"/>
            </p:cNvSpPr>
            <p:nvPr/>
          </p:nvSpPr>
          <p:spPr bwMode="auto">
            <a:xfrm>
              <a:off x="1127" y="2545"/>
              <a:ext cx="186"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2" name="Rectangle 80"/>
            <p:cNvSpPr>
              <a:spLocks noChangeArrowheads="1"/>
            </p:cNvSpPr>
            <p:nvPr/>
          </p:nvSpPr>
          <p:spPr bwMode="auto">
            <a:xfrm>
              <a:off x="1233" y="2564"/>
              <a:ext cx="5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0000"/>
                  </a:solidFill>
                  <a:effectLst/>
                  <a:latin typeface="Times New Roman" panose="02020603050405020304" pitchFamily="18" charset="0"/>
                </a:rPr>
                <a:t>ve 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Rectangle 81"/>
            <p:cNvSpPr>
              <a:spLocks noChangeArrowheads="1"/>
            </p:cNvSpPr>
            <p:nvPr/>
          </p:nvSpPr>
          <p:spPr bwMode="auto">
            <a:xfrm>
              <a:off x="1701" y="2564"/>
              <a:ext cx="10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28" name="Rectangle 82"/>
            <p:cNvSpPr>
              <a:spLocks noChangeArrowheads="1"/>
            </p:cNvSpPr>
            <p:nvPr/>
          </p:nvSpPr>
          <p:spPr bwMode="auto">
            <a:xfrm>
              <a:off x="1127" y="2766"/>
              <a:ext cx="10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29" name="Rectangle 83"/>
            <p:cNvSpPr>
              <a:spLocks noChangeArrowheads="1"/>
            </p:cNvSpPr>
            <p:nvPr/>
          </p:nvSpPr>
          <p:spPr bwMode="auto">
            <a:xfrm>
              <a:off x="1169" y="2766"/>
              <a:ext cx="60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0000"/>
                  </a:solidFill>
                  <a:effectLst/>
                  <a:latin typeface="Times New Roman" panose="02020603050405020304" pitchFamily="18" charset="0"/>
                </a:rPr>
                <a:t>solution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30" name="Rectangle 84"/>
            <p:cNvSpPr>
              <a:spLocks noChangeArrowheads="1"/>
            </p:cNvSpPr>
            <p:nvPr/>
          </p:nvSpPr>
          <p:spPr bwMode="auto">
            <a:xfrm>
              <a:off x="1711" y="2766"/>
              <a:ext cx="10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4131" name="Group 87"/>
          <p:cNvGrpSpPr>
            <a:grpSpLocks noChangeAspect="1"/>
          </p:cNvGrpSpPr>
          <p:nvPr/>
        </p:nvGrpSpPr>
        <p:grpSpPr bwMode="auto">
          <a:xfrm>
            <a:off x="3565525" y="2105025"/>
            <a:ext cx="7380288" cy="2787650"/>
            <a:chOff x="2218" y="1334"/>
            <a:chExt cx="5048" cy="1756"/>
          </a:xfrm>
        </p:grpSpPr>
        <p:sp>
          <p:nvSpPr>
            <p:cNvPr id="4133" name="AutoShape 86"/>
            <p:cNvSpPr>
              <a:spLocks noChangeAspect="1" noChangeArrowheads="1" noTextEdit="1"/>
            </p:cNvSpPr>
            <p:nvPr/>
          </p:nvSpPr>
          <p:spPr bwMode="auto">
            <a:xfrm>
              <a:off x="2784" y="1890"/>
              <a:ext cx="2328"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mbria Math" panose="02040503050406030204" pitchFamily="18" charset="0"/>
                <a:ea typeface="Cambria Math" panose="02040503050406030204" pitchFamily="18" charset="0"/>
              </a:endParaRPr>
            </a:p>
          </p:txBody>
        </p:sp>
        <p:sp>
          <p:nvSpPr>
            <p:cNvPr id="4135" name="Rectangle 88"/>
            <p:cNvSpPr>
              <a:spLocks noChangeArrowheads="1"/>
            </p:cNvSpPr>
            <p:nvPr/>
          </p:nvSpPr>
          <p:spPr bwMode="auto">
            <a:xfrm>
              <a:off x="2218" y="1334"/>
              <a:ext cx="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mbria Math" panose="02040503050406030204" pitchFamily="18" charset="0"/>
                  <a:ea typeface="Cambria Math" panose="02040503050406030204" pitchFamily="18" charset="0"/>
                </a:rPr>
                <a:t> </a:t>
              </a:r>
              <a:endParaRPr kumimoji="0" lang="en-US" altLang="en-US" sz="2000" b="0" i="0" u="none" strike="noStrike" cap="none" normalizeH="0" baseline="0">
                <a:ln>
                  <a:noFill/>
                </a:ln>
                <a:solidFill>
                  <a:schemeClr val="tx1"/>
                </a:solidFill>
                <a:effectLst/>
                <a:latin typeface="Cambria Math" panose="02040503050406030204" pitchFamily="18" charset="0"/>
                <a:ea typeface="Cambria Math" panose="02040503050406030204" pitchFamily="18" charset="0"/>
              </a:endParaRPr>
            </a:p>
          </p:txBody>
        </p:sp>
        <p:sp>
          <p:nvSpPr>
            <p:cNvPr id="4137" name="Rectangle 89"/>
            <p:cNvSpPr>
              <a:spLocks noChangeArrowheads="1"/>
            </p:cNvSpPr>
            <p:nvPr/>
          </p:nvSpPr>
          <p:spPr bwMode="auto">
            <a:xfrm>
              <a:off x="2218" y="1546"/>
              <a:ext cx="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mbria Math" panose="02040503050406030204" pitchFamily="18" charset="0"/>
                  <a:ea typeface="Cambria Math" panose="02040503050406030204" pitchFamily="18" charset="0"/>
                </a:rPr>
                <a:t> </a:t>
              </a:r>
              <a:endParaRPr kumimoji="0" lang="en-US" altLang="en-US" sz="2000" b="0" i="0" u="none" strike="noStrike" cap="none" normalizeH="0" baseline="0">
                <a:ln>
                  <a:noFill/>
                </a:ln>
                <a:solidFill>
                  <a:schemeClr val="tx1"/>
                </a:solidFill>
                <a:effectLst/>
                <a:latin typeface="Cambria Math" panose="02040503050406030204" pitchFamily="18" charset="0"/>
                <a:ea typeface="Cambria Math" panose="02040503050406030204" pitchFamily="18" charset="0"/>
              </a:endParaRPr>
            </a:p>
          </p:txBody>
        </p:sp>
        <p:sp>
          <p:nvSpPr>
            <p:cNvPr id="4138" name="Rectangle 90"/>
            <p:cNvSpPr>
              <a:spLocks noChangeArrowheads="1"/>
            </p:cNvSpPr>
            <p:nvPr/>
          </p:nvSpPr>
          <p:spPr bwMode="auto">
            <a:xfrm>
              <a:off x="2218" y="1758"/>
              <a:ext cx="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mbria Math" panose="02040503050406030204" pitchFamily="18" charset="0"/>
                  <a:ea typeface="Cambria Math" panose="02040503050406030204" pitchFamily="18" charset="0"/>
                </a:rPr>
                <a:t> </a:t>
              </a:r>
              <a:endParaRPr kumimoji="0" lang="en-US" altLang="en-US" sz="2000" b="0" i="0" u="none" strike="noStrike" cap="none" normalizeH="0" baseline="0">
                <a:ln>
                  <a:noFill/>
                </a:ln>
                <a:solidFill>
                  <a:schemeClr val="tx1"/>
                </a:solidFill>
                <a:effectLst/>
                <a:latin typeface="Cambria Math" panose="02040503050406030204" pitchFamily="18" charset="0"/>
                <a:ea typeface="Cambria Math" panose="02040503050406030204" pitchFamily="18" charset="0"/>
              </a:endParaRPr>
            </a:p>
          </p:txBody>
        </p:sp>
        <p:sp>
          <p:nvSpPr>
            <p:cNvPr id="4139" name="Rectangle 91"/>
            <p:cNvSpPr>
              <a:spLocks noChangeArrowheads="1"/>
            </p:cNvSpPr>
            <p:nvPr/>
          </p:nvSpPr>
          <p:spPr bwMode="auto">
            <a:xfrm>
              <a:off x="2218" y="1971"/>
              <a:ext cx="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mbria Math" panose="02040503050406030204" pitchFamily="18" charset="0"/>
                  <a:ea typeface="Cambria Math" panose="02040503050406030204" pitchFamily="18" charset="0"/>
                </a:rPr>
                <a:t> </a:t>
              </a:r>
              <a:endParaRPr kumimoji="0" lang="en-US" altLang="en-US" sz="2000" b="0" i="0" u="none" strike="noStrike" cap="none" normalizeH="0" baseline="0">
                <a:ln>
                  <a:noFill/>
                </a:ln>
                <a:solidFill>
                  <a:schemeClr val="tx1"/>
                </a:solidFill>
                <a:effectLst/>
                <a:latin typeface="Cambria Math" panose="02040503050406030204" pitchFamily="18" charset="0"/>
                <a:ea typeface="Cambria Math" panose="02040503050406030204" pitchFamily="18" charset="0"/>
              </a:endParaRPr>
            </a:p>
          </p:txBody>
        </p:sp>
        <p:sp>
          <p:nvSpPr>
            <p:cNvPr id="4141" name="Rectangle 92"/>
            <p:cNvSpPr>
              <a:spLocks noChangeArrowheads="1"/>
            </p:cNvSpPr>
            <p:nvPr/>
          </p:nvSpPr>
          <p:spPr bwMode="auto">
            <a:xfrm>
              <a:off x="2218" y="2183"/>
              <a:ext cx="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mbria Math" panose="02040503050406030204" pitchFamily="18" charset="0"/>
                  <a:ea typeface="Cambria Math" panose="02040503050406030204" pitchFamily="18" charset="0"/>
                </a:rPr>
                <a:t> </a:t>
              </a:r>
              <a:endParaRPr kumimoji="0" lang="en-US" altLang="en-US" sz="2000" b="0" i="0" u="none" strike="noStrike" cap="none" normalizeH="0" baseline="0">
                <a:ln>
                  <a:noFill/>
                </a:ln>
                <a:solidFill>
                  <a:schemeClr val="tx1"/>
                </a:solidFill>
                <a:effectLst/>
                <a:latin typeface="Cambria Math" panose="02040503050406030204" pitchFamily="18" charset="0"/>
                <a:ea typeface="Cambria Math" panose="02040503050406030204" pitchFamily="18" charset="0"/>
              </a:endParaRPr>
            </a:p>
          </p:txBody>
        </p:sp>
        <p:sp>
          <p:nvSpPr>
            <p:cNvPr id="4143" name="Rectangle 93"/>
            <p:cNvSpPr>
              <a:spLocks noChangeArrowheads="1"/>
            </p:cNvSpPr>
            <p:nvPr/>
          </p:nvSpPr>
          <p:spPr bwMode="auto">
            <a:xfrm>
              <a:off x="2218" y="2395"/>
              <a:ext cx="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mbria Math" panose="02040503050406030204" pitchFamily="18" charset="0"/>
                  <a:ea typeface="Cambria Math" panose="02040503050406030204" pitchFamily="18" charset="0"/>
                </a:rPr>
                <a:t> </a:t>
              </a:r>
              <a:endParaRPr kumimoji="0" lang="en-US" altLang="en-US" sz="2000" b="0" i="0" u="none" strike="noStrike" cap="none" normalizeH="0" baseline="0">
                <a:ln>
                  <a:noFill/>
                </a:ln>
                <a:solidFill>
                  <a:schemeClr val="tx1"/>
                </a:solidFill>
                <a:effectLst/>
                <a:latin typeface="Cambria Math" panose="02040503050406030204" pitchFamily="18" charset="0"/>
                <a:ea typeface="Cambria Math" panose="02040503050406030204" pitchFamily="18" charset="0"/>
              </a:endParaRPr>
            </a:p>
          </p:txBody>
        </p:sp>
        <p:sp>
          <p:nvSpPr>
            <p:cNvPr id="4144" name="Line 94"/>
            <p:cNvSpPr>
              <a:spLocks noChangeShapeType="1"/>
            </p:cNvSpPr>
            <p:nvPr/>
          </p:nvSpPr>
          <p:spPr bwMode="auto">
            <a:xfrm flipH="1">
              <a:off x="2929" y="2185"/>
              <a:ext cx="832" cy="1"/>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latin typeface="Cambria Math" panose="02040503050406030204" pitchFamily="18" charset="0"/>
                <a:ea typeface="Cambria Math" panose="02040503050406030204" pitchFamily="18" charset="0"/>
              </a:endParaRPr>
            </a:p>
          </p:txBody>
        </p:sp>
        <p:sp>
          <p:nvSpPr>
            <p:cNvPr id="4146" name="Line 95"/>
            <p:cNvSpPr>
              <a:spLocks noChangeShapeType="1"/>
            </p:cNvSpPr>
            <p:nvPr/>
          </p:nvSpPr>
          <p:spPr bwMode="auto">
            <a:xfrm>
              <a:off x="2919" y="2185"/>
              <a:ext cx="1" cy="713"/>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latin typeface="Cambria Math" panose="02040503050406030204" pitchFamily="18" charset="0"/>
                <a:ea typeface="Cambria Math" panose="02040503050406030204" pitchFamily="18" charset="0"/>
              </a:endParaRPr>
            </a:p>
          </p:txBody>
        </p:sp>
        <p:sp>
          <p:nvSpPr>
            <p:cNvPr id="4148" name="Line 96"/>
            <p:cNvSpPr>
              <a:spLocks noChangeShapeType="1"/>
            </p:cNvSpPr>
            <p:nvPr/>
          </p:nvSpPr>
          <p:spPr bwMode="auto">
            <a:xfrm>
              <a:off x="2929" y="2898"/>
              <a:ext cx="714" cy="1"/>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latin typeface="Cambria Math" panose="02040503050406030204" pitchFamily="18" charset="0"/>
                <a:ea typeface="Cambria Math" panose="02040503050406030204" pitchFamily="18" charset="0"/>
              </a:endParaRPr>
            </a:p>
          </p:txBody>
        </p:sp>
        <p:sp>
          <p:nvSpPr>
            <p:cNvPr id="4149" name="Rectangle 97"/>
            <p:cNvSpPr>
              <a:spLocks noChangeArrowheads="1"/>
            </p:cNvSpPr>
            <p:nvPr/>
          </p:nvSpPr>
          <p:spPr bwMode="auto">
            <a:xfrm>
              <a:off x="3653" y="2730"/>
              <a:ext cx="712" cy="3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mbria Math" panose="02040503050406030204" pitchFamily="18" charset="0"/>
                <a:ea typeface="Cambria Math" panose="02040503050406030204" pitchFamily="18" charset="0"/>
              </a:endParaRPr>
            </a:p>
          </p:txBody>
        </p:sp>
        <p:sp>
          <p:nvSpPr>
            <p:cNvPr id="4150" name="Rectangle 98"/>
            <p:cNvSpPr>
              <a:spLocks noChangeArrowheads="1"/>
            </p:cNvSpPr>
            <p:nvPr/>
          </p:nvSpPr>
          <p:spPr bwMode="auto">
            <a:xfrm>
              <a:off x="3653" y="2730"/>
              <a:ext cx="712" cy="356"/>
            </a:xfrm>
            <a:prstGeom prst="rect">
              <a:avLst/>
            </a:pr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latin typeface="Cambria Math" panose="02040503050406030204" pitchFamily="18" charset="0"/>
                <a:ea typeface="Cambria Math" panose="02040503050406030204" pitchFamily="18" charset="0"/>
              </a:endParaRPr>
            </a:p>
          </p:txBody>
        </p:sp>
        <p:sp>
          <p:nvSpPr>
            <p:cNvPr id="4153" name="Rectangle 99"/>
            <p:cNvSpPr>
              <a:spLocks noChangeArrowheads="1"/>
            </p:cNvSpPr>
            <p:nvPr/>
          </p:nvSpPr>
          <p:spPr bwMode="auto">
            <a:xfrm>
              <a:off x="3755" y="2794"/>
              <a:ext cx="7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mbria Math" panose="02040503050406030204" pitchFamily="18" charset="0"/>
                  <a:ea typeface="Cambria Math" panose="02040503050406030204" pitchFamily="18" charset="0"/>
                </a:rPr>
                <a:t>  </a:t>
              </a:r>
              <a:endParaRPr kumimoji="0" lang="en-US" altLang="en-US" sz="2000" b="0" i="0" u="none" strike="noStrike" cap="none" normalizeH="0" baseline="0">
                <a:ln>
                  <a:noFill/>
                </a:ln>
                <a:solidFill>
                  <a:schemeClr val="tx1"/>
                </a:solidFill>
                <a:effectLst/>
                <a:latin typeface="Cambria Math" panose="02040503050406030204" pitchFamily="18" charset="0"/>
                <a:ea typeface="Cambria Math" panose="02040503050406030204" pitchFamily="18" charset="0"/>
              </a:endParaRPr>
            </a:p>
          </p:txBody>
        </p:sp>
        <p:sp>
          <p:nvSpPr>
            <p:cNvPr id="4154" name="Rectangle 100"/>
            <p:cNvSpPr>
              <a:spLocks noChangeArrowheads="1"/>
            </p:cNvSpPr>
            <p:nvPr/>
          </p:nvSpPr>
          <p:spPr bwMode="auto">
            <a:xfrm>
              <a:off x="3850" y="2794"/>
              <a:ext cx="29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mbria Math" panose="02040503050406030204" pitchFamily="18" charset="0"/>
                  <a:ea typeface="Cambria Math" panose="02040503050406030204" pitchFamily="18" charset="0"/>
                </a:rPr>
                <a:t>load</a:t>
              </a:r>
              <a:endParaRPr kumimoji="0" lang="en-US" altLang="en-US" sz="2000" b="0" i="0" u="none" strike="noStrike" cap="none" normalizeH="0" baseline="0">
                <a:ln>
                  <a:noFill/>
                </a:ln>
                <a:solidFill>
                  <a:schemeClr val="tx1"/>
                </a:solidFill>
                <a:effectLst/>
                <a:latin typeface="Cambria Math" panose="02040503050406030204" pitchFamily="18" charset="0"/>
                <a:ea typeface="Cambria Math" panose="02040503050406030204" pitchFamily="18" charset="0"/>
              </a:endParaRPr>
            </a:p>
          </p:txBody>
        </p:sp>
        <p:sp>
          <p:nvSpPr>
            <p:cNvPr id="4155" name="Rectangle 101"/>
            <p:cNvSpPr>
              <a:spLocks noChangeArrowheads="1"/>
            </p:cNvSpPr>
            <p:nvPr/>
          </p:nvSpPr>
          <p:spPr bwMode="auto">
            <a:xfrm>
              <a:off x="4167" y="2794"/>
              <a:ext cx="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mbria Math" panose="02040503050406030204" pitchFamily="18" charset="0"/>
                  <a:ea typeface="Cambria Math" panose="02040503050406030204" pitchFamily="18" charset="0"/>
                </a:rPr>
                <a:t> </a:t>
              </a:r>
              <a:endParaRPr kumimoji="0" lang="en-US" altLang="en-US" sz="2000" b="0" i="0" u="none" strike="noStrike" cap="none" normalizeH="0" baseline="0">
                <a:ln>
                  <a:noFill/>
                </a:ln>
                <a:solidFill>
                  <a:schemeClr val="tx1"/>
                </a:solidFill>
                <a:effectLst/>
                <a:latin typeface="Cambria Math" panose="02040503050406030204" pitchFamily="18" charset="0"/>
                <a:ea typeface="Cambria Math" panose="02040503050406030204" pitchFamily="18" charset="0"/>
              </a:endParaRPr>
            </a:p>
          </p:txBody>
        </p:sp>
        <p:sp>
          <p:nvSpPr>
            <p:cNvPr id="4156" name="Line 102"/>
            <p:cNvSpPr>
              <a:spLocks noChangeShapeType="1"/>
            </p:cNvSpPr>
            <p:nvPr/>
          </p:nvSpPr>
          <p:spPr bwMode="auto">
            <a:xfrm>
              <a:off x="3761" y="2067"/>
              <a:ext cx="1" cy="236"/>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latin typeface="Cambria Math" panose="02040503050406030204" pitchFamily="18" charset="0"/>
                <a:ea typeface="Cambria Math" panose="02040503050406030204" pitchFamily="18" charset="0"/>
              </a:endParaRPr>
            </a:p>
          </p:txBody>
        </p:sp>
        <p:sp>
          <p:nvSpPr>
            <p:cNvPr id="4157" name="Line 103"/>
            <p:cNvSpPr>
              <a:spLocks noChangeShapeType="1"/>
            </p:cNvSpPr>
            <p:nvPr/>
          </p:nvSpPr>
          <p:spPr bwMode="auto">
            <a:xfrm>
              <a:off x="4118" y="2185"/>
              <a:ext cx="831" cy="1"/>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latin typeface="Cambria Math" panose="02040503050406030204" pitchFamily="18" charset="0"/>
                <a:ea typeface="Cambria Math" panose="02040503050406030204" pitchFamily="18" charset="0"/>
              </a:endParaRPr>
            </a:p>
          </p:txBody>
        </p:sp>
        <p:sp>
          <p:nvSpPr>
            <p:cNvPr id="4158" name="Line 104"/>
            <p:cNvSpPr>
              <a:spLocks noChangeShapeType="1"/>
            </p:cNvSpPr>
            <p:nvPr/>
          </p:nvSpPr>
          <p:spPr bwMode="auto">
            <a:xfrm>
              <a:off x="4949" y="2185"/>
              <a:ext cx="1" cy="713"/>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latin typeface="Cambria Math" panose="02040503050406030204" pitchFamily="18" charset="0"/>
                <a:ea typeface="Cambria Math" panose="02040503050406030204" pitchFamily="18" charset="0"/>
              </a:endParaRPr>
            </a:p>
          </p:txBody>
        </p:sp>
        <p:sp>
          <p:nvSpPr>
            <p:cNvPr id="97" name="Line 105"/>
            <p:cNvSpPr>
              <a:spLocks noChangeShapeType="1"/>
            </p:cNvSpPr>
            <p:nvPr/>
          </p:nvSpPr>
          <p:spPr bwMode="auto">
            <a:xfrm flipH="1">
              <a:off x="4355" y="2898"/>
              <a:ext cx="594" cy="1"/>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latin typeface="Cambria Math" panose="02040503050406030204" pitchFamily="18" charset="0"/>
                <a:ea typeface="Cambria Math" panose="02040503050406030204" pitchFamily="18" charset="0"/>
              </a:endParaRPr>
            </a:p>
          </p:txBody>
        </p:sp>
        <p:sp>
          <p:nvSpPr>
            <p:cNvPr id="99" name="Line 106"/>
            <p:cNvSpPr>
              <a:spLocks noChangeShapeType="1"/>
            </p:cNvSpPr>
            <p:nvPr/>
          </p:nvSpPr>
          <p:spPr bwMode="auto">
            <a:xfrm>
              <a:off x="4118" y="2116"/>
              <a:ext cx="0" cy="119"/>
            </a:xfrm>
            <a:prstGeom prst="line">
              <a:avLst/>
            </a:prstGeom>
            <a:noFill/>
            <a:ln w="15875"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latin typeface="Cambria Math" panose="02040503050406030204" pitchFamily="18" charset="0"/>
                <a:ea typeface="Cambria Math" panose="02040503050406030204" pitchFamily="18" charset="0"/>
              </a:endParaRPr>
            </a:p>
          </p:txBody>
        </p:sp>
        <p:sp>
          <p:nvSpPr>
            <p:cNvPr id="100" name="Rectangle 107"/>
            <p:cNvSpPr>
              <a:spLocks noChangeArrowheads="1"/>
            </p:cNvSpPr>
            <p:nvPr/>
          </p:nvSpPr>
          <p:spPr bwMode="auto">
            <a:xfrm>
              <a:off x="4173" y="1986"/>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mbria Math" panose="02040503050406030204" pitchFamily="18" charset="0"/>
                  <a:ea typeface="Cambria Math" panose="02040503050406030204" pitchFamily="18" charset="0"/>
                </a:rPr>
                <a:t>–</a:t>
              </a:r>
              <a:endParaRPr kumimoji="0" lang="en-US" altLang="en-US" sz="2000" b="0" i="0" u="none" strike="noStrike" cap="none" normalizeH="0" baseline="0">
                <a:ln>
                  <a:noFill/>
                </a:ln>
                <a:solidFill>
                  <a:schemeClr val="tx1"/>
                </a:solidFill>
                <a:effectLst/>
                <a:latin typeface="Cambria Math" panose="02040503050406030204" pitchFamily="18" charset="0"/>
                <a:ea typeface="Cambria Math" panose="02040503050406030204" pitchFamily="18" charset="0"/>
              </a:endParaRPr>
            </a:p>
          </p:txBody>
        </p:sp>
        <p:sp>
          <p:nvSpPr>
            <p:cNvPr id="101" name="Rectangle 108"/>
            <p:cNvSpPr>
              <a:spLocks noChangeArrowheads="1"/>
            </p:cNvSpPr>
            <p:nvPr/>
          </p:nvSpPr>
          <p:spPr bwMode="auto">
            <a:xfrm>
              <a:off x="4265" y="1986"/>
              <a:ext cx="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mbria Math" panose="02040503050406030204" pitchFamily="18" charset="0"/>
                  <a:ea typeface="Cambria Math" panose="02040503050406030204" pitchFamily="18" charset="0"/>
                </a:rPr>
                <a:t> </a:t>
              </a:r>
              <a:endParaRPr kumimoji="0" lang="en-US" altLang="en-US" sz="2000" b="0" i="0" u="none" strike="noStrike" cap="none" normalizeH="0" baseline="0">
                <a:ln>
                  <a:noFill/>
                </a:ln>
                <a:solidFill>
                  <a:schemeClr val="tx1"/>
                </a:solidFill>
                <a:effectLst/>
                <a:latin typeface="Cambria Math" panose="02040503050406030204" pitchFamily="18" charset="0"/>
                <a:ea typeface="Cambria Math" panose="02040503050406030204" pitchFamily="18" charset="0"/>
              </a:endParaRPr>
            </a:p>
          </p:txBody>
        </p:sp>
        <p:sp>
          <p:nvSpPr>
            <p:cNvPr id="102" name="Rectangle 109"/>
            <p:cNvSpPr>
              <a:spLocks noChangeArrowheads="1"/>
            </p:cNvSpPr>
            <p:nvPr/>
          </p:nvSpPr>
          <p:spPr bwMode="auto">
            <a:xfrm>
              <a:off x="3619" y="1958"/>
              <a:ext cx="12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mbria Math" panose="02040503050406030204" pitchFamily="18" charset="0"/>
                  <a:ea typeface="Cambria Math" panose="02040503050406030204" pitchFamily="18" charset="0"/>
                </a:rPr>
                <a:t>+</a:t>
              </a:r>
              <a:endParaRPr kumimoji="0" lang="en-US" altLang="en-US" sz="2000" b="0" i="0" u="none" strike="noStrike" cap="none" normalizeH="0" baseline="0">
                <a:ln>
                  <a:noFill/>
                </a:ln>
                <a:solidFill>
                  <a:schemeClr val="tx1"/>
                </a:solidFill>
                <a:effectLst/>
                <a:latin typeface="Cambria Math" panose="02040503050406030204" pitchFamily="18" charset="0"/>
                <a:ea typeface="Cambria Math" panose="02040503050406030204" pitchFamily="18" charset="0"/>
              </a:endParaRPr>
            </a:p>
          </p:txBody>
        </p:sp>
        <p:sp>
          <p:nvSpPr>
            <p:cNvPr id="103" name="Rectangle 110"/>
            <p:cNvSpPr>
              <a:spLocks noChangeArrowheads="1"/>
            </p:cNvSpPr>
            <p:nvPr/>
          </p:nvSpPr>
          <p:spPr bwMode="auto">
            <a:xfrm>
              <a:off x="3723" y="1958"/>
              <a:ext cx="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mbria Math" panose="02040503050406030204" pitchFamily="18" charset="0"/>
                  <a:ea typeface="Cambria Math" panose="02040503050406030204" pitchFamily="18" charset="0"/>
                </a:rPr>
                <a:t> </a:t>
              </a:r>
              <a:endParaRPr kumimoji="0" lang="en-US" altLang="en-US" sz="2000" b="0" i="0" u="none" strike="noStrike" cap="none" normalizeH="0" baseline="0">
                <a:ln>
                  <a:noFill/>
                </a:ln>
                <a:solidFill>
                  <a:schemeClr val="tx1"/>
                </a:solidFill>
                <a:effectLst/>
                <a:latin typeface="Cambria Math" panose="02040503050406030204" pitchFamily="18" charset="0"/>
                <a:ea typeface="Cambria Math" panose="02040503050406030204" pitchFamily="18" charset="0"/>
              </a:endParaRPr>
            </a:p>
          </p:txBody>
        </p:sp>
        <p:sp>
          <p:nvSpPr>
            <p:cNvPr id="104" name="Freeform 111"/>
            <p:cNvSpPr>
              <a:spLocks noEditPoints="1"/>
            </p:cNvSpPr>
            <p:nvPr/>
          </p:nvSpPr>
          <p:spPr bwMode="auto">
            <a:xfrm>
              <a:off x="3048" y="2027"/>
              <a:ext cx="476" cy="80"/>
            </a:xfrm>
            <a:custGeom>
              <a:avLst/>
              <a:gdLst>
                <a:gd name="T0" fmla="*/ 475 w 476"/>
                <a:gd name="T1" fmla="*/ 33 h 80"/>
                <a:gd name="T2" fmla="*/ 66 w 476"/>
                <a:gd name="T3" fmla="*/ 34 h 80"/>
                <a:gd name="T4" fmla="*/ 66 w 476"/>
                <a:gd name="T5" fmla="*/ 47 h 80"/>
                <a:gd name="T6" fmla="*/ 476 w 476"/>
                <a:gd name="T7" fmla="*/ 46 h 80"/>
                <a:gd name="T8" fmla="*/ 475 w 476"/>
                <a:gd name="T9" fmla="*/ 33 h 80"/>
                <a:gd name="T10" fmla="*/ 79 w 476"/>
                <a:gd name="T11" fmla="*/ 0 h 80"/>
                <a:gd name="T12" fmla="*/ 0 w 476"/>
                <a:gd name="T13" fmla="*/ 40 h 80"/>
                <a:gd name="T14" fmla="*/ 80 w 476"/>
                <a:gd name="T15" fmla="*/ 80 h 80"/>
                <a:gd name="T16" fmla="*/ 79 w 476"/>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 h="80">
                  <a:moveTo>
                    <a:pt x="475" y="33"/>
                  </a:moveTo>
                  <a:lnTo>
                    <a:pt x="66" y="34"/>
                  </a:lnTo>
                  <a:lnTo>
                    <a:pt x="66" y="47"/>
                  </a:lnTo>
                  <a:lnTo>
                    <a:pt x="476" y="46"/>
                  </a:lnTo>
                  <a:lnTo>
                    <a:pt x="475" y="33"/>
                  </a:lnTo>
                  <a:close/>
                  <a:moveTo>
                    <a:pt x="79" y="0"/>
                  </a:moveTo>
                  <a:lnTo>
                    <a:pt x="0" y="40"/>
                  </a:lnTo>
                  <a:lnTo>
                    <a:pt x="80" y="80"/>
                  </a:lnTo>
                  <a:lnTo>
                    <a:pt x="79"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latin typeface="Cambria Math" panose="02040503050406030204" pitchFamily="18" charset="0"/>
                <a:ea typeface="Cambria Math" panose="02040503050406030204" pitchFamily="18" charset="0"/>
              </a:endParaRPr>
            </a:p>
          </p:txBody>
        </p:sp>
        <p:sp>
          <p:nvSpPr>
            <p:cNvPr id="106" name="Rectangle 113"/>
            <p:cNvSpPr>
              <a:spLocks noChangeArrowheads="1"/>
            </p:cNvSpPr>
            <p:nvPr/>
          </p:nvSpPr>
          <p:spPr bwMode="auto">
            <a:xfrm>
              <a:off x="3215" y="1888"/>
              <a:ext cx="22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ambria Math" panose="02040503050406030204" pitchFamily="18" charset="0"/>
                  <a:ea typeface="Cambria Math" panose="02040503050406030204" pitchFamily="18" charset="0"/>
                </a:rPr>
                <a:t> </a:t>
              </a:r>
              <a:endParaRPr kumimoji="0" lang="en-US" altLang="en-US" sz="20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p:txBody>
        </p:sp>
        <p:sp>
          <p:nvSpPr>
            <p:cNvPr id="107" name="Freeform 114"/>
            <p:cNvSpPr>
              <a:spLocks noEditPoints="1"/>
            </p:cNvSpPr>
            <p:nvPr/>
          </p:nvSpPr>
          <p:spPr bwMode="auto">
            <a:xfrm>
              <a:off x="3088" y="2265"/>
              <a:ext cx="475" cy="79"/>
            </a:xfrm>
            <a:custGeom>
              <a:avLst/>
              <a:gdLst>
                <a:gd name="T0" fmla="*/ 0 w 475"/>
                <a:gd name="T1" fmla="*/ 32 h 79"/>
                <a:gd name="T2" fmla="*/ 409 w 475"/>
                <a:gd name="T3" fmla="*/ 33 h 79"/>
                <a:gd name="T4" fmla="*/ 409 w 475"/>
                <a:gd name="T5" fmla="*/ 46 h 79"/>
                <a:gd name="T6" fmla="*/ 0 w 475"/>
                <a:gd name="T7" fmla="*/ 46 h 79"/>
                <a:gd name="T8" fmla="*/ 0 w 475"/>
                <a:gd name="T9" fmla="*/ 32 h 79"/>
                <a:gd name="T10" fmla="*/ 396 w 475"/>
                <a:gd name="T11" fmla="*/ 0 h 79"/>
                <a:gd name="T12" fmla="*/ 475 w 475"/>
                <a:gd name="T13" fmla="*/ 40 h 79"/>
                <a:gd name="T14" fmla="*/ 396 w 475"/>
                <a:gd name="T15" fmla="*/ 79 h 79"/>
                <a:gd name="T16" fmla="*/ 396 w 475"/>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79">
                  <a:moveTo>
                    <a:pt x="0" y="32"/>
                  </a:moveTo>
                  <a:lnTo>
                    <a:pt x="409" y="33"/>
                  </a:lnTo>
                  <a:lnTo>
                    <a:pt x="409" y="46"/>
                  </a:lnTo>
                  <a:lnTo>
                    <a:pt x="0" y="46"/>
                  </a:lnTo>
                  <a:lnTo>
                    <a:pt x="0" y="32"/>
                  </a:lnTo>
                  <a:close/>
                  <a:moveTo>
                    <a:pt x="396" y="0"/>
                  </a:moveTo>
                  <a:lnTo>
                    <a:pt x="475" y="40"/>
                  </a:lnTo>
                  <a:lnTo>
                    <a:pt x="396" y="79"/>
                  </a:lnTo>
                  <a:lnTo>
                    <a:pt x="396"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latin typeface="Cambria Math" panose="02040503050406030204" pitchFamily="18" charset="0"/>
                <a:ea typeface="Cambria Math" panose="02040503050406030204" pitchFamily="18" charset="0"/>
              </a:endParaRPr>
            </a:p>
          </p:txBody>
        </p:sp>
        <p:sp>
          <p:nvSpPr>
            <p:cNvPr id="108" name="Rectangle 115"/>
            <p:cNvSpPr>
              <a:spLocks noChangeArrowheads="1"/>
            </p:cNvSpPr>
            <p:nvPr/>
          </p:nvSpPr>
          <p:spPr bwMode="auto">
            <a:xfrm>
              <a:off x="3264" y="2284"/>
              <a:ext cx="7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mbria Math" panose="02040503050406030204" pitchFamily="18" charset="0"/>
                  <a:ea typeface="Cambria Math" panose="02040503050406030204" pitchFamily="18" charset="0"/>
                </a:rPr>
                <a:t>e</a:t>
              </a:r>
              <a:endParaRPr kumimoji="0" lang="en-US" altLang="en-US" sz="2000" b="0" i="0" u="none" strike="noStrike" cap="none" normalizeH="0" baseline="0">
                <a:ln>
                  <a:noFill/>
                </a:ln>
                <a:solidFill>
                  <a:schemeClr val="tx1"/>
                </a:solidFill>
                <a:effectLst/>
                <a:latin typeface="Cambria Math" panose="02040503050406030204" pitchFamily="18" charset="0"/>
                <a:ea typeface="Cambria Math" panose="02040503050406030204" pitchFamily="18" charset="0"/>
              </a:endParaRPr>
            </a:p>
          </p:txBody>
        </p:sp>
        <p:sp>
          <p:nvSpPr>
            <p:cNvPr id="109" name="Rectangle 116"/>
            <p:cNvSpPr>
              <a:spLocks noChangeArrowheads="1"/>
            </p:cNvSpPr>
            <p:nvPr/>
          </p:nvSpPr>
          <p:spPr bwMode="auto">
            <a:xfrm>
              <a:off x="3346" y="2257"/>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mbria Math" panose="02040503050406030204" pitchFamily="18" charset="0"/>
                  <a:ea typeface="Cambria Math" panose="02040503050406030204" pitchFamily="18" charset="0"/>
                </a:rPr>
                <a:t>–</a:t>
              </a:r>
              <a:endParaRPr kumimoji="0" lang="en-US" altLang="en-US" sz="2000" b="0" i="0" u="none" strike="noStrike" cap="none" normalizeH="0" baseline="0">
                <a:ln>
                  <a:noFill/>
                </a:ln>
                <a:solidFill>
                  <a:schemeClr val="tx1"/>
                </a:solidFill>
                <a:effectLst/>
                <a:latin typeface="Cambria Math" panose="02040503050406030204" pitchFamily="18" charset="0"/>
                <a:ea typeface="Cambria Math" panose="02040503050406030204" pitchFamily="18" charset="0"/>
              </a:endParaRPr>
            </a:p>
          </p:txBody>
        </p:sp>
        <p:sp>
          <p:nvSpPr>
            <p:cNvPr id="110" name="Rectangle 117"/>
            <p:cNvSpPr>
              <a:spLocks noChangeArrowheads="1"/>
            </p:cNvSpPr>
            <p:nvPr/>
          </p:nvSpPr>
          <p:spPr bwMode="auto">
            <a:xfrm>
              <a:off x="3406" y="2284"/>
              <a:ext cx="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mbria Math" panose="02040503050406030204" pitchFamily="18" charset="0"/>
                  <a:ea typeface="Cambria Math" panose="02040503050406030204" pitchFamily="18" charset="0"/>
                </a:rPr>
                <a:t> </a:t>
              </a:r>
              <a:endParaRPr kumimoji="0" lang="en-US" altLang="en-US" sz="2000" b="0" i="0" u="none" strike="noStrike" cap="none" normalizeH="0" baseline="0">
                <a:ln>
                  <a:noFill/>
                </a:ln>
                <a:solidFill>
                  <a:schemeClr val="tx1"/>
                </a:solidFill>
                <a:effectLst/>
                <a:latin typeface="Cambria Math" panose="02040503050406030204" pitchFamily="18" charset="0"/>
                <a:ea typeface="Cambria Math" panose="02040503050406030204" pitchFamily="18" charset="0"/>
              </a:endParaRPr>
            </a:p>
          </p:txBody>
        </p:sp>
        <p:sp>
          <p:nvSpPr>
            <p:cNvPr id="111" name="Freeform 118"/>
            <p:cNvSpPr>
              <a:spLocks noEditPoints="1"/>
            </p:cNvSpPr>
            <p:nvPr/>
          </p:nvSpPr>
          <p:spPr bwMode="auto">
            <a:xfrm>
              <a:off x="4345" y="2047"/>
              <a:ext cx="476" cy="79"/>
            </a:xfrm>
            <a:custGeom>
              <a:avLst/>
              <a:gdLst>
                <a:gd name="T0" fmla="*/ 476 w 476"/>
                <a:gd name="T1" fmla="*/ 33 h 79"/>
                <a:gd name="T2" fmla="*/ 66 w 476"/>
                <a:gd name="T3" fmla="*/ 33 h 79"/>
                <a:gd name="T4" fmla="*/ 66 w 476"/>
                <a:gd name="T5" fmla="*/ 47 h 79"/>
                <a:gd name="T6" fmla="*/ 476 w 476"/>
                <a:gd name="T7" fmla="*/ 46 h 79"/>
                <a:gd name="T8" fmla="*/ 476 w 476"/>
                <a:gd name="T9" fmla="*/ 33 h 79"/>
                <a:gd name="T10" fmla="*/ 80 w 476"/>
                <a:gd name="T11" fmla="*/ 0 h 79"/>
                <a:gd name="T12" fmla="*/ 0 w 476"/>
                <a:gd name="T13" fmla="*/ 40 h 79"/>
                <a:gd name="T14" fmla="*/ 80 w 476"/>
                <a:gd name="T15" fmla="*/ 79 h 79"/>
                <a:gd name="T16" fmla="*/ 80 w 476"/>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 h="79">
                  <a:moveTo>
                    <a:pt x="476" y="33"/>
                  </a:moveTo>
                  <a:lnTo>
                    <a:pt x="66" y="33"/>
                  </a:lnTo>
                  <a:lnTo>
                    <a:pt x="66" y="47"/>
                  </a:lnTo>
                  <a:lnTo>
                    <a:pt x="476" y="46"/>
                  </a:lnTo>
                  <a:lnTo>
                    <a:pt x="476" y="33"/>
                  </a:lnTo>
                  <a:close/>
                  <a:moveTo>
                    <a:pt x="80" y="0"/>
                  </a:moveTo>
                  <a:lnTo>
                    <a:pt x="0" y="40"/>
                  </a:lnTo>
                  <a:lnTo>
                    <a:pt x="80" y="79"/>
                  </a:lnTo>
                  <a:lnTo>
                    <a:pt x="80"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latin typeface="Cambria Math" panose="02040503050406030204" pitchFamily="18" charset="0"/>
                <a:ea typeface="Cambria Math" panose="02040503050406030204" pitchFamily="18" charset="0"/>
              </a:endParaRPr>
            </a:p>
          </p:txBody>
        </p:sp>
        <p:sp>
          <p:nvSpPr>
            <p:cNvPr id="112" name="Rectangle 119"/>
            <p:cNvSpPr>
              <a:spLocks noChangeArrowheads="1"/>
            </p:cNvSpPr>
            <p:nvPr/>
          </p:nvSpPr>
          <p:spPr bwMode="auto">
            <a:xfrm>
              <a:off x="4560" y="1852"/>
              <a:ext cx="5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ambria Math" panose="02040503050406030204" pitchFamily="18" charset="0"/>
                  <a:ea typeface="Cambria Math" panose="02040503050406030204" pitchFamily="18" charset="0"/>
                </a:rPr>
                <a:t>I</a:t>
              </a:r>
              <a:endParaRPr kumimoji="0" lang="en-US" altLang="en-US" sz="20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p:txBody>
        </p:sp>
        <p:sp>
          <p:nvSpPr>
            <p:cNvPr id="113" name="Rectangle 120"/>
            <p:cNvSpPr>
              <a:spLocks noChangeArrowheads="1"/>
            </p:cNvSpPr>
            <p:nvPr/>
          </p:nvSpPr>
          <p:spPr bwMode="auto">
            <a:xfrm>
              <a:off x="4620" y="1888"/>
              <a:ext cx="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mbria Math" panose="02040503050406030204" pitchFamily="18" charset="0"/>
                  <a:ea typeface="Cambria Math" panose="02040503050406030204" pitchFamily="18" charset="0"/>
                </a:rPr>
                <a:t> </a:t>
              </a:r>
              <a:endParaRPr kumimoji="0" lang="en-US" altLang="en-US" sz="2000" b="0" i="0" u="none" strike="noStrike" cap="none" normalizeH="0" baseline="0">
                <a:ln>
                  <a:noFill/>
                </a:ln>
                <a:solidFill>
                  <a:schemeClr val="tx1"/>
                </a:solidFill>
                <a:effectLst/>
                <a:latin typeface="Cambria Math" panose="02040503050406030204" pitchFamily="18" charset="0"/>
                <a:ea typeface="Cambria Math" panose="02040503050406030204" pitchFamily="18" charset="0"/>
              </a:endParaRPr>
            </a:p>
          </p:txBody>
        </p:sp>
        <p:sp>
          <p:nvSpPr>
            <p:cNvPr id="114" name="Rectangle 121"/>
            <p:cNvSpPr>
              <a:spLocks noChangeArrowheads="1"/>
            </p:cNvSpPr>
            <p:nvPr/>
          </p:nvSpPr>
          <p:spPr bwMode="auto">
            <a:xfrm>
              <a:off x="4531" y="2240"/>
              <a:ext cx="7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mbria Math" panose="02040503050406030204" pitchFamily="18" charset="0"/>
                  <a:ea typeface="Cambria Math" panose="02040503050406030204" pitchFamily="18" charset="0"/>
                </a:rPr>
                <a:t>e</a:t>
              </a:r>
              <a:endParaRPr kumimoji="0" lang="en-US" altLang="en-US" sz="2000" b="0" i="0" u="none" strike="noStrike" cap="none" normalizeH="0" baseline="0">
                <a:ln>
                  <a:noFill/>
                </a:ln>
                <a:solidFill>
                  <a:schemeClr val="tx1"/>
                </a:solidFill>
                <a:effectLst/>
                <a:latin typeface="Cambria Math" panose="02040503050406030204" pitchFamily="18" charset="0"/>
                <a:ea typeface="Cambria Math" panose="02040503050406030204" pitchFamily="18" charset="0"/>
              </a:endParaRPr>
            </a:p>
          </p:txBody>
        </p:sp>
        <p:sp>
          <p:nvSpPr>
            <p:cNvPr id="115" name="Rectangle 122"/>
            <p:cNvSpPr>
              <a:spLocks noChangeArrowheads="1"/>
            </p:cNvSpPr>
            <p:nvPr/>
          </p:nvSpPr>
          <p:spPr bwMode="auto">
            <a:xfrm>
              <a:off x="4614" y="2211"/>
              <a:ext cx="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mbria Math" panose="02040503050406030204" pitchFamily="18" charset="0"/>
                  <a:ea typeface="Cambria Math" panose="02040503050406030204" pitchFamily="18" charset="0"/>
                </a:rPr>
                <a:t>–</a:t>
              </a:r>
              <a:endParaRPr kumimoji="0" lang="en-US" altLang="en-US" sz="2000" b="0" i="0" u="none" strike="noStrike" cap="none" normalizeH="0" baseline="0">
                <a:ln>
                  <a:noFill/>
                </a:ln>
                <a:solidFill>
                  <a:schemeClr val="tx1"/>
                </a:solidFill>
                <a:effectLst/>
                <a:latin typeface="Cambria Math" panose="02040503050406030204" pitchFamily="18" charset="0"/>
                <a:ea typeface="Cambria Math" panose="02040503050406030204" pitchFamily="18" charset="0"/>
              </a:endParaRPr>
            </a:p>
          </p:txBody>
        </p:sp>
        <p:sp>
          <p:nvSpPr>
            <p:cNvPr id="116" name="Rectangle 123"/>
            <p:cNvSpPr>
              <a:spLocks noChangeArrowheads="1"/>
            </p:cNvSpPr>
            <p:nvPr/>
          </p:nvSpPr>
          <p:spPr bwMode="auto">
            <a:xfrm>
              <a:off x="4674" y="2240"/>
              <a:ext cx="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mbria Math" panose="02040503050406030204" pitchFamily="18" charset="0"/>
                  <a:ea typeface="Cambria Math" panose="02040503050406030204" pitchFamily="18" charset="0"/>
                </a:rPr>
                <a:t> </a:t>
              </a:r>
              <a:endParaRPr kumimoji="0" lang="en-US" altLang="en-US" sz="2000" b="0" i="0" u="none" strike="noStrike" cap="none" normalizeH="0" baseline="0">
                <a:ln>
                  <a:noFill/>
                </a:ln>
                <a:solidFill>
                  <a:schemeClr val="tx1"/>
                </a:solidFill>
                <a:effectLst/>
                <a:latin typeface="Cambria Math" panose="02040503050406030204" pitchFamily="18" charset="0"/>
                <a:ea typeface="Cambria Math" panose="02040503050406030204" pitchFamily="18" charset="0"/>
              </a:endParaRPr>
            </a:p>
          </p:txBody>
        </p:sp>
        <p:sp>
          <p:nvSpPr>
            <p:cNvPr id="117" name="Freeform 124"/>
            <p:cNvSpPr>
              <a:spLocks noEditPoints="1"/>
            </p:cNvSpPr>
            <p:nvPr/>
          </p:nvSpPr>
          <p:spPr bwMode="auto">
            <a:xfrm>
              <a:off x="4385" y="2216"/>
              <a:ext cx="475" cy="79"/>
            </a:xfrm>
            <a:custGeom>
              <a:avLst/>
              <a:gdLst>
                <a:gd name="T0" fmla="*/ 0 w 475"/>
                <a:gd name="T1" fmla="*/ 32 h 79"/>
                <a:gd name="T2" fmla="*/ 409 w 475"/>
                <a:gd name="T3" fmla="*/ 33 h 79"/>
                <a:gd name="T4" fmla="*/ 409 w 475"/>
                <a:gd name="T5" fmla="*/ 46 h 79"/>
                <a:gd name="T6" fmla="*/ 0 w 475"/>
                <a:gd name="T7" fmla="*/ 45 h 79"/>
                <a:gd name="T8" fmla="*/ 0 w 475"/>
                <a:gd name="T9" fmla="*/ 32 h 79"/>
                <a:gd name="T10" fmla="*/ 396 w 475"/>
                <a:gd name="T11" fmla="*/ 0 h 79"/>
                <a:gd name="T12" fmla="*/ 475 w 475"/>
                <a:gd name="T13" fmla="*/ 39 h 79"/>
                <a:gd name="T14" fmla="*/ 396 w 475"/>
                <a:gd name="T15" fmla="*/ 79 h 79"/>
                <a:gd name="T16" fmla="*/ 396 w 475"/>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79">
                  <a:moveTo>
                    <a:pt x="0" y="32"/>
                  </a:moveTo>
                  <a:lnTo>
                    <a:pt x="409" y="33"/>
                  </a:lnTo>
                  <a:lnTo>
                    <a:pt x="409" y="46"/>
                  </a:lnTo>
                  <a:lnTo>
                    <a:pt x="0" y="45"/>
                  </a:lnTo>
                  <a:lnTo>
                    <a:pt x="0" y="32"/>
                  </a:lnTo>
                  <a:close/>
                  <a:moveTo>
                    <a:pt x="396" y="0"/>
                  </a:moveTo>
                  <a:lnTo>
                    <a:pt x="475" y="39"/>
                  </a:lnTo>
                  <a:lnTo>
                    <a:pt x="396" y="79"/>
                  </a:lnTo>
                  <a:lnTo>
                    <a:pt x="396"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2000">
                <a:latin typeface="Cambria Math" panose="02040503050406030204" pitchFamily="18" charset="0"/>
                <a:ea typeface="Cambria Math" panose="02040503050406030204" pitchFamily="18" charset="0"/>
              </a:endParaRPr>
            </a:p>
          </p:txBody>
        </p:sp>
        <p:sp>
          <p:nvSpPr>
            <p:cNvPr id="4164" name="Rectangle 139"/>
            <p:cNvSpPr>
              <a:spLocks noChangeArrowheads="1"/>
            </p:cNvSpPr>
            <p:nvPr/>
          </p:nvSpPr>
          <p:spPr bwMode="auto">
            <a:xfrm>
              <a:off x="6708" y="1839"/>
              <a:ext cx="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p:txBody>
        </p:sp>
        <p:sp>
          <p:nvSpPr>
            <p:cNvPr id="4167" name="Rectangle 142"/>
            <p:cNvSpPr>
              <a:spLocks noChangeArrowheads="1"/>
            </p:cNvSpPr>
            <p:nvPr/>
          </p:nvSpPr>
          <p:spPr bwMode="auto">
            <a:xfrm>
              <a:off x="7218" y="1844"/>
              <a:ext cx="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mbria Math" panose="02040503050406030204" pitchFamily="18" charset="0"/>
                  <a:ea typeface="Cambria Math" panose="02040503050406030204" pitchFamily="18" charset="0"/>
                </a:rPr>
                <a:t> </a:t>
              </a:r>
              <a:endParaRPr kumimoji="0" lang="en-US" altLang="en-US" sz="2000" b="0" i="0" u="none" strike="noStrike" cap="none" normalizeH="0" baseline="0">
                <a:ln>
                  <a:noFill/>
                </a:ln>
                <a:solidFill>
                  <a:schemeClr val="tx1"/>
                </a:solidFill>
                <a:effectLst/>
                <a:latin typeface="Cambria Math" panose="02040503050406030204" pitchFamily="18" charset="0"/>
                <a:ea typeface="Cambria Math" panose="02040503050406030204" pitchFamily="18" charset="0"/>
              </a:endParaRPr>
            </a:p>
          </p:txBody>
        </p:sp>
        <p:sp>
          <p:nvSpPr>
            <p:cNvPr id="4170" name="Rectangle 145"/>
            <p:cNvSpPr>
              <a:spLocks noChangeArrowheads="1"/>
            </p:cNvSpPr>
            <p:nvPr/>
          </p:nvSpPr>
          <p:spPr bwMode="auto">
            <a:xfrm>
              <a:off x="6581" y="1749"/>
              <a:ext cx="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Cambria Math" panose="02040503050406030204" pitchFamily="18" charset="0"/>
                  <a:ea typeface="Cambria Math" panose="02040503050406030204" pitchFamily="18" charset="0"/>
                </a:rPr>
                <a:t> </a:t>
              </a:r>
              <a:endParaRPr kumimoji="0" lang="en-US" altLang="en-US" sz="2000" b="0" i="0" u="none" strike="noStrike" cap="none" normalizeH="0" baseline="0">
                <a:ln>
                  <a:noFill/>
                </a:ln>
                <a:solidFill>
                  <a:schemeClr val="tx1"/>
                </a:solidFill>
                <a:effectLst/>
                <a:latin typeface="Cambria Math" panose="02040503050406030204" pitchFamily="18" charset="0"/>
                <a:ea typeface="Cambria Math" panose="02040503050406030204" pitchFamily="18" charset="0"/>
              </a:endParaRPr>
            </a:p>
          </p:txBody>
        </p:sp>
        <p:sp>
          <p:nvSpPr>
            <p:cNvPr id="4180" name="Rectangle 155"/>
            <p:cNvSpPr>
              <a:spLocks noChangeArrowheads="1"/>
            </p:cNvSpPr>
            <p:nvPr/>
          </p:nvSpPr>
          <p:spPr bwMode="auto">
            <a:xfrm>
              <a:off x="7215" y="1720"/>
              <a:ext cx="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p:txBody>
        </p:sp>
        <p:sp>
          <p:nvSpPr>
            <p:cNvPr id="4181" name="Rectangle 156"/>
            <p:cNvSpPr>
              <a:spLocks noChangeArrowheads="1"/>
            </p:cNvSpPr>
            <p:nvPr/>
          </p:nvSpPr>
          <p:spPr bwMode="auto">
            <a:xfrm>
              <a:off x="7266" y="1720"/>
              <a:ext cx="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p:txBody>
        </p:sp>
        <p:sp>
          <p:nvSpPr>
            <p:cNvPr id="4183" name="Rectangle 158"/>
            <p:cNvSpPr>
              <a:spLocks noChangeArrowheads="1"/>
            </p:cNvSpPr>
            <p:nvPr/>
          </p:nvSpPr>
          <p:spPr bwMode="auto">
            <a:xfrm>
              <a:off x="6600" y="2295"/>
              <a:ext cx="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p:txBody>
        </p:sp>
        <p:sp>
          <p:nvSpPr>
            <p:cNvPr id="4185" name="Rectangle 160"/>
            <p:cNvSpPr>
              <a:spLocks noChangeArrowheads="1"/>
            </p:cNvSpPr>
            <p:nvPr/>
          </p:nvSpPr>
          <p:spPr bwMode="auto">
            <a:xfrm>
              <a:off x="7155" y="2317"/>
              <a:ext cx="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0000"/>
                  </a:solidFill>
                  <a:effectLst/>
                  <a:latin typeface="Cambria Math" panose="02040503050406030204" pitchFamily="18" charset="0"/>
                  <a:ea typeface="Cambria Math" panose="02040503050406030204" pitchFamily="18" charset="0"/>
                </a:rPr>
                <a:t> </a:t>
              </a:r>
              <a:endParaRPr kumimoji="0" lang="en-US" altLang="en-US" sz="2000" b="0" i="0" u="none" strike="noStrike" cap="none" normalizeH="0" baseline="0">
                <a:ln>
                  <a:noFill/>
                </a:ln>
                <a:solidFill>
                  <a:schemeClr val="tx1"/>
                </a:solidFill>
                <a:effectLst/>
                <a:latin typeface="Cambria Math" panose="02040503050406030204" pitchFamily="18" charset="0"/>
                <a:ea typeface="Cambria Math" panose="02040503050406030204" pitchFamily="18" charset="0"/>
              </a:endParaRPr>
            </a:p>
          </p:txBody>
        </p:sp>
        <p:sp>
          <p:nvSpPr>
            <p:cNvPr id="4187" name="Rectangle 162"/>
            <p:cNvSpPr>
              <a:spLocks noChangeArrowheads="1"/>
            </p:cNvSpPr>
            <p:nvPr/>
          </p:nvSpPr>
          <p:spPr bwMode="auto">
            <a:xfrm>
              <a:off x="6600" y="2572"/>
              <a:ext cx="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p:txBody>
        </p:sp>
        <p:sp>
          <p:nvSpPr>
            <p:cNvPr id="4190" name="Rectangle 165"/>
            <p:cNvSpPr>
              <a:spLocks noChangeArrowheads="1"/>
            </p:cNvSpPr>
            <p:nvPr/>
          </p:nvSpPr>
          <p:spPr bwMode="auto">
            <a:xfrm>
              <a:off x="6600" y="2795"/>
              <a:ext cx="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0000"/>
                  </a:solidFill>
                  <a:effectLst/>
                  <a:latin typeface="Cambria Math" panose="02040503050406030204" pitchFamily="18" charset="0"/>
                  <a:ea typeface="Cambria Math" panose="02040503050406030204" pitchFamily="18" charset="0"/>
                </a:rPr>
                <a:t> </a:t>
              </a:r>
              <a:endParaRPr kumimoji="0" lang="en-US" altLang="en-US" sz="2000" b="0" i="0" u="none" strike="noStrike" cap="none" normalizeH="0" baseline="0">
                <a:ln>
                  <a:noFill/>
                </a:ln>
                <a:solidFill>
                  <a:schemeClr val="tx1"/>
                </a:solidFill>
                <a:effectLst/>
                <a:latin typeface="Cambria Math" panose="02040503050406030204" pitchFamily="18" charset="0"/>
                <a:ea typeface="Cambria Math" panose="02040503050406030204" pitchFamily="18" charset="0"/>
              </a:endParaRPr>
            </a:p>
          </p:txBody>
        </p:sp>
        <p:sp>
          <p:nvSpPr>
            <p:cNvPr id="4191" name="Rectangle 166"/>
            <p:cNvSpPr>
              <a:spLocks noChangeArrowheads="1"/>
            </p:cNvSpPr>
            <p:nvPr/>
          </p:nvSpPr>
          <p:spPr bwMode="auto">
            <a:xfrm>
              <a:off x="6641" y="2795"/>
              <a:ext cx="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p:txBody>
        </p:sp>
        <p:sp>
          <p:nvSpPr>
            <p:cNvPr id="4192" name="Rectangle 167"/>
            <p:cNvSpPr>
              <a:spLocks noChangeArrowheads="1"/>
            </p:cNvSpPr>
            <p:nvPr/>
          </p:nvSpPr>
          <p:spPr bwMode="auto">
            <a:xfrm>
              <a:off x="7177" y="2795"/>
              <a:ext cx="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0000"/>
                  </a:solidFill>
                  <a:effectLst/>
                  <a:latin typeface="Cambria Math" panose="02040503050406030204" pitchFamily="18" charset="0"/>
                  <a:ea typeface="Cambria Math" panose="02040503050406030204" pitchFamily="18" charset="0"/>
                </a:rPr>
                <a:t> </a:t>
              </a:r>
              <a:endParaRPr kumimoji="0" lang="en-US" altLang="en-US" sz="2000" b="0" i="0" u="none" strike="noStrike" cap="none" normalizeH="0" baseline="0">
                <a:ln>
                  <a:noFill/>
                </a:ln>
                <a:solidFill>
                  <a:schemeClr val="tx1"/>
                </a:solidFill>
                <a:effectLst/>
                <a:latin typeface="Cambria Math" panose="02040503050406030204" pitchFamily="18" charset="0"/>
                <a:ea typeface="Cambria Math" panose="02040503050406030204" pitchFamily="18" charset="0"/>
              </a:endParaRPr>
            </a:p>
          </p:txBody>
        </p:sp>
      </p:grpSp>
      <p:sp>
        <p:nvSpPr>
          <p:cNvPr id="4193" name="TextBox 4192"/>
          <p:cNvSpPr txBox="1"/>
          <p:nvPr/>
        </p:nvSpPr>
        <p:spPr>
          <a:xfrm>
            <a:off x="5150127" y="2884458"/>
            <a:ext cx="147638" cy="400110"/>
          </a:xfrm>
          <a:prstGeom prst="rect">
            <a:avLst/>
          </a:prstGeom>
          <a:noFill/>
        </p:spPr>
        <p:txBody>
          <a:bodyPr wrap="square" rtlCol="0">
            <a:spAutoFit/>
          </a:bodyPr>
          <a:lstStyle/>
          <a:p>
            <a:r>
              <a:rPr lang="en-US" sz="2000" dirty="0">
                <a:latin typeface="Cambria Math" panose="02040503050406030204" pitchFamily="18" charset="0"/>
                <a:ea typeface="Cambria Math" panose="02040503050406030204" pitchFamily="18" charset="0"/>
              </a:rPr>
              <a:t>I</a:t>
            </a:r>
          </a:p>
        </p:txBody>
      </p:sp>
      <p:sp>
        <p:nvSpPr>
          <p:cNvPr id="4194" name="TextBox 4193"/>
          <p:cNvSpPr txBox="1"/>
          <p:nvPr/>
        </p:nvSpPr>
        <p:spPr>
          <a:xfrm>
            <a:off x="1602979" y="2632809"/>
            <a:ext cx="184944" cy="400110"/>
          </a:xfrm>
          <a:prstGeom prst="rect">
            <a:avLst/>
          </a:prstGeom>
          <a:noFill/>
        </p:spPr>
        <p:txBody>
          <a:bodyPr wrap="square" rtlCol="0">
            <a:spAutoFit/>
          </a:bodyPr>
          <a:lstStyle/>
          <a:p>
            <a:r>
              <a:rPr lang="en-US" sz="2000" dirty="0">
                <a:latin typeface="Cambria Math" panose="02040503050406030204" pitchFamily="18" charset="0"/>
                <a:ea typeface="Cambria Math" panose="02040503050406030204" pitchFamily="18" charset="0"/>
              </a:rPr>
              <a:t>I</a:t>
            </a:r>
          </a:p>
        </p:txBody>
      </p:sp>
    </p:spTree>
    <p:extLst>
      <p:ext uri="{BB962C8B-B14F-4D97-AF65-F5344CB8AC3E}">
        <p14:creationId xmlns:p14="http://schemas.microsoft.com/office/powerpoint/2010/main" val="177366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98"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Constraint of </a:t>
            </a:r>
            <a:r>
              <a:rPr lang="en-US" sz="3200" dirty="0" err="1"/>
              <a:t>Electroneutrality</a:t>
            </a:r>
            <a:endParaRPr lang="en-US" sz="3200" dirty="0"/>
          </a:p>
        </p:txBody>
      </p:sp>
      <p:sp>
        <p:nvSpPr>
          <p:cNvPr id="3" name="Content Placeholder 2"/>
          <p:cNvSpPr>
            <a:spLocks noGrp="1"/>
          </p:cNvSpPr>
          <p:nvPr>
            <p:ph idx="1"/>
          </p:nvPr>
        </p:nvSpPr>
        <p:spPr>
          <a:xfrm>
            <a:off x="567408" y="1071143"/>
            <a:ext cx="8229600" cy="1245072"/>
          </a:xfrm>
        </p:spPr>
        <p:txBody>
          <a:bodyPr>
            <a:normAutofit/>
          </a:bodyPr>
          <a:lstStyle/>
          <a:p>
            <a:pPr>
              <a:spcBef>
                <a:spcPts val="0"/>
              </a:spcBef>
              <a:spcAft>
                <a:spcPts val="600"/>
              </a:spcAft>
            </a:pPr>
            <a:r>
              <a:rPr lang="en-US" sz="2000" dirty="0" err="1"/>
              <a:t>Electroneutrality</a:t>
            </a:r>
            <a:r>
              <a:rPr lang="en-US" sz="2000" dirty="0"/>
              <a:t> is condition whereby total positive charge matches total negative charge within a system, i.e., no net charge.</a:t>
            </a:r>
            <a:endParaRPr lang="en-US" sz="2000" dirty="0">
              <a:sym typeface="Symbol" panose="05050102010706020507" pitchFamily="18" charset="2"/>
            </a:endParaRPr>
          </a:p>
          <a:p>
            <a:pPr lvl="1">
              <a:spcBef>
                <a:spcPts val="0"/>
              </a:spcBef>
              <a:spcAft>
                <a:spcPts val="600"/>
              </a:spcAft>
            </a:pPr>
            <a:r>
              <a:rPr lang="en-US" sz="1800" dirty="0">
                <a:sym typeface="Symbol" panose="05050102010706020507" pitchFamily="18" charset="2"/>
              </a:rPr>
              <a:t>Does not hold over small distances (e.g., over the double-layer) from the electrode/electrolyte interface</a:t>
            </a:r>
          </a:p>
        </p:txBody>
      </p:sp>
      <p:sp>
        <p:nvSpPr>
          <p:cNvPr id="9" name="Footer Placeholder 8"/>
          <p:cNvSpPr>
            <a:spLocks noGrp="1"/>
          </p:cNvSpPr>
          <p:nvPr>
            <p:ph type="ftr" sz="quarter" idx="11"/>
          </p:nvPr>
        </p:nvSpPr>
        <p:spPr/>
        <p:txBody>
          <a:bodyPr/>
          <a:lstStyle/>
          <a:p>
            <a:pPr algn="ctr">
              <a:defRPr/>
            </a:pPr>
            <a:r>
              <a:rPr lang="en-US" dirty="0"/>
              <a:t>ChE 331 – F20</a:t>
            </a:r>
          </a:p>
        </p:txBody>
      </p:sp>
      <p:sp>
        <p:nvSpPr>
          <p:cNvPr id="4" name="Slide Number Placeholder 3"/>
          <p:cNvSpPr>
            <a:spLocks noGrp="1"/>
          </p:cNvSpPr>
          <p:nvPr>
            <p:ph type="sldNum" sz="quarter" idx="12"/>
          </p:nvPr>
        </p:nvSpPr>
        <p:spPr>
          <a:xfrm>
            <a:off x="7730208" y="6393422"/>
            <a:ext cx="2133600" cy="365125"/>
          </a:xfrm>
        </p:spPr>
        <p:txBody>
          <a:bodyPr/>
          <a:lstStyle/>
          <a:p>
            <a:fld id="{A748D552-2E59-4C4C-ACBB-207C47251780}" type="slidenum">
              <a:rPr lang="en-US" smtClean="0"/>
              <a:t>11</a:t>
            </a:fld>
            <a:endParaRPr lang="en-US" dirty="0"/>
          </a:p>
        </p:txBody>
      </p:sp>
      <p:sp>
        <p:nvSpPr>
          <p:cNvPr id="13" name="TextBox 12"/>
          <p:cNvSpPr txBox="1"/>
          <p:nvPr/>
        </p:nvSpPr>
        <p:spPr>
          <a:xfrm>
            <a:off x="3913832" y="2267113"/>
            <a:ext cx="5145113" cy="4308872"/>
          </a:xfrm>
          <a:prstGeom prst="rect">
            <a:avLst/>
          </a:prstGeom>
          <a:noFill/>
        </p:spPr>
        <p:txBody>
          <a:bodyPr wrap="square" rtlCol="0">
            <a:spAutoFit/>
          </a:bodyPr>
          <a:lstStyle/>
          <a:p>
            <a:pPr marL="342900" indent="-342900">
              <a:buAutoNum type="arabicPeriod"/>
            </a:pPr>
            <a:r>
              <a:rPr lang="en-US" dirty="0">
                <a:latin typeface="Arial" panose="020B0604020202020204" pitchFamily="34" charset="0"/>
                <a:cs typeface="Arial" panose="020B0604020202020204" pitchFamily="34" charset="0"/>
              </a:rPr>
              <a:t>For every H</a:t>
            </a:r>
            <a:r>
              <a:rPr lang="en-US" baseline="300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consumed at electrode 2, another H</a:t>
            </a:r>
            <a:r>
              <a:rPr lang="en-US" baseline="300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must be transferred from bulk electrolyte to take its place at the electrode </a:t>
            </a:r>
          </a:p>
          <a:p>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and</a:t>
            </a:r>
          </a:p>
          <a:p>
            <a:pPr marL="346075" indent="-346075"/>
            <a:r>
              <a:rPr lang="en-US" dirty="0">
                <a:latin typeface="Arial" panose="020B0604020202020204" pitchFamily="34" charset="0"/>
                <a:cs typeface="Arial" panose="020B0604020202020204" pitchFamily="34" charset="0"/>
              </a:rPr>
              <a:t>     	a negative charge carrier (</a:t>
            </a:r>
            <a:r>
              <a:rPr lang="en-US" dirty="0" err="1">
                <a:latin typeface="Arial" panose="020B0604020202020204" pitchFamily="34" charset="0"/>
                <a:cs typeface="Arial" panose="020B0604020202020204" pitchFamily="34" charset="0"/>
              </a:rPr>
              <a:t>eg</a:t>
            </a:r>
            <a:r>
              <a:rPr lang="en-US" dirty="0">
                <a:latin typeface="Arial" panose="020B0604020202020204" pitchFamily="34" charset="0"/>
                <a:cs typeface="Arial" panose="020B0604020202020204" pitchFamily="34" charset="0"/>
              </a:rPr>
              <a:t>. SO</a:t>
            </a:r>
            <a:r>
              <a:rPr lang="en-US" baseline="-25000" dirty="0">
                <a:latin typeface="Arial" panose="020B0604020202020204" pitchFamily="34" charset="0"/>
                <a:cs typeface="Arial" panose="020B0604020202020204" pitchFamily="34" charset="0"/>
              </a:rPr>
              <a:t>4</a:t>
            </a:r>
            <a:r>
              <a:rPr lang="en-US" baseline="30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 HSO</a:t>
            </a:r>
            <a:r>
              <a:rPr lang="en-US" baseline="-25000" dirty="0">
                <a:latin typeface="Arial" panose="020B0604020202020204" pitchFamily="34" charset="0"/>
                <a:cs typeface="Arial" panose="020B0604020202020204" pitchFamily="34" charset="0"/>
              </a:rPr>
              <a:t>4</a:t>
            </a:r>
            <a:r>
              <a:rPr lang="en-US" baseline="300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p>
          <a:p>
            <a:pPr marL="346075"/>
            <a:r>
              <a:rPr lang="en-US" dirty="0">
                <a:latin typeface="Arial" panose="020B0604020202020204" pitchFamily="34" charset="0"/>
                <a:cs typeface="Arial" panose="020B0604020202020204" pitchFamily="34" charset="0"/>
              </a:rPr>
              <a:t>must be transferred from the vicinity of electrode 2 back into bulk electrolyte.</a:t>
            </a:r>
          </a:p>
          <a:p>
            <a:pPr marL="346075"/>
            <a:endParaRPr lang="en-US" sz="400" dirty="0">
              <a:latin typeface="Arial" panose="020B0604020202020204" pitchFamily="34" charset="0"/>
              <a:cs typeface="Arial" panose="020B0604020202020204" pitchFamily="34" charset="0"/>
            </a:endParaRPr>
          </a:p>
          <a:p>
            <a:pPr marL="346075"/>
            <a:r>
              <a:rPr lang="en-US" dirty="0">
                <a:latin typeface="Arial" panose="020B0604020202020204" pitchFamily="34" charset="0"/>
                <a:cs typeface="Arial" panose="020B0604020202020204" pitchFamily="34" charset="0"/>
              </a:rPr>
              <a:t>In fact, both of these occur in order to preserve </a:t>
            </a:r>
            <a:r>
              <a:rPr lang="en-US" dirty="0" err="1">
                <a:latin typeface="Arial" panose="020B0604020202020204" pitchFamily="34" charset="0"/>
                <a:cs typeface="Arial" panose="020B0604020202020204" pitchFamily="34" charset="0"/>
              </a:rPr>
              <a:t>electroneutrality</a:t>
            </a:r>
            <a:r>
              <a:rPr lang="en-US" dirty="0">
                <a:latin typeface="Arial" panose="020B0604020202020204" pitchFamily="34" charset="0"/>
                <a:cs typeface="Arial" panose="020B0604020202020204" pitchFamily="34" charset="0"/>
              </a:rPr>
              <a:t>.</a:t>
            </a:r>
          </a:p>
          <a:p>
            <a:endParaRPr lang="en-US" sz="1000" dirty="0">
              <a:latin typeface="Arial" panose="020B0604020202020204" pitchFamily="34" charset="0"/>
              <a:cs typeface="Arial" panose="020B0604020202020204" pitchFamily="34" charset="0"/>
            </a:endParaRPr>
          </a:p>
          <a:p>
            <a:pPr marL="342900" indent="-342900">
              <a:buFont typeface="+mj-lt"/>
              <a:buAutoNum type="arabicPeriod" startAt="2"/>
            </a:pPr>
            <a:r>
              <a:rPr lang="en-US" dirty="0">
                <a:latin typeface="Arial" panose="020B0604020202020204" pitchFamily="34" charset="0"/>
                <a:cs typeface="Arial" panose="020B0604020202020204" pitchFamily="34" charset="0"/>
              </a:rPr>
              <a:t>For every electron generated by the reaction at electrode 1, an electron is consumed by the reaction at electrode 2. Every electron generated at electrode 1 is transferred to electrode 2.</a:t>
            </a:r>
          </a:p>
        </p:txBody>
      </p:sp>
      <p:sp>
        <p:nvSpPr>
          <p:cNvPr id="20" name="Rectangle 19"/>
          <p:cNvSpPr/>
          <p:nvPr/>
        </p:nvSpPr>
        <p:spPr>
          <a:xfrm>
            <a:off x="751747" y="2416536"/>
            <a:ext cx="1754006" cy="430887"/>
          </a:xfrm>
          <a:prstGeom prst="rect">
            <a:avLst/>
          </a:prstGeom>
        </p:spPr>
        <p:txBody>
          <a:bodyPr wrap="none">
            <a:spAutoFit/>
          </a:bodyPr>
          <a:lstStyle/>
          <a:p>
            <a:pPr>
              <a:spcBef>
                <a:spcPts val="0"/>
              </a:spcBef>
              <a:spcAft>
                <a:spcPts val="600"/>
              </a:spcAft>
            </a:pPr>
            <a:r>
              <a:rPr lang="en-US" sz="2200" dirty="0">
                <a:latin typeface="Arial" panose="020B0604020202020204" pitchFamily="34" charset="0"/>
                <a:cs typeface="Arial" panose="020B0604020202020204" pitchFamily="34" charset="0"/>
                <a:sym typeface="Symbol" panose="05050102010706020507" pitchFamily="18" charset="2"/>
              </a:rPr>
              <a:t>Implications:</a:t>
            </a:r>
          </a:p>
        </p:txBody>
      </p:sp>
      <p:grpSp>
        <p:nvGrpSpPr>
          <p:cNvPr id="10" name="Group 4"/>
          <p:cNvGrpSpPr>
            <a:grpSpLocks noChangeAspect="1"/>
          </p:cNvGrpSpPr>
          <p:nvPr/>
        </p:nvGrpSpPr>
        <p:grpSpPr bwMode="auto">
          <a:xfrm>
            <a:off x="-187351" y="2513373"/>
            <a:ext cx="7791450" cy="4271963"/>
            <a:chOff x="1518" y="1260"/>
            <a:chExt cx="4908" cy="2691"/>
          </a:xfrm>
        </p:grpSpPr>
        <p:sp>
          <p:nvSpPr>
            <p:cNvPr id="14" name="AutoShape 3"/>
            <p:cNvSpPr>
              <a:spLocks noChangeAspect="1" noChangeArrowheads="1" noTextEdit="1"/>
            </p:cNvSpPr>
            <p:nvPr/>
          </p:nvSpPr>
          <p:spPr bwMode="auto">
            <a:xfrm>
              <a:off x="1518" y="1455"/>
              <a:ext cx="2558" cy="2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5"/>
            <p:cNvSpPr>
              <a:spLocks noChangeArrowheads="1"/>
            </p:cNvSpPr>
            <p:nvPr/>
          </p:nvSpPr>
          <p:spPr bwMode="auto">
            <a:xfrm>
              <a:off x="1601" y="1260"/>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6"/>
            <p:cNvSpPr>
              <a:spLocks noChangeArrowheads="1"/>
            </p:cNvSpPr>
            <p:nvPr/>
          </p:nvSpPr>
          <p:spPr bwMode="auto">
            <a:xfrm>
              <a:off x="1601" y="1468"/>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7"/>
            <p:cNvSpPr>
              <a:spLocks noChangeArrowheads="1"/>
            </p:cNvSpPr>
            <p:nvPr/>
          </p:nvSpPr>
          <p:spPr bwMode="auto">
            <a:xfrm>
              <a:off x="1601" y="1676"/>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8"/>
            <p:cNvSpPr>
              <a:spLocks noChangeArrowheads="1"/>
            </p:cNvSpPr>
            <p:nvPr/>
          </p:nvSpPr>
          <p:spPr bwMode="auto">
            <a:xfrm>
              <a:off x="1601" y="1884"/>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9"/>
            <p:cNvSpPr>
              <a:spLocks noChangeArrowheads="1"/>
            </p:cNvSpPr>
            <p:nvPr/>
          </p:nvSpPr>
          <p:spPr bwMode="auto">
            <a:xfrm>
              <a:off x="2065" y="1884"/>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Rectangle 10"/>
            <p:cNvSpPr>
              <a:spLocks noChangeArrowheads="1"/>
            </p:cNvSpPr>
            <p:nvPr/>
          </p:nvSpPr>
          <p:spPr bwMode="auto">
            <a:xfrm>
              <a:off x="3341" y="1884"/>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Rectangle 11"/>
            <p:cNvSpPr>
              <a:spLocks noChangeArrowheads="1"/>
            </p:cNvSpPr>
            <p:nvPr/>
          </p:nvSpPr>
          <p:spPr bwMode="auto">
            <a:xfrm>
              <a:off x="1601" y="2094"/>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12"/>
            <p:cNvSpPr>
              <a:spLocks noChangeArrowheads="1"/>
            </p:cNvSpPr>
            <p:nvPr/>
          </p:nvSpPr>
          <p:spPr bwMode="auto">
            <a:xfrm>
              <a:off x="1601" y="2302"/>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Rectangle 13"/>
            <p:cNvSpPr>
              <a:spLocks noChangeArrowheads="1"/>
            </p:cNvSpPr>
            <p:nvPr/>
          </p:nvSpPr>
          <p:spPr bwMode="auto">
            <a:xfrm>
              <a:off x="1601" y="2510"/>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14"/>
            <p:cNvSpPr>
              <a:spLocks noChangeArrowheads="1"/>
            </p:cNvSpPr>
            <p:nvPr/>
          </p:nvSpPr>
          <p:spPr bwMode="auto">
            <a:xfrm>
              <a:off x="1601" y="2717"/>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15"/>
            <p:cNvSpPr>
              <a:spLocks noChangeArrowheads="1"/>
            </p:cNvSpPr>
            <p:nvPr/>
          </p:nvSpPr>
          <p:spPr bwMode="auto">
            <a:xfrm>
              <a:off x="1601" y="2925"/>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Rectangle 16"/>
            <p:cNvSpPr>
              <a:spLocks noChangeArrowheads="1"/>
            </p:cNvSpPr>
            <p:nvPr/>
          </p:nvSpPr>
          <p:spPr bwMode="auto">
            <a:xfrm>
              <a:off x="1601" y="3133"/>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17"/>
            <p:cNvSpPr>
              <a:spLocks noChangeArrowheads="1"/>
            </p:cNvSpPr>
            <p:nvPr/>
          </p:nvSpPr>
          <p:spPr bwMode="auto">
            <a:xfrm>
              <a:off x="1601" y="3343"/>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Rectangle 18"/>
            <p:cNvSpPr>
              <a:spLocks noChangeArrowheads="1"/>
            </p:cNvSpPr>
            <p:nvPr/>
          </p:nvSpPr>
          <p:spPr bwMode="auto">
            <a:xfrm>
              <a:off x="1601" y="3551"/>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Line 19"/>
            <p:cNvSpPr>
              <a:spLocks noChangeShapeType="1"/>
            </p:cNvSpPr>
            <p:nvPr/>
          </p:nvSpPr>
          <p:spPr bwMode="auto">
            <a:xfrm>
              <a:off x="1817" y="1714"/>
              <a:ext cx="0" cy="1747"/>
            </a:xfrm>
            <a:prstGeom prst="line">
              <a:avLst/>
            </a:prstGeom>
            <a:noFill/>
            <a:ln w="1428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0"/>
            <p:cNvSpPr>
              <a:spLocks noChangeShapeType="1"/>
            </p:cNvSpPr>
            <p:nvPr/>
          </p:nvSpPr>
          <p:spPr bwMode="auto">
            <a:xfrm>
              <a:off x="1817" y="3460"/>
              <a:ext cx="2204" cy="0"/>
            </a:xfrm>
            <a:prstGeom prst="line">
              <a:avLst/>
            </a:prstGeom>
            <a:noFill/>
            <a:ln w="1428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1"/>
            <p:cNvSpPr>
              <a:spLocks noChangeShapeType="1"/>
            </p:cNvSpPr>
            <p:nvPr/>
          </p:nvSpPr>
          <p:spPr bwMode="auto">
            <a:xfrm flipV="1">
              <a:off x="4021" y="1714"/>
              <a:ext cx="0" cy="1747"/>
            </a:xfrm>
            <a:prstGeom prst="line">
              <a:avLst/>
            </a:prstGeom>
            <a:noFill/>
            <a:ln w="1428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2"/>
            <p:cNvSpPr>
              <a:spLocks noChangeShapeType="1"/>
            </p:cNvSpPr>
            <p:nvPr/>
          </p:nvSpPr>
          <p:spPr bwMode="auto">
            <a:xfrm>
              <a:off x="1817" y="2296"/>
              <a:ext cx="2204" cy="0"/>
            </a:xfrm>
            <a:prstGeom prst="line">
              <a:avLst/>
            </a:prstGeom>
            <a:noFill/>
            <a:ln w="1428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Rectangle 23"/>
            <p:cNvSpPr>
              <a:spLocks noChangeArrowheads="1"/>
            </p:cNvSpPr>
            <p:nvPr/>
          </p:nvSpPr>
          <p:spPr bwMode="auto">
            <a:xfrm>
              <a:off x="2049" y="2645"/>
              <a:ext cx="348" cy="3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24"/>
            <p:cNvSpPr>
              <a:spLocks noChangeArrowheads="1"/>
            </p:cNvSpPr>
            <p:nvPr/>
          </p:nvSpPr>
          <p:spPr bwMode="auto">
            <a:xfrm>
              <a:off x="2049" y="2645"/>
              <a:ext cx="348" cy="349"/>
            </a:xfrm>
            <a:prstGeom prst="rect">
              <a:avLst/>
            </a:prstGeom>
            <a:noFill/>
            <a:ln w="1428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Rectangle 25"/>
            <p:cNvSpPr>
              <a:spLocks noChangeArrowheads="1"/>
            </p:cNvSpPr>
            <p:nvPr/>
          </p:nvSpPr>
          <p:spPr bwMode="auto">
            <a:xfrm>
              <a:off x="2147" y="2704"/>
              <a:ext cx="1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Times New Roman" panose="02020603050405020304" pitchFamily="18"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Rectangle 26"/>
            <p:cNvSpPr>
              <a:spLocks noChangeArrowheads="1"/>
            </p:cNvSpPr>
            <p:nvPr/>
          </p:nvSpPr>
          <p:spPr bwMode="auto">
            <a:xfrm>
              <a:off x="2218" y="2704"/>
              <a:ext cx="9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Line 27"/>
            <p:cNvSpPr>
              <a:spLocks noChangeShapeType="1"/>
            </p:cNvSpPr>
            <p:nvPr/>
          </p:nvSpPr>
          <p:spPr bwMode="auto">
            <a:xfrm flipV="1">
              <a:off x="2165" y="1947"/>
              <a:ext cx="0" cy="698"/>
            </a:xfrm>
            <a:prstGeom prst="line">
              <a:avLst/>
            </a:prstGeom>
            <a:noFill/>
            <a:ln w="1428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8"/>
            <p:cNvSpPr>
              <a:spLocks noChangeShapeType="1"/>
            </p:cNvSpPr>
            <p:nvPr/>
          </p:nvSpPr>
          <p:spPr bwMode="auto">
            <a:xfrm>
              <a:off x="2165" y="1947"/>
              <a:ext cx="463" cy="1"/>
            </a:xfrm>
            <a:prstGeom prst="line">
              <a:avLst/>
            </a:prstGeom>
            <a:noFill/>
            <a:ln w="1428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Rectangle 29"/>
            <p:cNvSpPr>
              <a:spLocks noChangeArrowheads="1"/>
            </p:cNvSpPr>
            <p:nvPr/>
          </p:nvSpPr>
          <p:spPr bwMode="auto">
            <a:xfrm>
              <a:off x="3325" y="2645"/>
              <a:ext cx="348" cy="3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30"/>
            <p:cNvSpPr>
              <a:spLocks noChangeArrowheads="1"/>
            </p:cNvSpPr>
            <p:nvPr/>
          </p:nvSpPr>
          <p:spPr bwMode="auto">
            <a:xfrm>
              <a:off x="3325" y="2645"/>
              <a:ext cx="348" cy="349"/>
            </a:xfrm>
            <a:prstGeom prst="rect">
              <a:avLst/>
            </a:prstGeom>
            <a:noFill/>
            <a:ln w="1428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Rectangle 31"/>
            <p:cNvSpPr>
              <a:spLocks noChangeArrowheads="1"/>
            </p:cNvSpPr>
            <p:nvPr/>
          </p:nvSpPr>
          <p:spPr bwMode="auto">
            <a:xfrm>
              <a:off x="3423" y="2703"/>
              <a:ext cx="1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1" i="0" u="none" strike="noStrike" cap="none" normalizeH="0" baseline="0">
                  <a:ln>
                    <a:noFill/>
                  </a:ln>
                  <a:solidFill>
                    <a:srgbClr val="000000"/>
                  </a:solidFill>
                  <a:effectLst/>
                  <a:latin typeface="Times New Roman" panose="02020603050405020304" pitchFamily="18"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Rectangle 32"/>
            <p:cNvSpPr>
              <a:spLocks noChangeArrowheads="1"/>
            </p:cNvSpPr>
            <p:nvPr/>
          </p:nvSpPr>
          <p:spPr bwMode="auto">
            <a:xfrm>
              <a:off x="3515" y="2703"/>
              <a:ext cx="12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Line 33"/>
            <p:cNvSpPr>
              <a:spLocks noChangeShapeType="1"/>
            </p:cNvSpPr>
            <p:nvPr/>
          </p:nvSpPr>
          <p:spPr bwMode="auto">
            <a:xfrm flipV="1">
              <a:off x="3509" y="1947"/>
              <a:ext cx="1" cy="698"/>
            </a:xfrm>
            <a:prstGeom prst="line">
              <a:avLst/>
            </a:prstGeom>
            <a:noFill/>
            <a:ln w="1428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4"/>
            <p:cNvSpPr>
              <a:spLocks noChangeShapeType="1"/>
            </p:cNvSpPr>
            <p:nvPr/>
          </p:nvSpPr>
          <p:spPr bwMode="auto">
            <a:xfrm flipH="1">
              <a:off x="3006" y="1949"/>
              <a:ext cx="490" cy="0"/>
            </a:xfrm>
            <a:prstGeom prst="line">
              <a:avLst/>
            </a:prstGeom>
            <a:noFill/>
            <a:ln w="1428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Rectangle 35"/>
            <p:cNvSpPr>
              <a:spLocks noChangeArrowheads="1"/>
            </p:cNvSpPr>
            <p:nvPr/>
          </p:nvSpPr>
          <p:spPr bwMode="auto">
            <a:xfrm>
              <a:off x="4317" y="1633"/>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9" name="Rectangle 36"/>
            <p:cNvSpPr>
              <a:spLocks noChangeArrowheads="1"/>
            </p:cNvSpPr>
            <p:nvPr/>
          </p:nvSpPr>
          <p:spPr bwMode="auto">
            <a:xfrm>
              <a:off x="4419" y="1633"/>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37"/>
            <p:cNvSpPr>
              <a:spLocks noChangeArrowheads="1"/>
            </p:cNvSpPr>
            <p:nvPr/>
          </p:nvSpPr>
          <p:spPr bwMode="auto">
            <a:xfrm>
              <a:off x="4638" y="1535"/>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1" name="Rectangle 38"/>
            <p:cNvSpPr>
              <a:spLocks noChangeArrowheads="1"/>
            </p:cNvSpPr>
            <p:nvPr/>
          </p:nvSpPr>
          <p:spPr bwMode="auto">
            <a:xfrm>
              <a:off x="4729" y="1535"/>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0000"/>
                  </a:solidFill>
                  <a:effectLst/>
                  <a:latin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Line 39"/>
            <p:cNvSpPr>
              <a:spLocks noChangeShapeType="1"/>
            </p:cNvSpPr>
            <p:nvPr/>
          </p:nvSpPr>
          <p:spPr bwMode="auto">
            <a:xfrm flipV="1">
              <a:off x="2049" y="1831"/>
              <a:ext cx="0" cy="233"/>
            </a:xfrm>
            <a:prstGeom prst="line">
              <a:avLst/>
            </a:prstGeom>
            <a:noFill/>
            <a:ln w="1428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40"/>
            <p:cNvSpPr>
              <a:spLocks noEditPoints="1"/>
            </p:cNvSpPr>
            <p:nvPr/>
          </p:nvSpPr>
          <p:spPr bwMode="auto">
            <a:xfrm>
              <a:off x="2049" y="1792"/>
              <a:ext cx="232" cy="78"/>
            </a:xfrm>
            <a:custGeom>
              <a:avLst/>
              <a:gdLst>
                <a:gd name="T0" fmla="*/ 0 w 232"/>
                <a:gd name="T1" fmla="*/ 32 h 78"/>
                <a:gd name="T2" fmla="*/ 167 w 232"/>
                <a:gd name="T3" fmla="*/ 32 h 78"/>
                <a:gd name="T4" fmla="*/ 167 w 232"/>
                <a:gd name="T5" fmla="*/ 45 h 78"/>
                <a:gd name="T6" fmla="*/ 0 w 232"/>
                <a:gd name="T7" fmla="*/ 45 h 78"/>
                <a:gd name="T8" fmla="*/ 0 w 232"/>
                <a:gd name="T9" fmla="*/ 32 h 78"/>
                <a:gd name="T10" fmla="*/ 155 w 232"/>
                <a:gd name="T11" fmla="*/ 0 h 78"/>
                <a:gd name="T12" fmla="*/ 232 w 232"/>
                <a:gd name="T13" fmla="*/ 39 h 78"/>
                <a:gd name="T14" fmla="*/ 155 w 232"/>
                <a:gd name="T15" fmla="*/ 78 h 78"/>
                <a:gd name="T16" fmla="*/ 155 w 232"/>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78">
                  <a:moveTo>
                    <a:pt x="0" y="32"/>
                  </a:moveTo>
                  <a:lnTo>
                    <a:pt x="167" y="32"/>
                  </a:lnTo>
                  <a:lnTo>
                    <a:pt x="167" y="45"/>
                  </a:lnTo>
                  <a:lnTo>
                    <a:pt x="0" y="45"/>
                  </a:lnTo>
                  <a:lnTo>
                    <a:pt x="0" y="32"/>
                  </a:lnTo>
                  <a:close/>
                  <a:moveTo>
                    <a:pt x="155" y="0"/>
                  </a:moveTo>
                  <a:lnTo>
                    <a:pt x="232" y="39"/>
                  </a:lnTo>
                  <a:lnTo>
                    <a:pt x="155" y="78"/>
                  </a:lnTo>
                  <a:lnTo>
                    <a:pt x="155"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Rectangle 41"/>
            <p:cNvSpPr>
              <a:spLocks noChangeArrowheads="1"/>
            </p:cNvSpPr>
            <p:nvPr/>
          </p:nvSpPr>
          <p:spPr bwMode="auto">
            <a:xfrm>
              <a:off x="2026" y="1652"/>
              <a:ext cx="12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Times New Roman" panose="02020603050405020304" pitchFamily="18"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42"/>
            <p:cNvSpPr>
              <a:spLocks noChangeArrowheads="1"/>
            </p:cNvSpPr>
            <p:nvPr/>
          </p:nvSpPr>
          <p:spPr bwMode="auto">
            <a:xfrm>
              <a:off x="2090" y="1649"/>
              <a:ext cx="7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43"/>
            <p:cNvSpPr>
              <a:spLocks noChangeArrowheads="1"/>
            </p:cNvSpPr>
            <p:nvPr/>
          </p:nvSpPr>
          <p:spPr bwMode="auto">
            <a:xfrm>
              <a:off x="2119" y="1652"/>
              <a:ext cx="9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Rectangle 44"/>
            <p:cNvSpPr>
              <a:spLocks noChangeArrowheads="1"/>
            </p:cNvSpPr>
            <p:nvPr/>
          </p:nvSpPr>
          <p:spPr bwMode="auto">
            <a:xfrm>
              <a:off x="3651" y="1885"/>
              <a:ext cx="12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Times New Roman" panose="02020603050405020304" pitchFamily="18" charset="0"/>
                </a:rPr>
                <a:t>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8" name="Rectangle 45"/>
            <p:cNvSpPr>
              <a:spLocks noChangeArrowheads="1"/>
            </p:cNvSpPr>
            <p:nvPr/>
          </p:nvSpPr>
          <p:spPr bwMode="auto">
            <a:xfrm>
              <a:off x="3714" y="1881"/>
              <a:ext cx="7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46"/>
            <p:cNvSpPr>
              <a:spLocks noChangeArrowheads="1"/>
            </p:cNvSpPr>
            <p:nvPr/>
          </p:nvSpPr>
          <p:spPr bwMode="auto">
            <a:xfrm>
              <a:off x="3743" y="1885"/>
              <a:ext cx="9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0" name="Line 47"/>
            <p:cNvSpPr>
              <a:spLocks noChangeShapeType="1"/>
            </p:cNvSpPr>
            <p:nvPr/>
          </p:nvSpPr>
          <p:spPr bwMode="auto">
            <a:xfrm>
              <a:off x="3325" y="1831"/>
              <a:ext cx="232" cy="0"/>
            </a:xfrm>
            <a:prstGeom prst="line">
              <a:avLst/>
            </a:prstGeom>
            <a:noFill/>
            <a:ln w="1428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48"/>
            <p:cNvSpPr>
              <a:spLocks noEditPoints="1"/>
            </p:cNvSpPr>
            <p:nvPr/>
          </p:nvSpPr>
          <p:spPr bwMode="auto">
            <a:xfrm>
              <a:off x="3518" y="1831"/>
              <a:ext cx="78" cy="233"/>
            </a:xfrm>
            <a:custGeom>
              <a:avLst/>
              <a:gdLst>
                <a:gd name="T0" fmla="*/ 46 w 78"/>
                <a:gd name="T1" fmla="*/ 0 h 233"/>
                <a:gd name="T2" fmla="*/ 46 w 78"/>
                <a:gd name="T3" fmla="*/ 168 h 233"/>
                <a:gd name="T4" fmla="*/ 33 w 78"/>
                <a:gd name="T5" fmla="*/ 168 h 233"/>
                <a:gd name="T6" fmla="*/ 33 w 78"/>
                <a:gd name="T7" fmla="*/ 0 h 233"/>
                <a:gd name="T8" fmla="*/ 46 w 78"/>
                <a:gd name="T9" fmla="*/ 0 h 233"/>
                <a:gd name="T10" fmla="*/ 78 w 78"/>
                <a:gd name="T11" fmla="*/ 155 h 233"/>
                <a:gd name="T12" fmla="*/ 39 w 78"/>
                <a:gd name="T13" fmla="*/ 233 h 233"/>
                <a:gd name="T14" fmla="*/ 0 w 78"/>
                <a:gd name="T15" fmla="*/ 155 h 233"/>
                <a:gd name="T16" fmla="*/ 78 w 78"/>
                <a:gd name="T17" fmla="*/ 15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33">
                  <a:moveTo>
                    <a:pt x="46" y="0"/>
                  </a:moveTo>
                  <a:lnTo>
                    <a:pt x="46" y="168"/>
                  </a:lnTo>
                  <a:lnTo>
                    <a:pt x="33" y="168"/>
                  </a:lnTo>
                  <a:lnTo>
                    <a:pt x="33" y="0"/>
                  </a:lnTo>
                  <a:lnTo>
                    <a:pt x="46" y="0"/>
                  </a:lnTo>
                  <a:close/>
                  <a:moveTo>
                    <a:pt x="78" y="155"/>
                  </a:moveTo>
                  <a:lnTo>
                    <a:pt x="39" y="233"/>
                  </a:lnTo>
                  <a:lnTo>
                    <a:pt x="0" y="155"/>
                  </a:lnTo>
                  <a:lnTo>
                    <a:pt x="78" y="155"/>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49"/>
            <p:cNvSpPr>
              <a:spLocks noEditPoints="1"/>
            </p:cNvSpPr>
            <p:nvPr/>
          </p:nvSpPr>
          <p:spPr bwMode="auto">
            <a:xfrm>
              <a:off x="2233" y="1965"/>
              <a:ext cx="232" cy="77"/>
            </a:xfrm>
            <a:custGeom>
              <a:avLst/>
              <a:gdLst>
                <a:gd name="T0" fmla="*/ 232 w 232"/>
                <a:gd name="T1" fmla="*/ 32 h 77"/>
                <a:gd name="T2" fmla="*/ 64 w 232"/>
                <a:gd name="T3" fmla="*/ 32 h 77"/>
                <a:gd name="T4" fmla="*/ 64 w 232"/>
                <a:gd name="T5" fmla="*/ 45 h 77"/>
                <a:gd name="T6" fmla="*/ 232 w 232"/>
                <a:gd name="T7" fmla="*/ 44 h 77"/>
                <a:gd name="T8" fmla="*/ 232 w 232"/>
                <a:gd name="T9" fmla="*/ 32 h 77"/>
                <a:gd name="T10" fmla="*/ 77 w 232"/>
                <a:gd name="T11" fmla="*/ 0 h 77"/>
                <a:gd name="T12" fmla="*/ 0 w 232"/>
                <a:gd name="T13" fmla="*/ 39 h 77"/>
                <a:gd name="T14" fmla="*/ 77 w 232"/>
                <a:gd name="T15" fmla="*/ 77 h 77"/>
                <a:gd name="T16" fmla="*/ 77 w 232"/>
                <a:gd name="T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77">
                  <a:moveTo>
                    <a:pt x="232" y="32"/>
                  </a:moveTo>
                  <a:lnTo>
                    <a:pt x="64" y="32"/>
                  </a:lnTo>
                  <a:lnTo>
                    <a:pt x="64" y="45"/>
                  </a:lnTo>
                  <a:lnTo>
                    <a:pt x="232" y="44"/>
                  </a:lnTo>
                  <a:lnTo>
                    <a:pt x="232" y="32"/>
                  </a:lnTo>
                  <a:close/>
                  <a:moveTo>
                    <a:pt x="77" y="0"/>
                  </a:moveTo>
                  <a:lnTo>
                    <a:pt x="0" y="39"/>
                  </a:lnTo>
                  <a:lnTo>
                    <a:pt x="77" y="77"/>
                  </a:lnTo>
                  <a:lnTo>
                    <a:pt x="77"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50"/>
            <p:cNvSpPr>
              <a:spLocks noEditPoints="1"/>
            </p:cNvSpPr>
            <p:nvPr/>
          </p:nvSpPr>
          <p:spPr bwMode="auto">
            <a:xfrm>
              <a:off x="3200" y="1968"/>
              <a:ext cx="232" cy="77"/>
            </a:xfrm>
            <a:custGeom>
              <a:avLst/>
              <a:gdLst>
                <a:gd name="T0" fmla="*/ 232 w 232"/>
                <a:gd name="T1" fmla="*/ 32 h 77"/>
                <a:gd name="T2" fmla="*/ 64 w 232"/>
                <a:gd name="T3" fmla="*/ 32 h 77"/>
                <a:gd name="T4" fmla="*/ 64 w 232"/>
                <a:gd name="T5" fmla="*/ 45 h 77"/>
                <a:gd name="T6" fmla="*/ 232 w 232"/>
                <a:gd name="T7" fmla="*/ 45 h 77"/>
                <a:gd name="T8" fmla="*/ 232 w 232"/>
                <a:gd name="T9" fmla="*/ 32 h 77"/>
                <a:gd name="T10" fmla="*/ 77 w 232"/>
                <a:gd name="T11" fmla="*/ 0 h 77"/>
                <a:gd name="T12" fmla="*/ 0 w 232"/>
                <a:gd name="T13" fmla="*/ 39 h 77"/>
                <a:gd name="T14" fmla="*/ 77 w 232"/>
                <a:gd name="T15" fmla="*/ 77 h 77"/>
                <a:gd name="T16" fmla="*/ 77 w 232"/>
                <a:gd name="T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77">
                  <a:moveTo>
                    <a:pt x="232" y="32"/>
                  </a:moveTo>
                  <a:lnTo>
                    <a:pt x="64" y="32"/>
                  </a:lnTo>
                  <a:lnTo>
                    <a:pt x="64" y="45"/>
                  </a:lnTo>
                  <a:lnTo>
                    <a:pt x="232" y="45"/>
                  </a:lnTo>
                  <a:lnTo>
                    <a:pt x="232" y="32"/>
                  </a:lnTo>
                  <a:close/>
                  <a:moveTo>
                    <a:pt x="77" y="0"/>
                  </a:moveTo>
                  <a:lnTo>
                    <a:pt x="0" y="39"/>
                  </a:lnTo>
                  <a:lnTo>
                    <a:pt x="77" y="77"/>
                  </a:lnTo>
                  <a:lnTo>
                    <a:pt x="77"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Rectangle 51"/>
            <p:cNvSpPr>
              <a:spLocks noChangeArrowheads="1"/>
            </p:cNvSpPr>
            <p:nvPr/>
          </p:nvSpPr>
          <p:spPr bwMode="auto">
            <a:xfrm>
              <a:off x="3304" y="2055"/>
              <a:ext cx="5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solidFill>
                    <a:srgbClr val="000000"/>
                  </a:solidFill>
                  <a:latin typeface="Cambria Math" panose="02040503050406030204" pitchFamily="18" charset="0"/>
                  <a:ea typeface="Cambria Math" panose="02040503050406030204" pitchFamily="18" charset="0"/>
                </a:rPr>
                <a:t>I</a:t>
              </a:r>
              <a:endParaRPr kumimoji="0" lang="en-US" altLang="en-US" sz="20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p:txBody>
        </p:sp>
        <p:sp>
          <p:nvSpPr>
            <p:cNvPr id="65" name="Rectangle 52"/>
            <p:cNvSpPr>
              <a:spLocks noChangeArrowheads="1"/>
            </p:cNvSpPr>
            <p:nvPr/>
          </p:nvSpPr>
          <p:spPr bwMode="auto">
            <a:xfrm>
              <a:off x="3344" y="2055"/>
              <a:ext cx="9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6" name="Freeform 53"/>
            <p:cNvSpPr>
              <a:spLocks noEditPoints="1"/>
            </p:cNvSpPr>
            <p:nvPr/>
          </p:nvSpPr>
          <p:spPr bwMode="auto">
            <a:xfrm>
              <a:off x="2513" y="2491"/>
              <a:ext cx="580" cy="77"/>
            </a:xfrm>
            <a:custGeom>
              <a:avLst/>
              <a:gdLst>
                <a:gd name="T0" fmla="*/ 580 w 580"/>
                <a:gd name="T1" fmla="*/ 32 h 77"/>
                <a:gd name="T2" fmla="*/ 64 w 580"/>
                <a:gd name="T3" fmla="*/ 32 h 77"/>
                <a:gd name="T4" fmla="*/ 64 w 580"/>
                <a:gd name="T5" fmla="*/ 45 h 77"/>
                <a:gd name="T6" fmla="*/ 580 w 580"/>
                <a:gd name="T7" fmla="*/ 44 h 77"/>
                <a:gd name="T8" fmla="*/ 580 w 580"/>
                <a:gd name="T9" fmla="*/ 32 h 77"/>
                <a:gd name="T10" fmla="*/ 77 w 580"/>
                <a:gd name="T11" fmla="*/ 0 h 77"/>
                <a:gd name="T12" fmla="*/ 0 w 580"/>
                <a:gd name="T13" fmla="*/ 39 h 77"/>
                <a:gd name="T14" fmla="*/ 77 w 580"/>
                <a:gd name="T15" fmla="*/ 77 h 77"/>
                <a:gd name="T16" fmla="*/ 77 w 580"/>
                <a:gd name="T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77">
                  <a:moveTo>
                    <a:pt x="580" y="32"/>
                  </a:moveTo>
                  <a:lnTo>
                    <a:pt x="64" y="32"/>
                  </a:lnTo>
                  <a:lnTo>
                    <a:pt x="64" y="45"/>
                  </a:lnTo>
                  <a:lnTo>
                    <a:pt x="580" y="44"/>
                  </a:lnTo>
                  <a:lnTo>
                    <a:pt x="580" y="32"/>
                  </a:lnTo>
                  <a:close/>
                  <a:moveTo>
                    <a:pt x="77" y="0"/>
                  </a:moveTo>
                  <a:lnTo>
                    <a:pt x="0" y="39"/>
                  </a:lnTo>
                  <a:lnTo>
                    <a:pt x="77" y="77"/>
                  </a:lnTo>
                  <a:lnTo>
                    <a:pt x="77"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Rectangle 54"/>
            <p:cNvSpPr>
              <a:spLocks noChangeArrowheads="1"/>
            </p:cNvSpPr>
            <p:nvPr/>
          </p:nvSpPr>
          <p:spPr bwMode="auto">
            <a:xfrm>
              <a:off x="2461" y="2341"/>
              <a:ext cx="25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Times New Roman" panose="02020603050405020304" pitchFamily="18" charset="0"/>
                </a:rPr>
                <a:t>SO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8" name="Rectangle 55"/>
            <p:cNvSpPr>
              <a:spLocks noChangeArrowheads="1"/>
            </p:cNvSpPr>
            <p:nvPr/>
          </p:nvSpPr>
          <p:spPr bwMode="auto">
            <a:xfrm>
              <a:off x="2651" y="2401"/>
              <a:ext cx="8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Times New Roman" panose="02020603050405020304" pitchFamily="18"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9" name="Rectangle 56"/>
            <p:cNvSpPr>
              <a:spLocks noChangeArrowheads="1"/>
            </p:cNvSpPr>
            <p:nvPr/>
          </p:nvSpPr>
          <p:spPr bwMode="auto">
            <a:xfrm>
              <a:off x="2696" y="2338"/>
              <a:ext cx="8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Times New Roman" panose="02020603050405020304" pitchFamily="18"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0" name="Rectangle 57"/>
            <p:cNvSpPr>
              <a:spLocks noChangeArrowheads="1"/>
            </p:cNvSpPr>
            <p:nvPr/>
          </p:nvSpPr>
          <p:spPr bwMode="auto">
            <a:xfrm>
              <a:off x="2741" y="2338"/>
              <a:ext cx="7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Rectangle 58"/>
            <p:cNvSpPr>
              <a:spLocks noChangeArrowheads="1"/>
            </p:cNvSpPr>
            <p:nvPr/>
          </p:nvSpPr>
          <p:spPr bwMode="auto">
            <a:xfrm>
              <a:off x="2770" y="2341"/>
              <a:ext cx="9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Rectangle 59"/>
            <p:cNvSpPr>
              <a:spLocks noChangeArrowheads="1"/>
            </p:cNvSpPr>
            <p:nvPr/>
          </p:nvSpPr>
          <p:spPr bwMode="auto">
            <a:xfrm>
              <a:off x="2806" y="2341"/>
              <a:ext cx="43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Times New Roman" panose="02020603050405020304" pitchFamily="18" charset="0"/>
                </a:rPr>
                <a:t>, HSO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0"/>
            <p:cNvSpPr>
              <a:spLocks noChangeArrowheads="1"/>
            </p:cNvSpPr>
            <p:nvPr/>
          </p:nvSpPr>
          <p:spPr bwMode="auto">
            <a:xfrm>
              <a:off x="3177" y="2401"/>
              <a:ext cx="8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Times New Roman" panose="02020603050405020304" pitchFamily="18"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1"/>
            <p:cNvSpPr>
              <a:spLocks noChangeArrowheads="1"/>
            </p:cNvSpPr>
            <p:nvPr/>
          </p:nvSpPr>
          <p:spPr bwMode="auto">
            <a:xfrm>
              <a:off x="3222" y="2319"/>
              <a:ext cx="77"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5" name="Rectangle 62"/>
            <p:cNvSpPr>
              <a:spLocks noChangeArrowheads="1"/>
            </p:cNvSpPr>
            <p:nvPr/>
          </p:nvSpPr>
          <p:spPr bwMode="auto">
            <a:xfrm>
              <a:off x="3256" y="2319"/>
              <a:ext cx="68"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Freeform 63"/>
            <p:cNvSpPr>
              <a:spLocks noEditPoints="1"/>
            </p:cNvSpPr>
            <p:nvPr/>
          </p:nvSpPr>
          <p:spPr bwMode="auto">
            <a:xfrm>
              <a:off x="2542" y="2724"/>
              <a:ext cx="629" cy="77"/>
            </a:xfrm>
            <a:custGeom>
              <a:avLst/>
              <a:gdLst>
                <a:gd name="T0" fmla="*/ 0 w 629"/>
                <a:gd name="T1" fmla="*/ 31 h 77"/>
                <a:gd name="T2" fmla="*/ 564 w 629"/>
                <a:gd name="T3" fmla="*/ 32 h 77"/>
                <a:gd name="T4" fmla="*/ 564 w 629"/>
                <a:gd name="T5" fmla="*/ 45 h 77"/>
                <a:gd name="T6" fmla="*/ 0 w 629"/>
                <a:gd name="T7" fmla="*/ 44 h 77"/>
                <a:gd name="T8" fmla="*/ 0 w 629"/>
                <a:gd name="T9" fmla="*/ 31 h 77"/>
                <a:gd name="T10" fmla="*/ 551 w 629"/>
                <a:gd name="T11" fmla="*/ 0 h 77"/>
                <a:gd name="T12" fmla="*/ 629 w 629"/>
                <a:gd name="T13" fmla="*/ 38 h 77"/>
                <a:gd name="T14" fmla="*/ 551 w 629"/>
                <a:gd name="T15" fmla="*/ 77 h 77"/>
                <a:gd name="T16" fmla="*/ 551 w 629"/>
                <a:gd name="T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9" h="77">
                  <a:moveTo>
                    <a:pt x="0" y="31"/>
                  </a:moveTo>
                  <a:lnTo>
                    <a:pt x="564" y="32"/>
                  </a:lnTo>
                  <a:lnTo>
                    <a:pt x="564" y="45"/>
                  </a:lnTo>
                  <a:lnTo>
                    <a:pt x="0" y="44"/>
                  </a:lnTo>
                  <a:lnTo>
                    <a:pt x="0" y="31"/>
                  </a:lnTo>
                  <a:close/>
                  <a:moveTo>
                    <a:pt x="551" y="0"/>
                  </a:moveTo>
                  <a:lnTo>
                    <a:pt x="629" y="38"/>
                  </a:lnTo>
                  <a:lnTo>
                    <a:pt x="551" y="77"/>
                  </a:lnTo>
                  <a:lnTo>
                    <a:pt x="551"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Rectangle 64"/>
            <p:cNvSpPr>
              <a:spLocks noChangeArrowheads="1"/>
            </p:cNvSpPr>
            <p:nvPr/>
          </p:nvSpPr>
          <p:spPr bwMode="auto">
            <a:xfrm>
              <a:off x="2723" y="2777"/>
              <a:ext cx="17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Times New Roman" panose="02020603050405020304" pitchFamily="18" charset="0"/>
                </a:rPr>
                <a:t>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65"/>
            <p:cNvSpPr>
              <a:spLocks noChangeArrowheads="1"/>
            </p:cNvSpPr>
            <p:nvPr/>
          </p:nvSpPr>
          <p:spPr bwMode="auto">
            <a:xfrm>
              <a:off x="2834" y="2774"/>
              <a:ext cx="9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Rectangle 66"/>
            <p:cNvSpPr>
              <a:spLocks noChangeArrowheads="1"/>
            </p:cNvSpPr>
            <p:nvPr/>
          </p:nvSpPr>
          <p:spPr bwMode="auto">
            <a:xfrm>
              <a:off x="2885" y="2774"/>
              <a:ext cx="6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0" name="Rectangle 67"/>
            <p:cNvSpPr>
              <a:spLocks noChangeArrowheads="1"/>
            </p:cNvSpPr>
            <p:nvPr/>
          </p:nvSpPr>
          <p:spPr bwMode="auto">
            <a:xfrm>
              <a:off x="1862" y="3043"/>
              <a:ext cx="166"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rPr>
                <a:t>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1" name="Rectangle 68"/>
            <p:cNvSpPr>
              <a:spLocks noChangeArrowheads="1"/>
            </p:cNvSpPr>
            <p:nvPr/>
          </p:nvSpPr>
          <p:spPr bwMode="auto">
            <a:xfrm>
              <a:off x="1963" y="3089"/>
              <a:ext cx="80"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Times New Roman" panose="02020603050405020304" pitchFamily="18"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69"/>
            <p:cNvSpPr>
              <a:spLocks noChangeArrowheads="1"/>
            </p:cNvSpPr>
            <p:nvPr/>
          </p:nvSpPr>
          <p:spPr bwMode="auto">
            <a:xfrm>
              <a:off x="2005" y="3043"/>
              <a:ext cx="50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Times New Roman" panose="02020603050405020304" pitchFamily="18" charset="0"/>
                </a:rPr>
                <a:t>O </a:t>
              </a:r>
              <a:r>
                <a:rPr kumimoji="0" lang="en-US" altLang="en-US" sz="1600" b="1" i="0" u="none" strike="noStrike" cap="none" normalizeH="0" baseline="0" dirty="0">
                  <a:ln>
                    <a:noFill/>
                  </a:ln>
                  <a:solidFill>
                    <a:srgbClr val="000000"/>
                  </a:solidFill>
                  <a:effectLst/>
                  <a:latin typeface="Cambria Math" panose="02040503050406030204" pitchFamily="18" charset="0"/>
                  <a:ea typeface="Cambria Math" panose="02040503050406030204" pitchFamily="18" charset="0"/>
                </a:rPr>
                <a:t>→</a:t>
              </a:r>
              <a:r>
                <a:rPr kumimoji="0" lang="en-US" altLang="en-US" sz="1600" b="1" i="0" u="none" strike="noStrike" cap="none" normalizeH="0" baseline="0" dirty="0">
                  <a:ln>
                    <a:noFill/>
                  </a:ln>
                  <a:solidFill>
                    <a:srgbClr val="000000"/>
                  </a:solidFill>
                  <a:effectLst/>
                  <a:latin typeface="Times New Roman" panose="02020603050405020304" pitchFamily="18" charset="0"/>
                </a:rPr>
                <a:t> ½ O</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3" name="Rectangle 70"/>
            <p:cNvSpPr>
              <a:spLocks noChangeArrowheads="1"/>
            </p:cNvSpPr>
            <p:nvPr/>
          </p:nvSpPr>
          <p:spPr bwMode="auto">
            <a:xfrm>
              <a:off x="2528" y="3089"/>
              <a:ext cx="80"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Times New Roman" panose="02020603050405020304" pitchFamily="18"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71"/>
            <p:cNvSpPr>
              <a:spLocks noChangeArrowheads="1"/>
            </p:cNvSpPr>
            <p:nvPr/>
          </p:nvSpPr>
          <p:spPr bwMode="auto">
            <a:xfrm>
              <a:off x="2569" y="3043"/>
              <a:ext cx="93"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Rectangle 72"/>
            <p:cNvSpPr>
              <a:spLocks noChangeArrowheads="1"/>
            </p:cNvSpPr>
            <p:nvPr/>
          </p:nvSpPr>
          <p:spPr bwMode="auto">
            <a:xfrm>
              <a:off x="2602" y="3043"/>
              <a:ext cx="347"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rPr>
                <a:t>+ 2H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6" name="Rectangle 73"/>
            <p:cNvSpPr>
              <a:spLocks noChangeArrowheads="1"/>
            </p:cNvSpPr>
            <p:nvPr/>
          </p:nvSpPr>
          <p:spPr bwMode="auto">
            <a:xfrm>
              <a:off x="2873" y="3038"/>
              <a:ext cx="87"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74"/>
            <p:cNvSpPr>
              <a:spLocks noChangeArrowheads="1"/>
            </p:cNvSpPr>
            <p:nvPr/>
          </p:nvSpPr>
          <p:spPr bwMode="auto">
            <a:xfrm>
              <a:off x="2921" y="3043"/>
              <a:ext cx="93"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75"/>
            <p:cNvSpPr>
              <a:spLocks noChangeArrowheads="1"/>
            </p:cNvSpPr>
            <p:nvPr/>
          </p:nvSpPr>
          <p:spPr bwMode="auto">
            <a:xfrm>
              <a:off x="1862" y="3195"/>
              <a:ext cx="93"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76"/>
            <p:cNvSpPr>
              <a:spLocks noChangeArrowheads="1"/>
            </p:cNvSpPr>
            <p:nvPr/>
          </p:nvSpPr>
          <p:spPr bwMode="auto">
            <a:xfrm>
              <a:off x="1895" y="3195"/>
              <a:ext cx="807"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Rectangle 77"/>
            <p:cNvSpPr>
              <a:spLocks noChangeArrowheads="1"/>
            </p:cNvSpPr>
            <p:nvPr/>
          </p:nvSpPr>
          <p:spPr bwMode="auto">
            <a:xfrm>
              <a:off x="2605" y="3195"/>
              <a:ext cx="300"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rPr>
                <a:t>+ 2e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Rectangle 78"/>
            <p:cNvSpPr>
              <a:spLocks noChangeArrowheads="1"/>
            </p:cNvSpPr>
            <p:nvPr/>
          </p:nvSpPr>
          <p:spPr bwMode="auto">
            <a:xfrm>
              <a:off x="2832" y="3190"/>
              <a:ext cx="67"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2" name="Rectangle 79"/>
            <p:cNvSpPr>
              <a:spLocks noChangeArrowheads="1"/>
            </p:cNvSpPr>
            <p:nvPr/>
          </p:nvSpPr>
          <p:spPr bwMode="auto">
            <a:xfrm>
              <a:off x="2860" y="3195"/>
              <a:ext cx="93"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3" name="Rectangle 80"/>
            <p:cNvSpPr>
              <a:spLocks noChangeArrowheads="1"/>
            </p:cNvSpPr>
            <p:nvPr/>
          </p:nvSpPr>
          <p:spPr bwMode="auto">
            <a:xfrm>
              <a:off x="3157" y="3034"/>
              <a:ext cx="235"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rPr>
                <a:t>2H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4" name="Rectangle 81"/>
            <p:cNvSpPr>
              <a:spLocks noChangeArrowheads="1"/>
            </p:cNvSpPr>
            <p:nvPr/>
          </p:nvSpPr>
          <p:spPr bwMode="auto">
            <a:xfrm>
              <a:off x="3323" y="3029"/>
              <a:ext cx="87"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Rectangle 82"/>
            <p:cNvSpPr>
              <a:spLocks noChangeArrowheads="1"/>
            </p:cNvSpPr>
            <p:nvPr/>
          </p:nvSpPr>
          <p:spPr bwMode="auto">
            <a:xfrm>
              <a:off x="3371" y="3034"/>
              <a:ext cx="93"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6" name="Rectangle 83"/>
            <p:cNvSpPr>
              <a:spLocks noChangeArrowheads="1"/>
            </p:cNvSpPr>
            <p:nvPr/>
          </p:nvSpPr>
          <p:spPr bwMode="auto">
            <a:xfrm>
              <a:off x="3403" y="3034"/>
              <a:ext cx="300"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rPr>
                <a:t>+ 2e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7" name="Rectangle 84"/>
            <p:cNvSpPr>
              <a:spLocks noChangeArrowheads="1"/>
            </p:cNvSpPr>
            <p:nvPr/>
          </p:nvSpPr>
          <p:spPr bwMode="auto">
            <a:xfrm>
              <a:off x="3631" y="3029"/>
              <a:ext cx="67"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8" name="Rectangle 85"/>
            <p:cNvSpPr>
              <a:spLocks noChangeArrowheads="1"/>
            </p:cNvSpPr>
            <p:nvPr/>
          </p:nvSpPr>
          <p:spPr bwMode="auto">
            <a:xfrm>
              <a:off x="3658" y="3034"/>
              <a:ext cx="93"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9" name="Rectangle 86"/>
            <p:cNvSpPr>
              <a:spLocks noChangeArrowheads="1"/>
            </p:cNvSpPr>
            <p:nvPr/>
          </p:nvSpPr>
          <p:spPr bwMode="auto">
            <a:xfrm>
              <a:off x="3691" y="3034"/>
              <a:ext cx="23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rgbClr val="000000"/>
                  </a:solidFill>
                  <a:latin typeface="Times New Roman" panose="02020603050405020304" pitchFamily="18" charset="0"/>
                  <a:ea typeface="Cambria Math" panose="02040503050406030204" pitchFamily="18" charset="0"/>
                </a:rPr>
                <a:t>→</a:t>
              </a:r>
              <a:r>
                <a:rPr kumimoji="0" lang="en-US" altLang="en-US" sz="1600" b="1" i="0" u="none" strike="noStrike" cap="none" normalizeH="0" baseline="0" dirty="0">
                  <a:ln>
                    <a:noFill/>
                  </a:ln>
                  <a:solidFill>
                    <a:srgbClr val="000000"/>
                  </a:solidFill>
                  <a:effectLst/>
                  <a:latin typeface="Times New Roman" panose="02020603050405020304" pitchFamily="18" charset="0"/>
                </a:rPr>
                <a:t>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0" name="Rectangle 87"/>
            <p:cNvSpPr>
              <a:spLocks noChangeArrowheads="1"/>
            </p:cNvSpPr>
            <p:nvPr/>
          </p:nvSpPr>
          <p:spPr bwMode="auto">
            <a:xfrm>
              <a:off x="3920" y="3080"/>
              <a:ext cx="80"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Times New Roman" panose="02020603050405020304" pitchFamily="18"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1" name="Rectangle 88"/>
            <p:cNvSpPr>
              <a:spLocks noChangeArrowheads="1"/>
            </p:cNvSpPr>
            <p:nvPr/>
          </p:nvSpPr>
          <p:spPr bwMode="auto">
            <a:xfrm>
              <a:off x="3962" y="3029"/>
              <a:ext cx="59"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 name="Rectangle 89"/>
            <p:cNvSpPr>
              <a:spLocks noChangeArrowheads="1"/>
            </p:cNvSpPr>
            <p:nvPr/>
          </p:nvSpPr>
          <p:spPr bwMode="auto">
            <a:xfrm>
              <a:off x="4652" y="1808"/>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3" name="Rectangle 90"/>
            <p:cNvSpPr>
              <a:spLocks noChangeArrowheads="1"/>
            </p:cNvSpPr>
            <p:nvPr/>
          </p:nvSpPr>
          <p:spPr bwMode="auto">
            <a:xfrm>
              <a:off x="4652" y="2016"/>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4" name="Rectangle 91"/>
            <p:cNvSpPr>
              <a:spLocks noChangeArrowheads="1"/>
            </p:cNvSpPr>
            <p:nvPr/>
          </p:nvSpPr>
          <p:spPr bwMode="auto">
            <a:xfrm>
              <a:off x="5840" y="2016"/>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5" name="Rectangle 92"/>
            <p:cNvSpPr>
              <a:spLocks noChangeArrowheads="1"/>
            </p:cNvSpPr>
            <p:nvPr/>
          </p:nvSpPr>
          <p:spPr bwMode="auto">
            <a:xfrm>
              <a:off x="4652" y="2226"/>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6" name="Rectangle 93"/>
            <p:cNvSpPr>
              <a:spLocks noChangeArrowheads="1"/>
            </p:cNvSpPr>
            <p:nvPr/>
          </p:nvSpPr>
          <p:spPr bwMode="auto">
            <a:xfrm>
              <a:off x="4652" y="2433"/>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7" name="Rectangle 94"/>
            <p:cNvSpPr>
              <a:spLocks noChangeArrowheads="1"/>
            </p:cNvSpPr>
            <p:nvPr/>
          </p:nvSpPr>
          <p:spPr bwMode="auto">
            <a:xfrm>
              <a:off x="4652" y="2641"/>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8" name="Rectangle 95"/>
            <p:cNvSpPr>
              <a:spLocks noChangeArrowheads="1"/>
            </p:cNvSpPr>
            <p:nvPr/>
          </p:nvSpPr>
          <p:spPr bwMode="auto">
            <a:xfrm>
              <a:off x="4652" y="2849"/>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9" name="Rectangle 96"/>
            <p:cNvSpPr>
              <a:spLocks noChangeArrowheads="1"/>
            </p:cNvSpPr>
            <p:nvPr/>
          </p:nvSpPr>
          <p:spPr bwMode="auto">
            <a:xfrm>
              <a:off x="4652" y="3060"/>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0" name="Rectangle 97"/>
            <p:cNvSpPr>
              <a:spLocks noChangeArrowheads="1"/>
            </p:cNvSpPr>
            <p:nvPr/>
          </p:nvSpPr>
          <p:spPr bwMode="auto">
            <a:xfrm>
              <a:off x="6426" y="3060"/>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1" name="Rectangle 98"/>
            <p:cNvSpPr>
              <a:spLocks noChangeArrowheads="1"/>
            </p:cNvSpPr>
            <p:nvPr/>
          </p:nvSpPr>
          <p:spPr bwMode="auto">
            <a:xfrm>
              <a:off x="2351" y="2058"/>
              <a:ext cx="5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I</a:t>
              </a:r>
            </a:p>
          </p:txBody>
        </p:sp>
        <p:sp>
          <p:nvSpPr>
            <p:cNvPr id="112" name="Rectangle 99"/>
            <p:cNvSpPr>
              <a:spLocks noChangeArrowheads="1"/>
            </p:cNvSpPr>
            <p:nvPr/>
          </p:nvSpPr>
          <p:spPr bwMode="auto">
            <a:xfrm>
              <a:off x="2391" y="2058"/>
              <a:ext cx="9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3" name="Rectangle 100"/>
            <p:cNvSpPr>
              <a:spLocks noChangeArrowheads="1"/>
            </p:cNvSpPr>
            <p:nvPr/>
          </p:nvSpPr>
          <p:spPr bwMode="auto">
            <a:xfrm>
              <a:off x="2496" y="1600"/>
              <a:ext cx="693" cy="5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1"/>
            <p:cNvSpPr>
              <a:spLocks noChangeArrowheads="1"/>
            </p:cNvSpPr>
            <p:nvPr/>
          </p:nvSpPr>
          <p:spPr bwMode="auto">
            <a:xfrm>
              <a:off x="2496" y="1600"/>
              <a:ext cx="693" cy="581"/>
            </a:xfrm>
            <a:prstGeom prst="rect">
              <a:avLst/>
            </a:prstGeom>
            <a:noFill/>
            <a:ln w="1428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02"/>
            <p:cNvSpPr>
              <a:spLocks noChangeArrowheads="1"/>
            </p:cNvSpPr>
            <p:nvPr/>
          </p:nvSpPr>
          <p:spPr bwMode="auto">
            <a:xfrm>
              <a:off x="2617" y="1653"/>
              <a:ext cx="5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0000"/>
                  </a:solidFill>
                  <a:effectLst/>
                  <a:latin typeface="Times New Roman" panose="02020603050405020304" pitchFamily="18" charset="0"/>
                </a:rPr>
                <a:t>power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6" name="Rectangle 103"/>
            <p:cNvSpPr>
              <a:spLocks noChangeArrowheads="1"/>
            </p:cNvSpPr>
            <p:nvPr/>
          </p:nvSpPr>
          <p:spPr bwMode="auto">
            <a:xfrm>
              <a:off x="2603" y="1864"/>
              <a:ext cx="5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supply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7" name="Rectangle 104"/>
            <p:cNvSpPr>
              <a:spLocks noChangeArrowheads="1"/>
            </p:cNvSpPr>
            <p:nvPr/>
          </p:nvSpPr>
          <p:spPr bwMode="auto">
            <a:xfrm>
              <a:off x="3084" y="1864"/>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6" name="TextBox 5"/>
          <p:cNvSpPr txBox="1"/>
          <p:nvPr/>
        </p:nvSpPr>
        <p:spPr>
          <a:xfrm>
            <a:off x="606537" y="6162003"/>
            <a:ext cx="278284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Electrolysis of H</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O</a:t>
            </a:r>
          </a:p>
        </p:txBody>
      </p:sp>
    </p:spTree>
    <p:extLst>
      <p:ext uri="{BB962C8B-B14F-4D97-AF65-F5344CB8AC3E}">
        <p14:creationId xmlns:p14="http://schemas.microsoft.com/office/powerpoint/2010/main" val="58687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500"/>
                                        <p:tgtEl>
                                          <p:spTgt spid="13">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xEl>
                                              <p:pRg st="1" end="1"/>
                                            </p:txEl>
                                          </p:spTgt>
                                        </p:tgtEl>
                                        <p:attrNameLst>
                                          <p:attrName>style.visibility</p:attrName>
                                        </p:attrNameLst>
                                      </p:cBhvr>
                                      <p:to>
                                        <p:strVal val="visible"/>
                                      </p:to>
                                    </p:set>
                                    <p:animEffect transition="in" filter="fade">
                                      <p:cBhvr>
                                        <p:cTn id="31" dur="500"/>
                                        <p:tgtEl>
                                          <p:spTgt spid="13">
                                            <p:txEl>
                                              <p:pRg st="1" end="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xEl>
                                              <p:pRg st="2" end="2"/>
                                            </p:txEl>
                                          </p:spTgt>
                                        </p:tgtEl>
                                        <p:attrNameLst>
                                          <p:attrName>style.visibility</p:attrName>
                                        </p:attrNameLst>
                                      </p:cBhvr>
                                      <p:to>
                                        <p:strVal val="visible"/>
                                      </p:to>
                                    </p:set>
                                    <p:animEffect transition="in" filter="fade">
                                      <p:cBhvr>
                                        <p:cTn id="34" dur="500"/>
                                        <p:tgtEl>
                                          <p:spTgt spid="13">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xEl>
                                              <p:pRg st="3" end="3"/>
                                            </p:txEl>
                                          </p:spTgt>
                                        </p:tgtEl>
                                        <p:attrNameLst>
                                          <p:attrName>style.visibility</p:attrName>
                                        </p:attrNameLst>
                                      </p:cBhvr>
                                      <p:to>
                                        <p:strVal val="visible"/>
                                      </p:to>
                                    </p:set>
                                    <p:animEffect transition="in" filter="fade">
                                      <p:cBhvr>
                                        <p:cTn id="37" dur="500"/>
                                        <p:tgtEl>
                                          <p:spTgt spid="1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xEl>
                                              <p:pRg st="5" end="5"/>
                                            </p:txEl>
                                          </p:spTgt>
                                        </p:tgtEl>
                                        <p:attrNameLst>
                                          <p:attrName>style.visibility</p:attrName>
                                        </p:attrNameLst>
                                      </p:cBhvr>
                                      <p:to>
                                        <p:strVal val="visible"/>
                                      </p:to>
                                    </p:set>
                                    <p:animEffect transition="in" filter="fade">
                                      <p:cBhvr>
                                        <p:cTn id="42" dur="500"/>
                                        <p:tgtEl>
                                          <p:spTgt spid="1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xEl>
                                              <p:pRg st="7" end="7"/>
                                            </p:txEl>
                                          </p:spTgt>
                                        </p:tgtEl>
                                        <p:attrNameLst>
                                          <p:attrName>style.visibility</p:attrName>
                                        </p:attrNameLst>
                                      </p:cBhvr>
                                      <p:to>
                                        <p:strVal val="visible"/>
                                      </p:to>
                                    </p:set>
                                    <p:animEffect transition="in" filter="fade">
                                      <p:cBhvr>
                                        <p:cTn id="47" dur="500"/>
                                        <p:tgtEl>
                                          <p:spTgt spid="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0"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of Electrochemical Cells </a:t>
            </a:r>
          </a:p>
        </p:txBody>
      </p:sp>
      <p:sp>
        <p:nvSpPr>
          <p:cNvPr id="3" name="Content Placeholder 2"/>
          <p:cNvSpPr>
            <a:spLocks noGrp="1"/>
          </p:cNvSpPr>
          <p:nvPr>
            <p:ph idx="1"/>
          </p:nvPr>
        </p:nvSpPr>
        <p:spPr>
          <a:xfrm>
            <a:off x="457200" y="1272654"/>
            <a:ext cx="8229600" cy="4525963"/>
          </a:xfrm>
        </p:spPr>
        <p:txBody>
          <a:bodyPr>
            <a:normAutofit/>
          </a:bodyPr>
          <a:lstStyle/>
          <a:p>
            <a:pPr marL="0" indent="0">
              <a:buNone/>
            </a:pPr>
            <a:r>
              <a:rPr lang="en-US" sz="2000" dirty="0"/>
              <a:t>There are two basic types of electrochemical cells:</a:t>
            </a:r>
          </a:p>
          <a:p>
            <a:pPr marL="0" indent="0">
              <a:buNone/>
            </a:pPr>
            <a:r>
              <a:rPr lang="en-US" sz="1500" dirty="0"/>
              <a:t> </a:t>
            </a:r>
          </a:p>
          <a:p>
            <a:pPr marL="457200" indent="-457200">
              <a:buFont typeface="+mj-lt"/>
              <a:buAutoNum type="arabicPeriod"/>
            </a:pPr>
            <a:r>
              <a:rPr lang="en-US" sz="2000" dirty="0"/>
              <a:t>Electrolytic - Electrical energy is applied to drive electrochemical reactions that would not otherwise occur.</a:t>
            </a:r>
          </a:p>
          <a:p>
            <a:pPr marL="400050" lvl="1" indent="0">
              <a:buNone/>
            </a:pPr>
            <a:r>
              <a:rPr lang="en-US" sz="1600" dirty="0"/>
              <a:t> </a:t>
            </a:r>
            <a:r>
              <a:rPr lang="en-US" dirty="0"/>
              <a:t>Examples:  </a:t>
            </a:r>
            <a:r>
              <a:rPr lang="en-US" dirty="0" err="1"/>
              <a:t>chloro</a:t>
            </a:r>
            <a:r>
              <a:rPr lang="en-US" dirty="0"/>
              <a:t>-alkali cell, electroplating</a:t>
            </a:r>
          </a:p>
          <a:p>
            <a:pPr marL="400050" lvl="1" indent="0">
              <a:buNone/>
            </a:pPr>
            <a:endParaRPr lang="en-US" sz="1600" dirty="0"/>
          </a:p>
          <a:p>
            <a:pPr marL="457200" indent="-457200">
              <a:buFont typeface="+mj-lt"/>
              <a:buAutoNum type="arabicPeriod"/>
            </a:pPr>
            <a:r>
              <a:rPr lang="en-US" sz="2000" u="sng" dirty="0"/>
              <a:t>Galvanic </a:t>
            </a:r>
            <a:r>
              <a:rPr lang="en-US" sz="2000" dirty="0"/>
              <a:t> – Spontaneous electrochemical reactions generate a flow of electrons and chemical products.</a:t>
            </a:r>
          </a:p>
          <a:p>
            <a:pPr marL="0" indent="0">
              <a:buNone/>
            </a:pPr>
            <a:endParaRPr lang="en-US" sz="200" dirty="0"/>
          </a:p>
          <a:p>
            <a:pPr marL="0" indent="0">
              <a:buNone/>
            </a:pPr>
            <a:r>
              <a:rPr lang="en-US" sz="2000" dirty="0"/>
              <a:t>       Examples: battery, corrosion, </a:t>
            </a:r>
            <a:r>
              <a:rPr lang="en-US" sz="2000" dirty="0" err="1"/>
              <a:t>electroless</a:t>
            </a:r>
            <a:r>
              <a:rPr lang="en-US" sz="2000" dirty="0"/>
              <a:t> plating </a:t>
            </a:r>
          </a:p>
          <a:p>
            <a:pPr marL="0" indent="0">
              <a:buNone/>
            </a:pPr>
            <a:r>
              <a:rPr lang="en-US" sz="2000" dirty="0"/>
              <a:t>     </a:t>
            </a:r>
          </a:p>
          <a:p>
            <a:pPr marL="457200" indent="-457200">
              <a:buFont typeface="+mj-lt"/>
              <a:buAutoNum type="arabicPeriod"/>
            </a:pPr>
            <a:endParaRPr lang="en-US" sz="2000" u="sng" dirty="0"/>
          </a:p>
          <a:p>
            <a:pPr marL="0" indent="0">
              <a:buNone/>
            </a:pPr>
            <a:r>
              <a:rPr lang="en-US" sz="2000" dirty="0"/>
              <a:t> </a:t>
            </a:r>
          </a:p>
          <a:p>
            <a:pPr marL="0" indent="0">
              <a:buNone/>
            </a:pPr>
            <a:endParaRPr lang="en-US" sz="2000" dirty="0"/>
          </a:p>
          <a:p>
            <a:pPr marL="457200" indent="-457200">
              <a:buFont typeface="+mj-lt"/>
              <a:buAutoNum type="arabicPeriod"/>
            </a:pPr>
            <a:endParaRPr lang="en-US" sz="2000" u="sng" dirty="0"/>
          </a:p>
          <a:p>
            <a:pPr marL="457200" indent="-457200">
              <a:buFont typeface="+mj-lt"/>
              <a:buAutoNum type="arabicPeriod"/>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194645" y="6356350"/>
            <a:ext cx="2133600" cy="365125"/>
          </a:xfrm>
        </p:spPr>
        <p:txBody>
          <a:bodyPr/>
          <a:lstStyle/>
          <a:p>
            <a:fld id="{A748D552-2E59-4C4C-ACBB-207C47251780}" type="slidenum">
              <a:rPr lang="en-US" smtClean="0"/>
              <a:t>12</a:t>
            </a:fld>
            <a:endParaRPr lang="en-US" dirty="0"/>
          </a:p>
        </p:txBody>
      </p:sp>
    </p:spTree>
    <p:extLst>
      <p:ext uri="{BB962C8B-B14F-4D97-AF65-F5344CB8AC3E}">
        <p14:creationId xmlns:p14="http://schemas.microsoft.com/office/powerpoint/2010/main" val="152349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427493" cy="639762"/>
          </a:xfrm>
        </p:spPr>
        <p:txBody>
          <a:bodyPr>
            <a:normAutofit/>
          </a:bodyPr>
          <a:lstStyle/>
          <a:p>
            <a:r>
              <a:rPr lang="en-US" dirty="0"/>
              <a:t>Types of Electrodes and Electrode Reactions </a:t>
            </a:r>
          </a:p>
        </p:txBody>
      </p:sp>
      <p:sp>
        <p:nvSpPr>
          <p:cNvPr id="3" name="Content Placeholder 2"/>
          <p:cNvSpPr>
            <a:spLocks noGrp="1"/>
          </p:cNvSpPr>
          <p:nvPr>
            <p:ph idx="1"/>
          </p:nvPr>
        </p:nvSpPr>
        <p:spPr>
          <a:xfrm>
            <a:off x="320722" y="1067937"/>
            <a:ext cx="8229600" cy="3517711"/>
          </a:xfrm>
        </p:spPr>
        <p:txBody>
          <a:bodyPr>
            <a:normAutofit lnSpcReduction="10000"/>
          </a:bodyPr>
          <a:lstStyle/>
          <a:p>
            <a:pPr marL="0" indent="0">
              <a:buNone/>
            </a:pPr>
            <a:r>
              <a:rPr lang="en-US" sz="2000" dirty="0"/>
              <a:t>    Regardless of the type of an electrochemical cell, it must always</a:t>
            </a:r>
          </a:p>
          <a:p>
            <a:pPr marL="0" indent="0">
              <a:buNone/>
            </a:pPr>
            <a:r>
              <a:rPr lang="en-US" sz="2000" dirty="0"/>
              <a:t>    contain at least </a:t>
            </a:r>
            <a:r>
              <a:rPr lang="en-US" sz="2000" dirty="0">
                <a:solidFill>
                  <a:srgbClr val="FF0000"/>
                </a:solidFill>
              </a:rPr>
              <a:t>one cathode </a:t>
            </a:r>
            <a:r>
              <a:rPr lang="en-US" sz="2000" dirty="0"/>
              <a:t>and </a:t>
            </a:r>
            <a:r>
              <a:rPr lang="en-US" sz="2000" dirty="0">
                <a:solidFill>
                  <a:srgbClr val="FF0000"/>
                </a:solidFill>
              </a:rPr>
              <a:t>one anode </a:t>
            </a:r>
            <a:r>
              <a:rPr lang="en-US" sz="2000" dirty="0"/>
              <a:t>when current is flowing.</a:t>
            </a:r>
          </a:p>
          <a:p>
            <a:pPr marL="0" indent="0">
              <a:buNone/>
            </a:pPr>
            <a:endParaRPr lang="en-US" sz="2000" dirty="0"/>
          </a:p>
          <a:p>
            <a:pPr marL="0" indent="0">
              <a:buNone/>
            </a:pPr>
            <a:r>
              <a:rPr lang="en-US" sz="1000" dirty="0"/>
              <a:t> </a:t>
            </a:r>
          </a:p>
          <a:p>
            <a:pPr marL="287338" indent="-287338" defTabSz="1423988"/>
            <a:r>
              <a:rPr lang="en-US" sz="2000" dirty="0"/>
              <a:t>cathode - electrode at which a </a:t>
            </a:r>
            <a:r>
              <a:rPr lang="en-US" sz="2000" dirty="0" err="1"/>
              <a:t>cathodic</a:t>
            </a:r>
            <a:r>
              <a:rPr lang="en-US" sz="2000" dirty="0"/>
              <a:t> (reduction or consumption of 	electrons) reaction occurs </a:t>
            </a:r>
          </a:p>
          <a:p>
            <a:pPr marL="0" indent="0" defTabSz="1371600">
              <a:buNone/>
              <a:tabLst>
                <a:tab pos="1423988" algn="l"/>
              </a:tabLst>
            </a:pPr>
            <a:r>
              <a:rPr lang="pt-BR" sz="2000" dirty="0"/>
              <a:t>     	e.g.,   2H</a:t>
            </a:r>
            <a:r>
              <a:rPr lang="pt-BR" sz="2000" baseline="30000" dirty="0"/>
              <a:t>+</a:t>
            </a:r>
            <a:r>
              <a:rPr lang="pt-BR" sz="2000" dirty="0"/>
              <a:t>(aq)  + 2e</a:t>
            </a:r>
            <a:r>
              <a:rPr lang="pt-BR" sz="2000" baseline="30000" dirty="0"/>
              <a:t>-</a:t>
            </a:r>
            <a:r>
              <a:rPr lang="pt-BR" sz="2000" dirty="0"/>
              <a:t>  →  H</a:t>
            </a:r>
            <a:r>
              <a:rPr lang="pt-BR" sz="2000" baseline="-25000" dirty="0"/>
              <a:t>2</a:t>
            </a:r>
            <a:r>
              <a:rPr lang="pt-BR" sz="2000" dirty="0"/>
              <a:t>(g)</a:t>
            </a:r>
          </a:p>
          <a:p>
            <a:pPr marL="0" indent="0">
              <a:buNone/>
            </a:pPr>
            <a:r>
              <a:rPr lang="pt-BR" sz="2000" dirty="0"/>
              <a:t> </a:t>
            </a:r>
          </a:p>
          <a:p>
            <a:pPr defTabSz="1254125"/>
            <a:r>
              <a:rPr lang="en-US" sz="2000" dirty="0"/>
              <a:t>anode - electrode at which an anodic (oxidation or generation of 	electrons) reaction occurs </a:t>
            </a:r>
          </a:p>
          <a:p>
            <a:pPr marL="0" indent="0" defTabSz="1254125">
              <a:buNone/>
            </a:pPr>
            <a:r>
              <a:rPr lang="en-US" sz="2000" dirty="0"/>
              <a:t>     	e.g.,   Fe</a:t>
            </a:r>
            <a:r>
              <a:rPr lang="en-US" sz="2000" baseline="30000" dirty="0"/>
              <a:t>2+</a:t>
            </a:r>
            <a:r>
              <a:rPr lang="en-US" sz="2000" dirty="0"/>
              <a:t>(</a:t>
            </a:r>
            <a:r>
              <a:rPr lang="en-US" sz="2000" dirty="0" err="1"/>
              <a:t>aq</a:t>
            </a:r>
            <a:r>
              <a:rPr lang="en-US" sz="2000" dirty="0"/>
              <a:t>)  →  Fe</a:t>
            </a:r>
            <a:r>
              <a:rPr lang="en-US" sz="2000" baseline="30000" dirty="0"/>
              <a:t>3+</a:t>
            </a:r>
            <a:r>
              <a:rPr lang="en-US" sz="2000" dirty="0"/>
              <a:t>(</a:t>
            </a:r>
            <a:r>
              <a:rPr lang="en-US" sz="2000" dirty="0" err="1"/>
              <a:t>aq</a:t>
            </a:r>
            <a:r>
              <a:rPr lang="en-US" sz="2000" dirty="0"/>
              <a:t>)  +  e</a:t>
            </a:r>
            <a:r>
              <a:rPr lang="en-US" sz="2000" baseline="30000" dirty="0"/>
              <a:t>-</a:t>
            </a:r>
            <a:r>
              <a:rPr lang="en-US" sz="2000" dirty="0"/>
              <a:t> </a:t>
            </a:r>
          </a:p>
        </p:txBody>
      </p:sp>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235588" y="6356349"/>
            <a:ext cx="2133600" cy="365125"/>
          </a:xfrm>
        </p:spPr>
        <p:txBody>
          <a:bodyPr/>
          <a:lstStyle/>
          <a:p>
            <a:fld id="{A748D552-2E59-4C4C-ACBB-207C47251780}" type="slidenum">
              <a:rPr lang="en-US" smtClean="0"/>
              <a:t>13</a:t>
            </a:fld>
            <a:endParaRPr lang="en-US" dirty="0"/>
          </a:p>
        </p:txBody>
      </p:sp>
      <p:sp>
        <p:nvSpPr>
          <p:cNvPr id="6" name="TextBox 5"/>
          <p:cNvSpPr txBox="1"/>
          <p:nvPr/>
        </p:nvSpPr>
        <p:spPr>
          <a:xfrm>
            <a:off x="614149" y="4739185"/>
            <a:ext cx="7233314" cy="400110"/>
          </a:xfrm>
          <a:prstGeom prst="rect">
            <a:avLst/>
          </a:prstGeom>
          <a:noFill/>
        </p:spPr>
        <p:txBody>
          <a:bodyPr wrap="square" rtlCol="0">
            <a:spAutoFit/>
          </a:bodyPr>
          <a:lstStyle/>
          <a:p>
            <a:r>
              <a:rPr lang="en-US" sz="2000" dirty="0">
                <a:solidFill>
                  <a:srgbClr val="FF0000"/>
                </a:solidFill>
                <a:latin typeface="Arial" panose="020B0604020202020204" pitchFamily="34" charset="0"/>
                <a:cs typeface="Arial" panose="020B0604020202020204" pitchFamily="34" charset="0"/>
              </a:rPr>
              <a:t>These definitions apply for both electrolytic and galvanic cells.</a:t>
            </a:r>
          </a:p>
        </p:txBody>
      </p:sp>
    </p:spTree>
    <p:extLst>
      <p:ext uri="{BB962C8B-B14F-4D97-AF65-F5344CB8AC3E}">
        <p14:creationId xmlns:p14="http://schemas.microsoft.com/office/powerpoint/2010/main" val="116665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Sign Conventions in Electrochemical Cells</a:t>
            </a:r>
          </a:p>
        </p:txBody>
      </p:sp>
      <p:sp>
        <p:nvSpPr>
          <p:cNvPr id="3" name="Content Placeholder 2"/>
          <p:cNvSpPr>
            <a:spLocks noGrp="1"/>
          </p:cNvSpPr>
          <p:nvPr>
            <p:ph idx="1"/>
          </p:nvPr>
        </p:nvSpPr>
        <p:spPr>
          <a:xfrm>
            <a:off x="290944" y="1040644"/>
            <a:ext cx="8789158" cy="3877720"/>
          </a:xfrm>
        </p:spPr>
        <p:txBody>
          <a:bodyPr>
            <a:normAutofit fontScale="92500"/>
          </a:bodyPr>
          <a:lstStyle/>
          <a:p>
            <a:pPr marL="0" indent="0">
              <a:buNone/>
            </a:pPr>
            <a:r>
              <a:rPr lang="en-US" sz="2200" dirty="0"/>
              <a:t>Sign conventions used in electrochemical cells can sometimes be confusing since you cannot always associate the cathode and anode with particular signs. </a:t>
            </a:r>
          </a:p>
          <a:p>
            <a:pPr marL="0" indent="0">
              <a:buNone/>
            </a:pPr>
            <a:endParaRPr lang="en-US" sz="2000" dirty="0"/>
          </a:p>
          <a:p>
            <a:pPr marL="0" indent="0">
              <a:buNone/>
            </a:pPr>
            <a:r>
              <a:rPr lang="en-US" sz="2200" dirty="0"/>
              <a:t>The sign of a cathode or anode depends upon type of cell, as shown below:</a:t>
            </a:r>
          </a:p>
          <a:p>
            <a:pPr marL="0" indent="0">
              <a:buNone/>
            </a:pPr>
            <a:r>
              <a:rPr lang="en-US" sz="1500" dirty="0"/>
              <a:t> </a:t>
            </a:r>
          </a:p>
          <a:p>
            <a:pPr marL="0" indent="0">
              <a:buNone/>
            </a:pPr>
            <a:r>
              <a:rPr lang="en-US" sz="2000" dirty="0"/>
              <a:t>   </a:t>
            </a:r>
            <a:r>
              <a:rPr lang="en-US" sz="2200" u="sng" dirty="0"/>
              <a:t>electrode</a:t>
            </a:r>
            <a:r>
              <a:rPr lang="en-US" sz="2200" dirty="0"/>
              <a:t> 	    </a:t>
            </a:r>
            <a:r>
              <a:rPr lang="en-US" sz="2200" u="sng" dirty="0"/>
              <a:t>electrolytic cell </a:t>
            </a:r>
            <a:r>
              <a:rPr lang="en-US" sz="2200" dirty="0"/>
              <a:t>	    </a:t>
            </a:r>
            <a:r>
              <a:rPr lang="en-US" sz="2200" u="sng" dirty="0"/>
              <a:t>galvanic cell </a:t>
            </a:r>
            <a:r>
              <a:rPr lang="en-US" sz="2200" dirty="0"/>
              <a:t>	</a:t>
            </a:r>
          </a:p>
          <a:p>
            <a:pPr marL="0" indent="0">
              <a:buNone/>
            </a:pPr>
            <a:r>
              <a:rPr lang="en-US" sz="2200" dirty="0"/>
              <a:t>    cathode 	              – 	                        + 	</a:t>
            </a:r>
          </a:p>
          <a:p>
            <a:pPr marL="0" indent="0">
              <a:buNone/>
            </a:pPr>
            <a:r>
              <a:rPr lang="en-US" sz="2200" dirty="0"/>
              <a:t>     anode 	              + 	                        – 	</a:t>
            </a:r>
          </a:p>
          <a:p>
            <a:pPr marL="0" indent="0">
              <a:buNone/>
            </a:pPr>
            <a:endParaRPr lang="en-US" sz="1500" dirty="0"/>
          </a:p>
          <a:p>
            <a:pPr marL="0" indent="0">
              <a:buNone/>
            </a:pPr>
            <a:r>
              <a:rPr lang="en-US" sz="2200" dirty="0"/>
              <a:t>The reasons for these sign assignments are not arbitrary and will become </a:t>
            </a:r>
          </a:p>
          <a:p>
            <a:pPr marL="0" indent="0">
              <a:buNone/>
            </a:pPr>
            <a:r>
              <a:rPr lang="en-US" sz="2200" dirty="0"/>
              <a:t>clearer later in the course.</a:t>
            </a:r>
          </a:p>
        </p:txBody>
      </p:sp>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180997" y="6356349"/>
            <a:ext cx="2133600" cy="365125"/>
          </a:xfrm>
        </p:spPr>
        <p:txBody>
          <a:bodyPr/>
          <a:lstStyle/>
          <a:p>
            <a:fld id="{A748D552-2E59-4C4C-ACBB-207C47251780}" type="slidenum">
              <a:rPr lang="en-US" smtClean="0"/>
              <a:t>14</a:t>
            </a:fld>
            <a:endParaRPr lang="en-US" dirty="0"/>
          </a:p>
        </p:txBody>
      </p:sp>
      <p:sp>
        <p:nvSpPr>
          <p:cNvPr id="6" name="TextBox 5"/>
          <p:cNvSpPr txBox="1"/>
          <p:nvPr/>
        </p:nvSpPr>
        <p:spPr>
          <a:xfrm>
            <a:off x="290944" y="4982470"/>
            <a:ext cx="3998794" cy="400110"/>
          </a:xfrm>
          <a:prstGeom prst="rect">
            <a:avLst/>
          </a:prstGeom>
          <a:noFill/>
        </p:spPr>
        <p:txBody>
          <a:bodyPr wrap="square" rtlCol="0">
            <a:spAutoFit/>
          </a:bodyPr>
          <a:lstStyle/>
          <a:p>
            <a:r>
              <a:rPr lang="en-US" sz="2000" dirty="0">
                <a:solidFill>
                  <a:srgbClr val="FF0000"/>
                </a:solidFill>
                <a:latin typeface="Arial" panose="020B0604020202020204" pitchFamily="34" charset="0"/>
                <a:cs typeface="Arial" panose="020B0604020202020204" pitchFamily="34" charset="0"/>
              </a:rPr>
              <a:t>What do “+” and “–” signs mean?</a:t>
            </a:r>
          </a:p>
        </p:txBody>
      </p:sp>
      <p:sp>
        <p:nvSpPr>
          <p:cNvPr id="7" name="TextBox 6"/>
          <p:cNvSpPr txBox="1"/>
          <p:nvPr/>
        </p:nvSpPr>
        <p:spPr>
          <a:xfrm>
            <a:off x="290944" y="5469354"/>
            <a:ext cx="8789158" cy="400110"/>
          </a:xfrm>
          <a:prstGeom prst="rect">
            <a:avLst/>
          </a:prstGeom>
          <a:noFill/>
        </p:spPr>
        <p:txBody>
          <a:bodyPr wrap="square" rtlCol="0">
            <a:spAutoFit/>
          </a:bodyPr>
          <a:lstStyle/>
          <a:p>
            <a:r>
              <a:rPr lang="en-US" sz="2000" dirty="0">
                <a:solidFill>
                  <a:srgbClr val="FF0000"/>
                </a:solidFill>
                <a:latin typeface="Arial" panose="020B0604020202020204" pitchFamily="34" charset="0"/>
                <a:cs typeface="Arial" panose="020B0604020202020204" pitchFamily="34" charset="0"/>
              </a:rPr>
              <a:t>The (+) electrode has the more positive potential than the (–) electrode.   </a:t>
            </a:r>
          </a:p>
        </p:txBody>
      </p:sp>
    </p:spTree>
    <p:extLst>
      <p:ext uri="{BB962C8B-B14F-4D97-AF65-F5344CB8AC3E}">
        <p14:creationId xmlns:p14="http://schemas.microsoft.com/office/powerpoint/2010/main" val="230013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0" end="0"/>
                                            </p:txEl>
                                          </p:spTgt>
                                        </p:tgtEl>
                                        <p:attrNameLst>
                                          <p:attrName>style.visibility</p:attrName>
                                        </p:attrNameLst>
                                      </p:cBhvr>
                                      <p:to>
                                        <p:strVal val="visible"/>
                                      </p:to>
                                    </p:set>
                                    <p:animEffect transition="in" filter="fade">
                                      <p:cBhvr>
                                        <p:cTn id="37" dur="500"/>
                                        <p:tgtEl>
                                          <p:spTgt spid="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0" end="0"/>
                                            </p:txEl>
                                          </p:spTgt>
                                        </p:tgtEl>
                                        <p:attrNameLst>
                                          <p:attrName>style.visibility</p:attrName>
                                        </p:attrNameLst>
                                      </p:cBhvr>
                                      <p:to>
                                        <p:strVal val="visible"/>
                                      </p:to>
                                    </p:set>
                                    <p:animEffect transition="in" filter="fade">
                                      <p:cBhvr>
                                        <p:cTn id="4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Operating Modes of Electrochemical Cells</a:t>
            </a:r>
          </a:p>
        </p:txBody>
      </p:sp>
      <p:sp>
        <p:nvSpPr>
          <p:cNvPr id="4" name="Footer Placeholder 3"/>
          <p:cNvSpPr>
            <a:spLocks noGrp="1"/>
          </p:cNvSpPr>
          <p:nvPr>
            <p:ph type="ftr" sz="quarter" idx="11"/>
          </p:nvPr>
        </p:nvSpPr>
        <p:spPr/>
        <p:txBody>
          <a:bodyPr/>
          <a:lstStyle/>
          <a:p>
            <a:r>
              <a:rPr lang="en-US" dirty="0"/>
              <a:t>ChE 331 – F20</a:t>
            </a:r>
          </a:p>
        </p:txBody>
      </p:sp>
      <p:sp>
        <p:nvSpPr>
          <p:cNvPr id="7" name="Slide Number Placeholder 6"/>
          <p:cNvSpPr>
            <a:spLocks noGrp="1"/>
          </p:cNvSpPr>
          <p:nvPr>
            <p:ph type="sldNum" sz="quarter" idx="12"/>
          </p:nvPr>
        </p:nvSpPr>
        <p:spPr>
          <a:xfrm>
            <a:off x="7208292" y="6366491"/>
            <a:ext cx="2133600" cy="365125"/>
          </a:xfrm>
        </p:spPr>
        <p:txBody>
          <a:bodyPr/>
          <a:lstStyle/>
          <a:p>
            <a:fld id="{A748D552-2E59-4C4C-ACBB-207C47251780}" type="slidenum">
              <a:rPr lang="en-US" smtClean="0"/>
              <a:t>15</a:t>
            </a:fld>
            <a:endParaRPr lang="en-US" dirty="0"/>
          </a:p>
        </p:txBody>
      </p:sp>
      <p:sp>
        <p:nvSpPr>
          <p:cNvPr id="5" name="Rectangle 4"/>
          <p:cNvSpPr/>
          <p:nvPr/>
        </p:nvSpPr>
        <p:spPr>
          <a:xfrm>
            <a:off x="290942" y="1966361"/>
            <a:ext cx="8853057" cy="923330"/>
          </a:xfrm>
          <a:prstGeom prst="rect">
            <a:avLst/>
          </a:prstGeom>
        </p:spPr>
        <p:txBody>
          <a:bodyPr wrap="square">
            <a:spAutoFit/>
          </a:bodyPr>
          <a:lstStyle/>
          <a:p>
            <a:pPr marL="2179638" indent="-2179638"/>
            <a:r>
              <a:rPr lang="en-CA" u="sng" dirty="0" err="1">
                <a:latin typeface="Arial" panose="020B0604020202020204" pitchFamily="34" charset="0"/>
                <a:ea typeface="Times New Roman" panose="02020603050405020304" pitchFamily="18" charset="0"/>
                <a:cs typeface="Arial" panose="020B0604020202020204" pitchFamily="34" charset="0"/>
              </a:rPr>
              <a:t>Galvanostatic</a:t>
            </a:r>
            <a:r>
              <a:rPr lang="en-CA" u="sng" dirty="0">
                <a:latin typeface="Arial" panose="020B0604020202020204" pitchFamily="34" charset="0"/>
                <a:ea typeface="Times New Roman" panose="02020603050405020304" pitchFamily="18" charset="0"/>
                <a:cs typeface="Arial" panose="020B0604020202020204" pitchFamily="34" charset="0"/>
              </a:rPr>
              <a:t> mode</a:t>
            </a:r>
            <a:r>
              <a:rPr lang="en-CA" dirty="0">
                <a:latin typeface="Arial" panose="020B0604020202020204" pitchFamily="34" charset="0"/>
                <a:ea typeface="Times New Roman" panose="02020603050405020304" pitchFamily="18" charset="0"/>
                <a:cs typeface="Arial" panose="020B0604020202020204" pitchFamily="34" charset="0"/>
              </a:rPr>
              <a:t>:  </a:t>
            </a:r>
          </a:p>
          <a:p>
            <a:r>
              <a:rPr lang="en-CA" dirty="0">
                <a:latin typeface="Arial" panose="020B0604020202020204" pitchFamily="34" charset="0"/>
                <a:ea typeface="Times New Roman" panose="02020603050405020304" pitchFamily="18" charset="0"/>
                <a:cs typeface="Arial" panose="020B0604020202020204" pitchFamily="34" charset="0"/>
              </a:rPr>
              <a:t>Cell is operated at a controlled current.                                                                           Voltage across cell </a:t>
            </a:r>
            <a:r>
              <a:rPr lang="en-CA" u="sng" dirty="0">
                <a:latin typeface="Arial" panose="020B0604020202020204" pitchFamily="34" charset="0"/>
                <a:ea typeface="Times New Roman" panose="02020603050405020304" pitchFamily="18" charset="0"/>
                <a:cs typeface="Arial" panose="020B0604020202020204" pitchFamily="34" charset="0"/>
              </a:rPr>
              <a:t>cannot</a:t>
            </a:r>
            <a:r>
              <a:rPr lang="en-CA" dirty="0">
                <a:latin typeface="Arial" panose="020B0604020202020204" pitchFamily="34" charset="0"/>
                <a:ea typeface="Times New Roman" panose="02020603050405020304" pitchFamily="18" charset="0"/>
                <a:cs typeface="Arial" panose="020B0604020202020204" pitchFamily="34" charset="0"/>
              </a:rPr>
              <a:t> be simultaneously controlled, only measured.</a:t>
            </a:r>
            <a:endParaRPr lang="en-US" dirty="0">
              <a:latin typeface="Arial" panose="020B0604020202020204" pitchFamily="34" charset="0"/>
              <a:cs typeface="Arial" panose="020B0604020202020204" pitchFamily="34" charset="0"/>
            </a:endParaRPr>
          </a:p>
        </p:txBody>
      </p:sp>
      <p:sp>
        <p:nvSpPr>
          <p:cNvPr id="6" name="Rectangle 5"/>
          <p:cNvSpPr/>
          <p:nvPr/>
        </p:nvSpPr>
        <p:spPr>
          <a:xfrm>
            <a:off x="290942" y="2978321"/>
            <a:ext cx="8534403" cy="923330"/>
          </a:xfrm>
          <a:prstGeom prst="rect">
            <a:avLst/>
          </a:prstGeom>
        </p:spPr>
        <p:txBody>
          <a:bodyPr wrap="square">
            <a:spAutoFit/>
          </a:bodyPr>
          <a:lstStyle/>
          <a:p>
            <a:pPr marR="0" indent="-1714500">
              <a:spcBef>
                <a:spcPts val="0"/>
              </a:spcBef>
              <a:spcAft>
                <a:spcPts val="0"/>
              </a:spcAft>
            </a:pPr>
            <a:r>
              <a:rPr lang="en-CA" u="sng" dirty="0" err="1">
                <a:latin typeface="Arial" panose="020B0604020202020204" pitchFamily="34" charset="0"/>
                <a:ea typeface="Times New Roman" panose="02020603050405020304" pitchFamily="18" charset="0"/>
                <a:cs typeface="Arial" panose="020B0604020202020204" pitchFamily="34" charset="0"/>
              </a:rPr>
              <a:t>Potentiostatic</a:t>
            </a:r>
            <a:r>
              <a:rPr lang="en-CA" u="sng" dirty="0">
                <a:latin typeface="Arial" panose="020B0604020202020204" pitchFamily="34" charset="0"/>
                <a:ea typeface="Times New Roman" panose="02020603050405020304" pitchFamily="18" charset="0"/>
                <a:cs typeface="Arial" panose="020B0604020202020204" pitchFamily="34" charset="0"/>
              </a:rPr>
              <a:t> mode</a:t>
            </a:r>
            <a:r>
              <a:rPr lang="en-CA" dirty="0">
                <a:latin typeface="Arial" panose="020B0604020202020204" pitchFamily="34" charset="0"/>
                <a:ea typeface="Times New Roman" panose="02020603050405020304" pitchFamily="18" charset="0"/>
                <a:cs typeface="Arial" panose="020B0604020202020204" pitchFamily="34" charset="0"/>
              </a:rPr>
              <a:t>: </a:t>
            </a:r>
          </a:p>
          <a:p>
            <a:pPr marR="0" indent="-1714500">
              <a:spcBef>
                <a:spcPts val="0"/>
              </a:spcBef>
              <a:spcAft>
                <a:spcPts val="0"/>
              </a:spcAft>
            </a:pPr>
            <a:r>
              <a:rPr lang="en-CA" dirty="0">
                <a:latin typeface="Arial" panose="020B0604020202020204" pitchFamily="34" charset="0"/>
                <a:ea typeface="Times New Roman" panose="02020603050405020304" pitchFamily="18" charset="0"/>
                <a:cs typeface="Arial" panose="020B0604020202020204" pitchFamily="34" charset="0"/>
              </a:rPr>
              <a:t>Cell is operated at a controlled cell voltage.                                                    Current through cell </a:t>
            </a:r>
            <a:r>
              <a:rPr lang="en-CA" u="sng" dirty="0">
                <a:latin typeface="Arial" panose="020B0604020202020204" pitchFamily="34" charset="0"/>
                <a:ea typeface="Times New Roman" panose="02020603050405020304" pitchFamily="18" charset="0"/>
                <a:cs typeface="Arial" panose="020B0604020202020204" pitchFamily="34" charset="0"/>
              </a:rPr>
              <a:t>cannot</a:t>
            </a:r>
            <a:r>
              <a:rPr lang="en-CA" dirty="0">
                <a:latin typeface="Arial" panose="020B0604020202020204" pitchFamily="34" charset="0"/>
                <a:ea typeface="Times New Roman" panose="02020603050405020304" pitchFamily="18" charset="0"/>
                <a:cs typeface="Arial" panose="020B0604020202020204" pitchFamily="34" charset="0"/>
              </a:rPr>
              <a:t> be simultaneously controlled, only measured.</a:t>
            </a:r>
            <a:endParaRPr lang="en-US" sz="11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8" name="TextBox 7"/>
          <p:cNvSpPr txBox="1"/>
          <p:nvPr/>
        </p:nvSpPr>
        <p:spPr>
          <a:xfrm>
            <a:off x="290941" y="3907560"/>
            <a:ext cx="5518768" cy="369332"/>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What is the advantage of </a:t>
            </a:r>
            <a:r>
              <a:rPr lang="en-US" dirty="0" err="1">
                <a:solidFill>
                  <a:srgbClr val="FF0000"/>
                </a:solidFill>
                <a:latin typeface="Arial" panose="020B0604020202020204" pitchFamily="34" charset="0"/>
                <a:cs typeface="Arial" panose="020B0604020202020204" pitchFamily="34" charset="0"/>
              </a:rPr>
              <a:t>galvanostatic</a:t>
            </a:r>
            <a:r>
              <a:rPr lang="en-US" dirty="0">
                <a:solidFill>
                  <a:srgbClr val="FF0000"/>
                </a:solidFill>
                <a:latin typeface="Arial" panose="020B0604020202020204" pitchFamily="34" charset="0"/>
                <a:cs typeface="Arial" panose="020B0604020202020204" pitchFamily="34" charset="0"/>
              </a:rPr>
              <a:t> mode?</a:t>
            </a:r>
          </a:p>
        </p:txBody>
      </p:sp>
      <p:sp>
        <p:nvSpPr>
          <p:cNvPr id="3" name="TextBox 2"/>
          <p:cNvSpPr txBox="1"/>
          <p:nvPr/>
        </p:nvSpPr>
        <p:spPr>
          <a:xfrm>
            <a:off x="290944" y="1020546"/>
            <a:ext cx="8534401" cy="95410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current (</a:t>
            </a:r>
            <a:r>
              <a:rPr lang="en-US" sz="2000" dirty="0">
                <a:latin typeface="Cambria Math" panose="02040503050406030204" pitchFamily="18" charset="0"/>
                <a:ea typeface="Cambria Math" panose="02040503050406030204" pitchFamily="18" charset="0"/>
                <a:cs typeface="Arial" panose="020B0604020202020204" pitchFamily="34" charset="0"/>
              </a:rPr>
              <a:t>I</a:t>
            </a:r>
            <a:r>
              <a:rPr lang="en-US" dirty="0">
                <a:latin typeface="Arial" panose="020B0604020202020204" pitchFamily="34" charset="0"/>
                <a:cs typeface="Arial" panose="020B0604020202020204" pitchFamily="34" charset="0"/>
              </a:rPr>
              <a:t>) flowing through a circuit/cell and the voltage drop (</a:t>
            </a:r>
            <a:r>
              <a:rPr lang="en-US" dirty="0">
                <a:latin typeface="Arial" panose="020B0604020202020204" pitchFamily="34" charset="0"/>
                <a:cs typeface="Arial" panose="020B0604020202020204" pitchFamily="34" charset="0"/>
                <a:sym typeface="Symbol" panose="05050102010706020507" pitchFamily="18" charset="2"/>
              </a:rPr>
              <a:t></a:t>
            </a:r>
            <a:r>
              <a:rPr lang="en-US" i="1" dirty="0">
                <a:latin typeface="Arial" panose="020B0604020202020204" pitchFamily="34" charset="0"/>
                <a:cs typeface="Arial" panose="020B0604020202020204" pitchFamily="34" charset="0"/>
              </a:rPr>
              <a:t>E</a:t>
            </a:r>
            <a:r>
              <a:rPr lang="en-US" dirty="0">
                <a:latin typeface="Arial" panose="020B0604020202020204" pitchFamily="34" charset="0"/>
                <a:cs typeface="Arial" panose="020B0604020202020204" pitchFamily="34" charset="0"/>
              </a:rPr>
              <a:t>) across a circuit/cell are dependent on one another and so cannot be separately controlled. As a result, electrochemical cells are operated in one of two modes: </a:t>
            </a:r>
          </a:p>
        </p:txBody>
      </p:sp>
      <p:sp>
        <p:nvSpPr>
          <p:cNvPr id="9" name="TextBox 8"/>
          <p:cNvSpPr txBox="1"/>
          <p:nvPr/>
        </p:nvSpPr>
        <p:spPr>
          <a:xfrm>
            <a:off x="593967" y="4242847"/>
            <a:ext cx="8231378" cy="615553"/>
          </a:xfrm>
          <a:prstGeom prst="rect">
            <a:avLst/>
          </a:prstGeom>
          <a:noFill/>
        </p:spPr>
        <p:txBody>
          <a:bodyPr wrap="square" rtlCol="0">
            <a:spAutoFit/>
          </a:bodyPr>
          <a:lstStyle/>
          <a:p>
            <a:pPr marL="285750" indent="-285750">
              <a:buFontTx/>
              <a:buChar char="-"/>
            </a:pPr>
            <a:r>
              <a:rPr lang="en-US" sz="1700" dirty="0">
                <a:latin typeface="Arial" panose="020B0604020202020204" pitchFamily="34" charset="0"/>
                <a:cs typeface="Arial" panose="020B0604020202020204" pitchFamily="34" charset="0"/>
              </a:rPr>
              <a:t>Process operates at known and controlled production rate. This is the first choice for most industrial operators unless problems warrant </a:t>
            </a:r>
            <a:r>
              <a:rPr lang="en-US" sz="1700" dirty="0" err="1">
                <a:latin typeface="Arial" panose="020B0604020202020204" pitchFamily="34" charset="0"/>
                <a:cs typeface="Arial" panose="020B0604020202020204" pitchFamily="34" charset="0"/>
              </a:rPr>
              <a:t>potentiostatic</a:t>
            </a:r>
            <a:r>
              <a:rPr lang="en-US" sz="1700" dirty="0">
                <a:latin typeface="Arial" panose="020B0604020202020204" pitchFamily="34" charset="0"/>
                <a:cs typeface="Arial" panose="020B0604020202020204" pitchFamily="34" charset="0"/>
              </a:rPr>
              <a:t> mode.     </a:t>
            </a:r>
          </a:p>
        </p:txBody>
      </p:sp>
      <p:sp>
        <p:nvSpPr>
          <p:cNvPr id="10" name="TextBox 9"/>
          <p:cNvSpPr txBox="1"/>
          <p:nvPr/>
        </p:nvSpPr>
        <p:spPr>
          <a:xfrm>
            <a:off x="290941" y="4972373"/>
            <a:ext cx="5172501" cy="369332"/>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What is the advantage of </a:t>
            </a:r>
            <a:r>
              <a:rPr lang="en-US" dirty="0" err="1">
                <a:solidFill>
                  <a:srgbClr val="FF0000"/>
                </a:solidFill>
                <a:latin typeface="Arial" panose="020B0604020202020204" pitchFamily="34" charset="0"/>
                <a:cs typeface="Arial" panose="020B0604020202020204" pitchFamily="34" charset="0"/>
              </a:rPr>
              <a:t>potentiostatic</a:t>
            </a:r>
            <a:r>
              <a:rPr lang="en-US" dirty="0">
                <a:solidFill>
                  <a:srgbClr val="FF0000"/>
                </a:solidFill>
                <a:latin typeface="Arial" panose="020B0604020202020204" pitchFamily="34" charset="0"/>
                <a:cs typeface="Arial" panose="020B0604020202020204" pitchFamily="34" charset="0"/>
              </a:rPr>
              <a:t> mode?</a:t>
            </a:r>
          </a:p>
        </p:txBody>
      </p:sp>
      <p:sp>
        <p:nvSpPr>
          <p:cNvPr id="11" name="TextBox 10"/>
          <p:cNvSpPr txBox="1"/>
          <p:nvPr/>
        </p:nvSpPr>
        <p:spPr>
          <a:xfrm>
            <a:off x="716507" y="5341705"/>
            <a:ext cx="7710985" cy="877163"/>
          </a:xfrm>
          <a:prstGeom prst="rect">
            <a:avLst/>
          </a:prstGeom>
          <a:noFill/>
        </p:spPr>
        <p:txBody>
          <a:bodyPr wrap="square" rtlCol="0">
            <a:spAutoFit/>
          </a:bodyPr>
          <a:lstStyle/>
          <a:p>
            <a:pPr marL="285750" indent="-285750">
              <a:buFontTx/>
              <a:buChar char="-"/>
            </a:pPr>
            <a:r>
              <a:rPr lang="en-US" sz="1700" dirty="0">
                <a:latin typeface="Arial" panose="020B0604020202020204" pitchFamily="34" charset="0"/>
                <a:cs typeface="Arial" panose="020B0604020202020204" pitchFamily="34" charset="0"/>
              </a:rPr>
              <a:t>When more than one reaction occurs simultaneously at an electrode (very common situation), application of appropriate applied cell voltage can enable one reaction to be </a:t>
            </a:r>
            <a:r>
              <a:rPr lang="en-US" sz="1700" dirty="0" err="1">
                <a:latin typeface="Arial" panose="020B0604020202020204" pitchFamily="34" charset="0"/>
                <a:cs typeface="Arial" panose="020B0604020202020204" pitchFamily="34" charset="0"/>
              </a:rPr>
              <a:t>favoured</a:t>
            </a:r>
            <a:r>
              <a:rPr lang="en-US" sz="1700" dirty="0">
                <a:latin typeface="Arial" panose="020B0604020202020204" pitchFamily="34" charset="0"/>
                <a:cs typeface="Arial" panose="020B0604020202020204" pitchFamily="34" charset="0"/>
              </a:rPr>
              <a:t> over another (i.e., higher selectivity)     </a:t>
            </a:r>
          </a:p>
        </p:txBody>
      </p:sp>
    </p:spTree>
    <p:extLst>
      <p:ext uri="{BB962C8B-B14F-4D97-AF65-F5344CB8AC3E}">
        <p14:creationId xmlns:p14="http://schemas.microsoft.com/office/powerpoint/2010/main" val="243143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3" grpId="0"/>
      <p:bldP spid="9"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 Electrochemistry/Electrical Lingo…</a:t>
            </a:r>
          </a:p>
        </p:txBody>
      </p:sp>
      <p:sp>
        <p:nvSpPr>
          <p:cNvPr id="3" name="Content Placeholder 2"/>
          <p:cNvSpPr>
            <a:spLocks noGrp="1"/>
          </p:cNvSpPr>
          <p:nvPr>
            <p:ph idx="1"/>
          </p:nvPr>
        </p:nvSpPr>
        <p:spPr>
          <a:xfrm>
            <a:off x="457200" y="1122528"/>
            <a:ext cx="8229600" cy="5128147"/>
          </a:xfrm>
        </p:spPr>
        <p:txBody>
          <a:bodyPr>
            <a:normAutofit/>
          </a:bodyPr>
          <a:lstStyle/>
          <a:p>
            <a:r>
              <a:rPr lang="en-US" dirty="0"/>
              <a:t>Open-Circuit:</a:t>
            </a:r>
          </a:p>
          <a:p>
            <a:pPr marL="457200" lvl="1" indent="0">
              <a:buNone/>
            </a:pPr>
            <a:r>
              <a:rPr lang="en-US" dirty="0"/>
              <a:t>In electrical field, an open-circuit is one where the electrical continuity in the circuit has been broken by an electrical interruption or gap in the path so that </a:t>
            </a:r>
            <a:r>
              <a:rPr lang="en-US" dirty="0">
                <a:solidFill>
                  <a:srgbClr val="FF0000"/>
                </a:solidFill>
              </a:rPr>
              <a:t>no current </a:t>
            </a:r>
            <a:r>
              <a:rPr lang="en-US" dirty="0"/>
              <a:t>can flow. </a:t>
            </a:r>
          </a:p>
          <a:p>
            <a:pPr marL="457200" lvl="1" indent="0">
              <a:buNone/>
            </a:pPr>
            <a:r>
              <a:rPr lang="en-US" dirty="0"/>
              <a:t>In electrochemistry, open-circuit denotes the more general condition in which </a:t>
            </a:r>
            <a:r>
              <a:rPr lang="en-US" dirty="0">
                <a:solidFill>
                  <a:srgbClr val="FF0000"/>
                </a:solidFill>
              </a:rPr>
              <a:t>no net current </a:t>
            </a:r>
            <a:r>
              <a:rPr lang="en-US" dirty="0"/>
              <a:t>flows within a cell regardless whether or not an electrical interruption or gap in the circuit path exists.  </a:t>
            </a:r>
          </a:p>
          <a:p>
            <a:pPr marL="400050" lvl="2" indent="0">
              <a:buNone/>
            </a:pPr>
            <a:endParaRPr lang="en-US" sz="1100" dirty="0"/>
          </a:p>
          <a:p>
            <a:r>
              <a:rPr lang="en-US" dirty="0"/>
              <a:t>Closed-Circuit:</a:t>
            </a:r>
          </a:p>
          <a:p>
            <a:pPr marL="463550" lvl="1" indent="0">
              <a:buNone/>
            </a:pPr>
            <a:r>
              <a:rPr lang="en-US" dirty="0"/>
              <a:t>A closed-circuit is one that is complete, with good continuity for charge transfer throughout so that current can flow.</a:t>
            </a:r>
          </a:p>
          <a:p>
            <a:pPr marL="457200" lvl="1" indent="0">
              <a:buNone/>
            </a:pPr>
            <a:r>
              <a:rPr lang="en-US" sz="1100" dirty="0"/>
              <a:t> </a:t>
            </a:r>
          </a:p>
          <a:p>
            <a:pPr marL="342900" lvl="1" indent="-342900">
              <a:buFont typeface="Arial" panose="020B0604020202020204" pitchFamily="34" charset="0"/>
              <a:buChar char="•"/>
            </a:pPr>
            <a:r>
              <a:rPr lang="en-US" sz="2400" dirty="0"/>
              <a:t>Short-Circuit:</a:t>
            </a:r>
          </a:p>
          <a:p>
            <a:pPr marL="463550" lvl="2" indent="0">
              <a:buNone/>
            </a:pPr>
            <a:r>
              <a:rPr lang="en-US" sz="2000" dirty="0"/>
              <a:t>Electrodes in cell are in direct physical contact. In an electrochemical cell, this usually creates an alternative pathway for current that does not include the electrolyte. As a result, no electrochemistry occurs in many short-circuit cells ; one notable exception of this is uniform corrosion where reactions are still able to occur. </a:t>
            </a:r>
          </a:p>
        </p:txBody>
      </p:sp>
      <p:sp>
        <p:nvSpPr>
          <p:cNvPr id="4" name="Footer Placeholder 3"/>
          <p:cNvSpPr>
            <a:spLocks noGrp="1"/>
          </p:cNvSpPr>
          <p:nvPr>
            <p:ph type="ftr" sz="quarter" idx="11"/>
          </p:nvPr>
        </p:nvSpPr>
        <p:spPr/>
        <p:txBody>
          <a:bodyPr/>
          <a:lstStyle/>
          <a:p>
            <a:r>
              <a:rPr lang="en-US"/>
              <a:t>ChE 331 – F19</a:t>
            </a:r>
          </a:p>
        </p:txBody>
      </p:sp>
      <p:sp>
        <p:nvSpPr>
          <p:cNvPr id="5" name="Slide Number Placeholder 4"/>
          <p:cNvSpPr>
            <a:spLocks noGrp="1"/>
          </p:cNvSpPr>
          <p:nvPr>
            <p:ph type="sldNum" sz="quarter" idx="12"/>
          </p:nvPr>
        </p:nvSpPr>
        <p:spPr/>
        <p:txBody>
          <a:bodyPr/>
          <a:lstStyle/>
          <a:p>
            <a:fld id="{A748D552-2E59-4C4C-ACBB-207C47251780}" type="slidenum">
              <a:rPr lang="en-US" smtClean="0"/>
              <a:t>16</a:t>
            </a:fld>
            <a:endParaRPr lang="en-US"/>
          </a:p>
        </p:txBody>
      </p:sp>
    </p:spTree>
    <p:extLst>
      <p:ext uri="{BB962C8B-B14F-4D97-AF65-F5344CB8AC3E}">
        <p14:creationId xmlns:p14="http://schemas.microsoft.com/office/powerpoint/2010/main" val="129565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36526"/>
            <a:ext cx="8229600" cy="639762"/>
          </a:xfrm>
        </p:spPr>
        <p:txBody>
          <a:bodyPr>
            <a:normAutofit/>
          </a:bodyPr>
          <a:lstStyle/>
          <a:p>
            <a:r>
              <a:rPr lang="en-US" sz="3200" dirty="0"/>
              <a:t>Voltage Losses in Operating Cell</a:t>
            </a:r>
          </a:p>
        </p:txBody>
      </p:sp>
      <p:sp>
        <p:nvSpPr>
          <p:cNvPr id="3" name="Content Placeholder 2"/>
          <p:cNvSpPr>
            <a:spLocks noGrp="1"/>
          </p:cNvSpPr>
          <p:nvPr>
            <p:ph idx="1"/>
          </p:nvPr>
        </p:nvSpPr>
        <p:spPr>
          <a:xfrm>
            <a:off x="52251" y="1735891"/>
            <a:ext cx="9144000" cy="1993027"/>
          </a:xfrm>
        </p:spPr>
        <p:txBody>
          <a:bodyPr>
            <a:normAutofit fontScale="47500" lnSpcReduction="20000"/>
          </a:bodyPr>
          <a:lstStyle/>
          <a:p>
            <a:pPr marL="0" indent="0">
              <a:buNone/>
            </a:pPr>
            <a:endParaRPr lang="en-US" sz="1500" dirty="0"/>
          </a:p>
          <a:p>
            <a:pPr marL="0" indent="0">
              <a:buNone/>
              <a:tabLst>
                <a:tab pos="457200" algn="l"/>
              </a:tabLst>
            </a:pPr>
            <a:r>
              <a:rPr lang="en-US" sz="2600" dirty="0"/>
              <a:t>	</a:t>
            </a:r>
            <a:r>
              <a:rPr lang="en-US" sz="2900" dirty="0">
                <a:solidFill>
                  <a:srgbClr val="FF0000"/>
                </a:solidFill>
              </a:rPr>
              <a:t>–  transport of ions in bulk electrolyte</a:t>
            </a:r>
          </a:p>
          <a:p>
            <a:pPr marL="0" indent="0">
              <a:buNone/>
              <a:tabLst>
                <a:tab pos="457200" algn="l"/>
              </a:tabLst>
            </a:pPr>
            <a:r>
              <a:rPr lang="en-US" sz="2900" dirty="0">
                <a:solidFill>
                  <a:srgbClr val="FF0000"/>
                </a:solidFill>
              </a:rPr>
              <a:t>	–  transport of electrons (i.e., conduction) through electrodes, connecting wires </a:t>
            </a:r>
          </a:p>
          <a:p>
            <a:pPr marL="0" indent="0">
              <a:buNone/>
              <a:tabLst>
                <a:tab pos="457200" algn="l"/>
              </a:tabLst>
            </a:pPr>
            <a:r>
              <a:rPr lang="en-US" sz="2900" dirty="0">
                <a:solidFill>
                  <a:srgbClr val="FF0000"/>
                </a:solidFill>
              </a:rPr>
              <a:t>	–  electrode reactions (involve ions and electrons)</a:t>
            </a:r>
          </a:p>
          <a:p>
            <a:pPr marL="0" indent="0">
              <a:buNone/>
              <a:tabLst>
                <a:tab pos="457200" algn="l"/>
              </a:tabLst>
            </a:pPr>
            <a:r>
              <a:rPr lang="en-US" sz="2900" dirty="0">
                <a:solidFill>
                  <a:srgbClr val="FF0000"/>
                </a:solidFill>
              </a:rPr>
              <a:t>	–  transport of ionic reactants and products across boundary layers close to electrode surfaces </a:t>
            </a:r>
          </a:p>
          <a:p>
            <a:pPr marL="0" indent="0">
              <a:buNone/>
              <a:tabLst>
                <a:tab pos="457200" algn="l"/>
              </a:tabLst>
            </a:pPr>
            <a:r>
              <a:rPr lang="fr-FR" sz="2900" dirty="0">
                <a:solidFill>
                  <a:srgbClr val="FF0000"/>
                </a:solidFill>
              </a:rPr>
              <a:t>	</a:t>
            </a:r>
            <a:r>
              <a:rPr lang="en-US" sz="2900" dirty="0">
                <a:solidFill>
                  <a:srgbClr val="FF0000"/>
                </a:solidFill>
              </a:rPr>
              <a:t>–  </a:t>
            </a:r>
            <a:r>
              <a:rPr lang="fr-FR" sz="2900" dirty="0">
                <a:solidFill>
                  <a:srgbClr val="FF0000"/>
                </a:solidFill>
              </a:rPr>
              <a:t>transport of charge carriers </a:t>
            </a:r>
            <a:r>
              <a:rPr lang="fr-FR" sz="2900" dirty="0" err="1">
                <a:solidFill>
                  <a:srgbClr val="FF0000"/>
                </a:solidFill>
              </a:rPr>
              <a:t>across</a:t>
            </a:r>
            <a:r>
              <a:rPr lang="fr-FR" sz="2900" dirty="0">
                <a:solidFill>
                  <a:srgbClr val="FF0000"/>
                </a:solidFill>
              </a:rPr>
              <a:t> membranes, </a:t>
            </a:r>
            <a:r>
              <a:rPr lang="fr-FR" sz="2900" dirty="0" err="1">
                <a:solidFill>
                  <a:srgbClr val="FF0000"/>
                </a:solidFill>
              </a:rPr>
              <a:t>junctions</a:t>
            </a:r>
            <a:r>
              <a:rPr lang="fr-FR" sz="2900" dirty="0">
                <a:solidFill>
                  <a:srgbClr val="FF0000"/>
                </a:solidFill>
              </a:rPr>
              <a:t>, etc.</a:t>
            </a:r>
          </a:p>
          <a:p>
            <a:pPr marL="0" indent="0">
              <a:buNone/>
            </a:pPr>
            <a:r>
              <a:rPr lang="fr-FR" sz="2900" dirty="0">
                <a:solidFill>
                  <a:srgbClr val="FF0000"/>
                </a:solidFill>
              </a:rPr>
              <a:t> </a:t>
            </a:r>
          </a:p>
          <a:p>
            <a:pPr marL="341313" indent="-341313" defTabSz="169863">
              <a:buNone/>
              <a:tabLst>
                <a:tab pos="339725" algn="l"/>
              </a:tabLst>
            </a:pPr>
            <a:r>
              <a:rPr lang="en-US" sz="3300" dirty="0"/>
              <a:t>      </a:t>
            </a:r>
            <a:r>
              <a:rPr lang="en-US" sz="2900" dirty="0"/>
              <a:t> </a:t>
            </a:r>
            <a:endParaRPr lang="en-US" sz="2000" dirty="0"/>
          </a:p>
        </p:txBody>
      </p:sp>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413009" y="6350032"/>
            <a:ext cx="2133600" cy="365125"/>
          </a:xfrm>
        </p:spPr>
        <p:txBody>
          <a:bodyPr/>
          <a:lstStyle/>
          <a:p>
            <a:fld id="{A748D552-2E59-4C4C-ACBB-207C47251780}" type="slidenum">
              <a:rPr lang="en-US" smtClean="0"/>
              <a:t>17</a:t>
            </a:fld>
            <a:endParaRPr lang="en-US" dirty="0"/>
          </a:p>
        </p:txBody>
      </p:sp>
      <p:sp>
        <p:nvSpPr>
          <p:cNvPr id="6" name="TextBox 5"/>
          <p:cNvSpPr txBox="1"/>
          <p:nvPr/>
        </p:nvSpPr>
        <p:spPr>
          <a:xfrm>
            <a:off x="52251" y="958929"/>
            <a:ext cx="8843555" cy="923330"/>
          </a:xfrm>
          <a:prstGeom prst="rect">
            <a:avLst/>
          </a:prstGeom>
          <a:noFill/>
        </p:spPr>
        <p:txBody>
          <a:bodyPr wrap="square" rtlCol="0">
            <a:spAutoFit/>
          </a:bodyPr>
          <a:lstStyle/>
          <a:p>
            <a:pPr marL="341313" indent="0">
              <a:buNone/>
            </a:pPr>
            <a:r>
              <a:rPr lang="en-US" dirty="0">
                <a:latin typeface="Arial" panose="020B0604020202020204" pitchFamily="34" charset="0"/>
                <a:cs typeface="Arial" panose="020B0604020202020204" pitchFamily="34" charset="0"/>
              </a:rPr>
              <a:t>As discussed previously, electrical potential is associated with work required to move charge in an electric field. The operation of an electrochemical cell involves a number of sub-processes that are associated with the movement of charge:</a:t>
            </a:r>
          </a:p>
        </p:txBody>
      </p:sp>
      <p:sp>
        <p:nvSpPr>
          <p:cNvPr id="7" name="TextBox 6"/>
          <p:cNvSpPr txBox="1"/>
          <p:nvPr/>
        </p:nvSpPr>
        <p:spPr>
          <a:xfrm>
            <a:off x="-1" y="3236592"/>
            <a:ext cx="8895807" cy="2769989"/>
          </a:xfrm>
          <a:prstGeom prst="rect">
            <a:avLst/>
          </a:prstGeom>
          <a:noFill/>
        </p:spPr>
        <p:txBody>
          <a:bodyPr wrap="square" rtlCol="0">
            <a:spAutoFit/>
          </a:bodyPr>
          <a:lstStyle/>
          <a:p>
            <a:pPr marL="341313" indent="-341313" defTabSz="169863">
              <a:buNone/>
              <a:tabLst>
                <a:tab pos="339725" algn="l"/>
              </a:tabLst>
            </a:pPr>
            <a:r>
              <a:rPr lang="en-US" sz="1600" dirty="0"/>
              <a:t> 	</a:t>
            </a:r>
            <a:r>
              <a:rPr lang="en-US" dirty="0">
                <a:latin typeface="Arial" panose="020B0604020202020204" pitchFamily="34" charset="0"/>
                <a:cs typeface="Arial" panose="020B0604020202020204" pitchFamily="34" charset="0"/>
              </a:rPr>
              <a:t>Each of these sub-processes consumes energy in order to occur; therefore, a price is paid to operate a cell and this takes the form of </a:t>
            </a:r>
            <a:r>
              <a:rPr lang="en-US" dirty="0">
                <a:solidFill>
                  <a:srgbClr val="FF0000"/>
                </a:solidFill>
                <a:latin typeface="Arial" panose="020B0604020202020204" pitchFamily="34" charset="0"/>
                <a:cs typeface="Arial" panose="020B0604020202020204" pitchFamily="34" charset="0"/>
              </a:rPr>
              <a:t>voltage (or energy) losses</a:t>
            </a:r>
            <a:r>
              <a:rPr lang="en-US" dirty="0">
                <a:latin typeface="Arial" panose="020B0604020202020204" pitchFamily="34" charset="0"/>
                <a:cs typeface="Arial" panose="020B0604020202020204" pitchFamily="34" charset="0"/>
              </a:rPr>
              <a:t>.</a:t>
            </a:r>
          </a:p>
          <a:p>
            <a:pPr marL="341313" indent="-341313">
              <a:buNone/>
            </a:pPr>
            <a:r>
              <a:rPr lang="en-US" sz="1000" dirty="0">
                <a:latin typeface="Arial" panose="020B0604020202020204" pitchFamily="34" charset="0"/>
                <a:cs typeface="Arial" panose="020B0604020202020204" pitchFamily="34" charset="0"/>
              </a:rPr>
              <a:t> </a:t>
            </a:r>
          </a:p>
          <a:p>
            <a:pPr marL="341313" indent="-341313">
              <a:buNone/>
            </a:pPr>
            <a:r>
              <a:rPr lang="en-US" dirty="0">
                <a:latin typeface="Arial" panose="020B0604020202020204" pitchFamily="34" charset="0"/>
                <a:cs typeface="Arial" panose="020B0604020202020204" pitchFamily="34" charset="0"/>
              </a:rPr>
              <a:t>	In an electrolytic cell, this raises the voltage (hence electrical energy) that must be supplied to drive electrode reactions at a given current (i.e., rate).</a:t>
            </a:r>
          </a:p>
          <a:p>
            <a:pPr marL="341313" indent="-341313">
              <a:buNone/>
            </a:pPr>
            <a:r>
              <a:rPr lang="en-US" sz="1000" dirty="0">
                <a:latin typeface="Arial" panose="020B0604020202020204" pitchFamily="34" charset="0"/>
                <a:cs typeface="Arial" panose="020B0604020202020204" pitchFamily="34" charset="0"/>
              </a:rPr>
              <a:t> </a:t>
            </a:r>
          </a:p>
          <a:p>
            <a:pPr marL="341313" indent="-341313">
              <a:buNone/>
            </a:pPr>
            <a:r>
              <a:rPr lang="en-US" dirty="0">
                <a:latin typeface="Arial" panose="020B0604020202020204" pitchFamily="34" charset="0"/>
                <a:cs typeface="Arial" panose="020B0604020202020204" pitchFamily="34" charset="0"/>
              </a:rPr>
              <a:t>	In a galvanic cell, this lowers the voltage at which current (hence electrical energy) can be delivered to an external load.</a:t>
            </a:r>
          </a:p>
          <a:p>
            <a:pPr marL="341313" indent="-341313">
              <a:buNone/>
            </a:pPr>
            <a:endParaRPr lang="en-US" sz="1000" dirty="0">
              <a:latin typeface="Arial" panose="020B0604020202020204" pitchFamily="34" charset="0"/>
              <a:cs typeface="Arial" panose="020B0604020202020204" pitchFamily="34" charset="0"/>
            </a:endParaRPr>
          </a:p>
          <a:p>
            <a:pPr marL="341313" indent="-341313">
              <a:buNone/>
            </a:pPr>
            <a:r>
              <a:rPr lang="en-US" dirty="0">
                <a:latin typeface="Arial" panose="020B0604020202020204" pitchFamily="34" charset="0"/>
                <a:cs typeface="Arial" panose="020B0604020202020204" pitchFamily="34" charset="0"/>
              </a:rPr>
              <a:t>	Much of what follows in this course is concerned with the sub-processes above and determining how they contribute to these voltage losses. </a:t>
            </a:r>
          </a:p>
        </p:txBody>
      </p:sp>
    </p:spTree>
    <p:extLst>
      <p:ext uri="{BB962C8B-B14F-4D97-AF65-F5344CB8AC3E}">
        <p14:creationId xmlns:p14="http://schemas.microsoft.com/office/powerpoint/2010/main" val="300332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Effect transition="in" filter="fade">
                                      <p:cBhvr>
                                        <p:cTn id="37" dur="500"/>
                                        <p:tgtEl>
                                          <p:spTgt spid="7">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7">
                                            <p:txEl>
                                              <p:pRg st="1" end="1"/>
                                            </p:txEl>
                                          </p:spTgt>
                                        </p:tgtEl>
                                        <p:attrNameLst>
                                          <p:attrName>style.visibility</p:attrName>
                                        </p:attrNameLst>
                                      </p:cBhvr>
                                      <p:to>
                                        <p:strVal val="visible"/>
                                      </p:to>
                                    </p:set>
                                    <p:animEffect transition="in" filter="fade">
                                      <p:cBhvr>
                                        <p:cTn id="40" dur="500"/>
                                        <p:tgtEl>
                                          <p:spTgt spid="7">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xEl>
                                              <p:pRg st="2" end="2"/>
                                            </p:txEl>
                                          </p:spTgt>
                                        </p:tgtEl>
                                        <p:attrNameLst>
                                          <p:attrName>style.visibility</p:attrName>
                                        </p:attrNameLst>
                                      </p:cBhvr>
                                      <p:to>
                                        <p:strVal val="visible"/>
                                      </p:to>
                                    </p:set>
                                    <p:animEffect transition="in" filter="fade">
                                      <p:cBhvr>
                                        <p:cTn id="45" dur="500"/>
                                        <p:tgtEl>
                                          <p:spTgt spid="7">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4" end="4"/>
                                            </p:txEl>
                                          </p:spTgt>
                                        </p:tgtEl>
                                        <p:attrNameLst>
                                          <p:attrName>style.visibility</p:attrName>
                                        </p:attrNameLst>
                                      </p:cBhvr>
                                      <p:to>
                                        <p:strVal val="visible"/>
                                      </p:to>
                                    </p:set>
                                    <p:animEffect transition="in" filter="fade">
                                      <p:cBhvr>
                                        <p:cTn id="50" dur="500"/>
                                        <p:tgtEl>
                                          <p:spTgt spid="7">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
                                            <p:txEl>
                                              <p:pRg st="6" end="6"/>
                                            </p:txEl>
                                          </p:spTgt>
                                        </p:tgtEl>
                                        <p:attrNameLst>
                                          <p:attrName>style.visibility</p:attrName>
                                        </p:attrNameLst>
                                      </p:cBhvr>
                                      <p:to>
                                        <p:strVal val="visible"/>
                                      </p:to>
                                    </p:set>
                                    <p:animEffect transition="in" filter="fade">
                                      <p:cBhvr>
                                        <p:cTn id="55"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6431"/>
            <a:ext cx="8229600" cy="639762"/>
          </a:xfrm>
        </p:spPr>
        <p:txBody>
          <a:bodyPr/>
          <a:lstStyle/>
          <a:p>
            <a:r>
              <a:rPr lang="en-US" sz="3200" dirty="0"/>
              <a:t>Review of Reduction/Oxidation Reactions</a:t>
            </a:r>
          </a:p>
        </p:txBody>
      </p:sp>
      <p:sp>
        <p:nvSpPr>
          <p:cNvPr id="3" name="Content Placeholder 2"/>
          <p:cNvSpPr>
            <a:spLocks noGrp="1"/>
          </p:cNvSpPr>
          <p:nvPr>
            <p:ph idx="1"/>
          </p:nvPr>
        </p:nvSpPr>
        <p:spPr>
          <a:xfrm>
            <a:off x="398766" y="2397166"/>
            <a:ext cx="8229600" cy="3533521"/>
          </a:xfrm>
        </p:spPr>
        <p:txBody>
          <a:bodyPr>
            <a:normAutofit/>
          </a:bodyPr>
          <a:lstStyle/>
          <a:p>
            <a:pPr marL="0" indent="0">
              <a:buNone/>
            </a:pPr>
            <a:r>
              <a:rPr lang="en-US" sz="1800" b="1" dirty="0"/>
              <a:t>Reduction reaction:</a:t>
            </a:r>
            <a:r>
              <a:rPr lang="en-US" sz="1800" dirty="0"/>
              <a:t> a reactant gains electrons at the cathode:</a:t>
            </a:r>
          </a:p>
          <a:p>
            <a:pPr lvl="1"/>
            <a:r>
              <a:rPr lang="en-US" sz="1600" dirty="0"/>
              <a:t>Net oxidation state of a reactant is lowered (i.e., reduced)</a:t>
            </a:r>
          </a:p>
          <a:p>
            <a:pPr marL="0" indent="0">
              <a:buNone/>
            </a:pPr>
            <a:endParaRPr lang="en-US" sz="1800" dirty="0"/>
          </a:p>
          <a:p>
            <a:endParaRPr lang="en-US" sz="1800" dirty="0"/>
          </a:p>
          <a:p>
            <a:endParaRPr lang="en-US" sz="1800" dirty="0"/>
          </a:p>
          <a:p>
            <a:pPr marL="0" indent="0">
              <a:buNone/>
            </a:pPr>
            <a:r>
              <a:rPr lang="en-US" sz="1800" b="1" dirty="0"/>
              <a:t>Oxidation reaction:</a:t>
            </a:r>
            <a:r>
              <a:rPr lang="en-US" sz="1800" dirty="0"/>
              <a:t> a reactant loses electrons at the anode:</a:t>
            </a:r>
          </a:p>
          <a:p>
            <a:pPr lvl="1"/>
            <a:r>
              <a:rPr lang="en-US" sz="1600" dirty="0"/>
              <a:t>Oxidation state of reactant is increased</a:t>
            </a:r>
          </a:p>
        </p:txBody>
      </p:sp>
      <p:sp>
        <p:nvSpPr>
          <p:cNvPr id="4" name="Footer Placeholder 3"/>
          <p:cNvSpPr>
            <a:spLocks noGrp="1"/>
          </p:cNvSpPr>
          <p:nvPr>
            <p:ph type="ftr" sz="quarter" idx="11"/>
          </p:nvPr>
        </p:nvSpPr>
        <p:spPr/>
        <p:txBody>
          <a:bodyPr/>
          <a:lstStyle/>
          <a:p>
            <a:r>
              <a:rPr lang="en-US" dirty="0"/>
              <a:t>ChE 331 – F20</a:t>
            </a:r>
          </a:p>
        </p:txBody>
      </p:sp>
      <p:sp>
        <p:nvSpPr>
          <p:cNvPr id="8" name="Slide Number Placeholder 7"/>
          <p:cNvSpPr>
            <a:spLocks noGrp="1"/>
          </p:cNvSpPr>
          <p:nvPr>
            <p:ph type="sldNum" sz="quarter" idx="12"/>
          </p:nvPr>
        </p:nvSpPr>
        <p:spPr>
          <a:xfrm>
            <a:off x="7620000" y="6356349"/>
            <a:ext cx="2133600" cy="365125"/>
          </a:xfrm>
        </p:spPr>
        <p:txBody>
          <a:bodyPr/>
          <a:lstStyle/>
          <a:p>
            <a:fld id="{A748D552-2E59-4C4C-ACBB-207C47251780}" type="slidenum">
              <a:rPr lang="en-US" smtClean="0"/>
              <a:t>18</a:t>
            </a:fld>
            <a:endParaRPr lang="en-US" dirty="0"/>
          </a:p>
        </p:txBody>
      </p:sp>
      <p:sp>
        <p:nvSpPr>
          <p:cNvPr id="5" name="Rectangle 4"/>
          <p:cNvSpPr/>
          <p:nvPr/>
        </p:nvSpPr>
        <p:spPr>
          <a:xfrm>
            <a:off x="1804286" y="4871813"/>
            <a:ext cx="4038600" cy="430887"/>
          </a:xfrm>
          <a:prstGeom prst="rect">
            <a:avLst/>
          </a:prstGeom>
        </p:spPr>
        <p:txBody>
          <a:bodyPr wrap="square">
            <a:spAutoFit/>
          </a:bodyPr>
          <a:lstStyle/>
          <a:p>
            <a:pPr marL="0" marR="0" algn="just">
              <a:spcBef>
                <a:spcPts val="0"/>
              </a:spcBef>
              <a:spcAft>
                <a:spcPts val="0"/>
              </a:spcAft>
              <a:tabLst>
                <a:tab pos="457200" algn="l"/>
                <a:tab pos="914400" algn="l"/>
                <a:tab pos="2743200" algn="ctr"/>
              </a:tabLst>
            </a:pPr>
            <a:r>
              <a:rPr lang="en-GB" sz="2200" dirty="0">
                <a:latin typeface="Arial" panose="020B0604020202020204" pitchFamily="34" charset="0"/>
                <a:ea typeface="Times New Roman" panose="02020603050405020304" pitchFamily="18" charset="0"/>
                <a:cs typeface="Arial" panose="020B0604020202020204" pitchFamily="34" charset="0"/>
              </a:rPr>
              <a:t>H</a:t>
            </a:r>
            <a:r>
              <a:rPr lang="en-GB" sz="2200" baseline="-25000" dirty="0">
                <a:latin typeface="Arial" panose="020B0604020202020204" pitchFamily="34" charset="0"/>
                <a:ea typeface="Times New Roman" panose="02020603050405020304" pitchFamily="18" charset="0"/>
                <a:cs typeface="Arial" panose="020B0604020202020204" pitchFamily="34" charset="0"/>
              </a:rPr>
              <a:t>2</a:t>
            </a:r>
            <a:r>
              <a:rPr lang="en-GB" sz="2200" dirty="0">
                <a:latin typeface="Arial" panose="020B0604020202020204" pitchFamily="34" charset="0"/>
                <a:ea typeface="Times New Roman" panose="02020603050405020304" pitchFamily="18" charset="0"/>
                <a:cs typeface="Arial" panose="020B0604020202020204" pitchFamily="34" charset="0"/>
              </a:rPr>
              <a:t>O</a:t>
            </a:r>
            <a:r>
              <a:rPr lang="en-GB" sz="2200" baseline="-25000" dirty="0">
                <a:latin typeface="Arial" panose="020B0604020202020204" pitchFamily="34" charset="0"/>
                <a:ea typeface="Times New Roman" panose="02020603050405020304" pitchFamily="18" charset="0"/>
                <a:cs typeface="Arial" panose="020B0604020202020204" pitchFamily="34" charset="0"/>
              </a:rPr>
              <a:t> </a:t>
            </a:r>
            <a:r>
              <a:rPr lang="en-GB" sz="2200" dirty="0">
                <a:latin typeface="Arial" panose="020B0604020202020204" pitchFamily="34" charset="0"/>
                <a:ea typeface="Times New Roman" panose="02020603050405020304" pitchFamily="18" charset="0"/>
                <a:cs typeface="Arial" panose="020B0604020202020204" pitchFamily="34" charset="0"/>
              </a:rPr>
              <a:t> →  ½ O</a:t>
            </a:r>
            <a:r>
              <a:rPr lang="en-GB" sz="2200" baseline="-25000" dirty="0">
                <a:latin typeface="Arial" panose="020B0604020202020204" pitchFamily="34" charset="0"/>
                <a:ea typeface="Times New Roman" panose="02020603050405020304" pitchFamily="18" charset="0"/>
                <a:cs typeface="Arial" panose="020B0604020202020204" pitchFamily="34" charset="0"/>
              </a:rPr>
              <a:t>2</a:t>
            </a:r>
            <a:r>
              <a:rPr lang="en-GB" sz="2200" dirty="0">
                <a:latin typeface="Arial" panose="020B0604020202020204" pitchFamily="34" charset="0"/>
                <a:ea typeface="Times New Roman" panose="02020603050405020304" pitchFamily="18" charset="0"/>
                <a:cs typeface="Arial" panose="020B0604020202020204" pitchFamily="34" charset="0"/>
              </a:rPr>
              <a:t>  +  2H</a:t>
            </a:r>
            <a:r>
              <a:rPr lang="en-GB" sz="2200" baseline="30000" dirty="0">
                <a:latin typeface="Arial" panose="020B0604020202020204" pitchFamily="34" charset="0"/>
                <a:ea typeface="Times New Roman" panose="02020603050405020304" pitchFamily="18" charset="0"/>
                <a:cs typeface="Arial" panose="020B0604020202020204" pitchFamily="34" charset="0"/>
              </a:rPr>
              <a:t>+</a:t>
            </a:r>
            <a:r>
              <a:rPr lang="en-GB" sz="2200" dirty="0">
                <a:latin typeface="Arial" panose="020B0604020202020204" pitchFamily="34" charset="0"/>
                <a:ea typeface="Times New Roman" panose="02020603050405020304" pitchFamily="18" charset="0"/>
                <a:cs typeface="Arial" panose="020B0604020202020204" pitchFamily="34" charset="0"/>
              </a:rPr>
              <a:t>  +  2e</a:t>
            </a:r>
            <a:r>
              <a:rPr lang="en-GB" sz="2200" baseline="30000" dirty="0">
                <a:latin typeface="Arial" panose="020B0604020202020204" pitchFamily="34" charset="0"/>
                <a:ea typeface="Times New Roman" panose="02020603050405020304" pitchFamily="18" charset="0"/>
                <a:cs typeface="Arial" panose="020B0604020202020204" pitchFamily="34" charset="0"/>
              </a:rPr>
              <a:t>-</a:t>
            </a:r>
            <a:endParaRPr lang="en-US" sz="2200" dirty="0">
              <a:latin typeface="Arial" panose="020B0604020202020204" pitchFamily="34" charset="0"/>
              <a:ea typeface="Times New Roman" panose="02020603050405020304" pitchFamily="18" charset="0"/>
              <a:cs typeface="Arial" panose="020B0604020202020204" pitchFamily="34" charset="0"/>
            </a:endParaRPr>
          </a:p>
        </p:txBody>
      </p:sp>
      <p:sp>
        <p:nvSpPr>
          <p:cNvPr id="6" name="TextBox 5"/>
          <p:cNvSpPr txBox="1"/>
          <p:nvPr/>
        </p:nvSpPr>
        <p:spPr>
          <a:xfrm>
            <a:off x="1965603" y="5402464"/>
            <a:ext cx="500458"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O</a:t>
            </a:r>
            <a:r>
              <a:rPr lang="en-US" baseline="30000" dirty="0">
                <a:solidFill>
                  <a:srgbClr val="FF0000"/>
                </a:solidFill>
                <a:latin typeface="Arial" panose="020B0604020202020204" pitchFamily="34" charset="0"/>
                <a:cs typeface="Arial" panose="020B0604020202020204" pitchFamily="34" charset="0"/>
              </a:rPr>
              <a:t>-2</a:t>
            </a:r>
          </a:p>
        </p:txBody>
      </p:sp>
      <p:sp>
        <p:nvSpPr>
          <p:cNvPr id="7" name="TextBox 6"/>
          <p:cNvSpPr txBox="1"/>
          <p:nvPr/>
        </p:nvSpPr>
        <p:spPr>
          <a:xfrm>
            <a:off x="3154140" y="5402464"/>
            <a:ext cx="449162"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O</a:t>
            </a:r>
            <a:r>
              <a:rPr lang="en-US" baseline="30000" dirty="0">
                <a:solidFill>
                  <a:srgbClr val="FF0000"/>
                </a:solidFill>
                <a:latin typeface="Arial" panose="020B0604020202020204" pitchFamily="34" charset="0"/>
                <a:cs typeface="Arial" panose="020B0604020202020204" pitchFamily="34" charset="0"/>
              </a:rPr>
              <a:t>0</a:t>
            </a:r>
          </a:p>
        </p:txBody>
      </p:sp>
      <p:sp>
        <p:nvSpPr>
          <p:cNvPr id="9" name="Rectangle 8"/>
          <p:cNvSpPr/>
          <p:nvPr/>
        </p:nvSpPr>
        <p:spPr>
          <a:xfrm>
            <a:off x="2170698" y="3127128"/>
            <a:ext cx="2416046" cy="430887"/>
          </a:xfrm>
          <a:prstGeom prst="rect">
            <a:avLst/>
          </a:prstGeom>
        </p:spPr>
        <p:txBody>
          <a:bodyPr wrap="none">
            <a:spAutoFit/>
          </a:bodyPr>
          <a:lstStyle/>
          <a:p>
            <a:pPr marL="0" marR="0" algn="just">
              <a:spcBef>
                <a:spcPts val="0"/>
              </a:spcBef>
              <a:spcAft>
                <a:spcPts val="0"/>
              </a:spcAft>
              <a:tabLst>
                <a:tab pos="457200" algn="l"/>
                <a:tab pos="1714500" algn="l"/>
                <a:tab pos="2743200" algn="ctr"/>
              </a:tabLst>
            </a:pPr>
            <a:r>
              <a:rPr lang="en-GB" sz="2200" dirty="0">
                <a:latin typeface="Arial" panose="020B0604020202020204" pitchFamily="34" charset="0"/>
                <a:ea typeface="Times New Roman" panose="02020603050405020304" pitchFamily="18" charset="0"/>
                <a:cs typeface="Arial" panose="020B0604020202020204" pitchFamily="34" charset="0"/>
              </a:rPr>
              <a:t>2H</a:t>
            </a:r>
            <a:r>
              <a:rPr lang="en-GB" sz="2200" baseline="30000" dirty="0">
                <a:latin typeface="Arial" panose="020B0604020202020204" pitchFamily="34" charset="0"/>
                <a:ea typeface="Times New Roman" panose="02020603050405020304" pitchFamily="18" charset="0"/>
                <a:cs typeface="Arial" panose="020B0604020202020204" pitchFamily="34" charset="0"/>
              </a:rPr>
              <a:t>+</a:t>
            </a:r>
            <a:r>
              <a:rPr lang="en-GB" sz="2200" dirty="0">
                <a:latin typeface="Arial" panose="020B0604020202020204" pitchFamily="34" charset="0"/>
                <a:ea typeface="Times New Roman" panose="02020603050405020304" pitchFamily="18" charset="0"/>
                <a:cs typeface="Arial" panose="020B0604020202020204" pitchFamily="34" charset="0"/>
              </a:rPr>
              <a:t>  +  2e</a:t>
            </a:r>
            <a:r>
              <a:rPr lang="en-GB" sz="2200" baseline="30000" dirty="0">
                <a:latin typeface="Arial" panose="020B0604020202020204" pitchFamily="34" charset="0"/>
                <a:ea typeface="Times New Roman" panose="02020603050405020304" pitchFamily="18" charset="0"/>
                <a:cs typeface="Arial" panose="020B0604020202020204" pitchFamily="34" charset="0"/>
              </a:rPr>
              <a:t>-</a:t>
            </a:r>
            <a:r>
              <a:rPr lang="en-GB" sz="2200" dirty="0">
                <a:latin typeface="Arial" panose="020B0604020202020204" pitchFamily="34" charset="0"/>
                <a:ea typeface="Times New Roman" panose="02020603050405020304" pitchFamily="18" charset="0"/>
                <a:cs typeface="Arial" panose="020B0604020202020204" pitchFamily="34" charset="0"/>
              </a:rPr>
              <a:t>  →  H</a:t>
            </a:r>
            <a:r>
              <a:rPr lang="en-GB" sz="2200" baseline="-25000" dirty="0">
                <a:latin typeface="Arial" panose="020B0604020202020204" pitchFamily="34" charset="0"/>
                <a:ea typeface="Times New Roman" panose="02020603050405020304" pitchFamily="18" charset="0"/>
                <a:cs typeface="Arial" panose="020B0604020202020204" pitchFamily="34" charset="0"/>
              </a:rPr>
              <a:t>2</a:t>
            </a:r>
            <a:endParaRPr lang="en-US" sz="22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0" name="TextBox 9"/>
          <p:cNvSpPr txBox="1"/>
          <p:nvPr/>
        </p:nvSpPr>
        <p:spPr>
          <a:xfrm>
            <a:off x="4077228" y="3616958"/>
            <a:ext cx="436338" cy="369332"/>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H</a:t>
            </a:r>
            <a:r>
              <a:rPr lang="en-US" baseline="30000" dirty="0">
                <a:solidFill>
                  <a:srgbClr val="FF0000"/>
                </a:solidFill>
                <a:latin typeface="Arial" panose="020B0604020202020204" pitchFamily="34" charset="0"/>
                <a:cs typeface="Arial" panose="020B0604020202020204" pitchFamily="34" charset="0"/>
              </a:rPr>
              <a:t>0</a:t>
            </a:r>
          </a:p>
        </p:txBody>
      </p:sp>
      <p:sp>
        <p:nvSpPr>
          <p:cNvPr id="11" name="TextBox 10"/>
          <p:cNvSpPr txBox="1"/>
          <p:nvPr/>
        </p:nvSpPr>
        <p:spPr>
          <a:xfrm>
            <a:off x="2216349" y="3616958"/>
            <a:ext cx="700001" cy="369332"/>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 H</a:t>
            </a:r>
            <a:r>
              <a:rPr lang="en-US" baseline="30000" dirty="0">
                <a:solidFill>
                  <a:srgbClr val="FF0000"/>
                </a:solidFill>
                <a:latin typeface="Arial" panose="020B0604020202020204" pitchFamily="34" charset="0"/>
                <a:cs typeface="Arial" panose="020B0604020202020204" pitchFamily="34" charset="0"/>
              </a:rPr>
              <a:t>+1</a:t>
            </a:r>
          </a:p>
        </p:txBody>
      </p:sp>
      <p:sp>
        <p:nvSpPr>
          <p:cNvPr id="12" name="TextBox 11"/>
          <p:cNvSpPr txBox="1"/>
          <p:nvPr/>
        </p:nvSpPr>
        <p:spPr>
          <a:xfrm>
            <a:off x="5842886" y="3630622"/>
            <a:ext cx="1676400" cy="369332"/>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+1  </a:t>
            </a:r>
            <a:r>
              <a:rPr lang="en-US" dirty="0">
                <a:solidFill>
                  <a:srgbClr val="FF0000"/>
                </a:solidFill>
                <a:latin typeface="Arial" panose="020B0604020202020204" pitchFamily="34" charset="0"/>
                <a:ea typeface="Cambria Math" panose="02040503050406030204" pitchFamily="18" charset="0"/>
                <a:cs typeface="Arial" panose="020B0604020202020204" pitchFamily="34" charset="0"/>
                <a:sym typeface="Wingdings" panose="05000000000000000000" pitchFamily="2" charset="2"/>
              </a:rPr>
              <a:t>→</a:t>
            </a:r>
            <a:r>
              <a:rPr lang="en-US" dirty="0">
                <a:solidFill>
                  <a:srgbClr val="FF0000"/>
                </a:solidFill>
                <a:latin typeface="Arial" panose="020B0604020202020204" pitchFamily="34" charset="0"/>
                <a:cs typeface="Arial" panose="020B0604020202020204" pitchFamily="34" charset="0"/>
                <a:sym typeface="Wingdings" panose="05000000000000000000" pitchFamily="2" charset="2"/>
              </a:rPr>
              <a:t>  0</a:t>
            </a:r>
            <a:endParaRPr lang="en-US" dirty="0">
              <a:solidFill>
                <a:srgbClr val="FF0000"/>
              </a:solidFill>
              <a:latin typeface="Arial" panose="020B0604020202020204" pitchFamily="34" charset="0"/>
              <a:cs typeface="Arial" panose="020B0604020202020204" pitchFamily="34" charset="0"/>
            </a:endParaRPr>
          </a:p>
        </p:txBody>
      </p:sp>
      <p:sp>
        <p:nvSpPr>
          <p:cNvPr id="13" name="TextBox 12"/>
          <p:cNvSpPr txBox="1"/>
          <p:nvPr/>
        </p:nvSpPr>
        <p:spPr>
          <a:xfrm>
            <a:off x="5842886" y="5342463"/>
            <a:ext cx="1213007" cy="369332"/>
          </a:xfrm>
          <a:prstGeom prst="rect">
            <a:avLst/>
          </a:prstGeom>
          <a:noFill/>
        </p:spPr>
        <p:txBody>
          <a:bodyPr wrap="square" rtlCol="0">
            <a:spAutoFit/>
          </a:bodyPr>
          <a:lstStyle/>
          <a:p>
            <a:r>
              <a:rPr lang="en-US" dirty="0">
                <a:solidFill>
                  <a:srgbClr val="FF0000"/>
                </a:solidFill>
              </a:rPr>
              <a:t>- </a:t>
            </a:r>
            <a:r>
              <a:rPr lang="en-US" dirty="0">
                <a:solidFill>
                  <a:srgbClr val="FF0000"/>
                </a:solidFill>
                <a:latin typeface="Arial" panose="020B0604020202020204" pitchFamily="34" charset="0"/>
                <a:cs typeface="Arial" panose="020B0604020202020204" pitchFamily="34" charset="0"/>
              </a:rPr>
              <a:t>2  </a:t>
            </a:r>
            <a:r>
              <a:rPr lang="en-US" dirty="0">
                <a:solidFill>
                  <a:srgbClr val="FF0000"/>
                </a:solidFill>
                <a:latin typeface="Arial" panose="020B0604020202020204" pitchFamily="34" charset="0"/>
                <a:ea typeface="Cambria Math" panose="02040503050406030204" pitchFamily="18" charset="0"/>
                <a:cs typeface="Arial" panose="020B0604020202020204" pitchFamily="34" charset="0"/>
              </a:rPr>
              <a:t>→</a:t>
            </a:r>
            <a:r>
              <a:rPr lang="en-US" dirty="0">
                <a:solidFill>
                  <a:srgbClr val="FF0000"/>
                </a:solidFill>
                <a:latin typeface="Arial" panose="020B0604020202020204" pitchFamily="34" charset="0"/>
                <a:cs typeface="Arial" panose="020B0604020202020204" pitchFamily="34" charset="0"/>
                <a:sym typeface="Wingdings" panose="05000000000000000000" pitchFamily="2" charset="2"/>
              </a:rPr>
              <a:t>  0</a:t>
            </a:r>
            <a:endParaRPr lang="en-US" dirty="0">
              <a:solidFill>
                <a:srgbClr val="FF0000"/>
              </a:solidFill>
              <a:latin typeface="Arial" panose="020B0604020202020204" pitchFamily="34" charset="0"/>
              <a:cs typeface="Arial" panose="020B0604020202020204" pitchFamily="34" charset="0"/>
            </a:endParaRPr>
          </a:p>
        </p:txBody>
      </p:sp>
      <p:sp>
        <p:nvSpPr>
          <p:cNvPr id="14" name="Content Placeholder 2"/>
          <p:cNvSpPr txBox="1">
            <a:spLocks/>
          </p:cNvSpPr>
          <p:nvPr/>
        </p:nvSpPr>
        <p:spPr>
          <a:xfrm>
            <a:off x="342900" y="1064763"/>
            <a:ext cx="8229600" cy="326158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b="1" dirty="0"/>
              <a:t>Definition of oxidation state (OS):</a:t>
            </a:r>
          </a:p>
          <a:p>
            <a:pPr marL="0" indent="0">
              <a:buNone/>
            </a:pPr>
            <a:r>
              <a:rPr lang="en-US" sz="1800" dirty="0"/>
              <a:t>Oxidation state is a number assigned to an atom in a compound, indicating the charge that the atom would have if all bonds were completely ionic.</a:t>
            </a:r>
          </a:p>
        </p:txBody>
      </p:sp>
      <p:sp>
        <p:nvSpPr>
          <p:cNvPr id="15" name="TextBox 14"/>
          <p:cNvSpPr txBox="1"/>
          <p:nvPr/>
        </p:nvSpPr>
        <p:spPr>
          <a:xfrm flipH="1">
            <a:off x="6019800" y="3204959"/>
            <a:ext cx="1002625" cy="369332"/>
          </a:xfrm>
          <a:prstGeom prst="rect">
            <a:avLst/>
          </a:prstGeom>
          <a:noFill/>
        </p:spPr>
        <p:txBody>
          <a:bodyPr wrap="square" rtlCol="0">
            <a:spAutoFit/>
          </a:bodyPr>
          <a:lstStyle/>
          <a:p>
            <a:r>
              <a:rPr lang="el-GR" dirty="0">
                <a:solidFill>
                  <a:srgbClr val="FF0000"/>
                </a:solidFill>
                <a:latin typeface="Arial" panose="020B0604020202020204" pitchFamily="34" charset="0"/>
                <a:ea typeface="Cambria Math" panose="02040503050406030204" pitchFamily="18" charset="0"/>
                <a:cs typeface="Arial" panose="020B0604020202020204" pitchFamily="34" charset="0"/>
              </a:rPr>
              <a:t>Δ</a:t>
            </a:r>
            <a:r>
              <a:rPr lang="en-US" dirty="0">
                <a:solidFill>
                  <a:srgbClr val="FF0000"/>
                </a:solidFill>
                <a:latin typeface="Arial" panose="020B0604020202020204" pitchFamily="34" charset="0"/>
                <a:ea typeface="Cambria Math" panose="02040503050406030204" pitchFamily="18" charset="0"/>
                <a:cs typeface="Arial" panose="020B0604020202020204" pitchFamily="34" charset="0"/>
              </a:rPr>
              <a:t>(OS)</a:t>
            </a:r>
            <a:endParaRPr lang="en-US" dirty="0">
              <a:solidFill>
                <a:srgbClr val="FF0000"/>
              </a:solidFill>
              <a:latin typeface="Arial" panose="020B0604020202020204" pitchFamily="34" charset="0"/>
              <a:cs typeface="Arial" panose="020B0604020202020204" pitchFamily="34" charset="0"/>
            </a:endParaRPr>
          </a:p>
        </p:txBody>
      </p:sp>
      <p:sp>
        <p:nvSpPr>
          <p:cNvPr id="17" name="TextBox 16"/>
          <p:cNvSpPr txBox="1"/>
          <p:nvPr/>
        </p:nvSpPr>
        <p:spPr>
          <a:xfrm>
            <a:off x="6019800" y="4920161"/>
            <a:ext cx="982639" cy="369332"/>
          </a:xfrm>
          <a:prstGeom prst="rect">
            <a:avLst/>
          </a:prstGeom>
          <a:noFill/>
        </p:spPr>
        <p:txBody>
          <a:bodyPr wrap="square" rtlCol="0">
            <a:spAutoFit/>
          </a:bodyPr>
          <a:lstStyle/>
          <a:p>
            <a:r>
              <a:rPr lang="el-GR" dirty="0">
                <a:solidFill>
                  <a:srgbClr val="FF0000"/>
                </a:solidFill>
                <a:latin typeface="Arial" panose="020B0604020202020204" pitchFamily="34" charset="0"/>
                <a:ea typeface="Cambria Math" panose="02040503050406030204" pitchFamily="18" charset="0"/>
                <a:cs typeface="Arial" panose="020B0604020202020204" pitchFamily="34" charset="0"/>
              </a:rPr>
              <a:t>Δ</a:t>
            </a:r>
            <a:r>
              <a:rPr lang="en-US" dirty="0">
                <a:solidFill>
                  <a:srgbClr val="FF0000"/>
                </a:solidFill>
                <a:latin typeface="Arial" panose="020B0604020202020204" pitchFamily="34" charset="0"/>
                <a:ea typeface="Cambria Math" panose="02040503050406030204" pitchFamily="18" charset="0"/>
                <a:cs typeface="Arial" panose="020B0604020202020204" pitchFamily="34" charset="0"/>
              </a:rPr>
              <a:t>(OS)</a:t>
            </a:r>
            <a:endParaRPr lang="en-US" dirty="0"/>
          </a:p>
        </p:txBody>
      </p:sp>
    </p:spTree>
    <p:extLst>
      <p:ext uri="{BB962C8B-B14F-4D97-AF65-F5344CB8AC3E}">
        <p14:creationId xmlns:p14="http://schemas.microsoft.com/office/powerpoint/2010/main" val="206395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fade">
                                      <p:cBhvr>
                                        <p:cTn id="7" dur="500"/>
                                        <p:tgtEl>
                                          <p:spTgt spid="1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fade">
                                      <p:cBhvr>
                                        <p:cTn id="45" dur="500"/>
                                        <p:tgtEl>
                                          <p:spTgt spid="3">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Effect transition="in" filter="fade">
                                      <p:cBhvr>
                                        <p:cTn id="50" dur="500"/>
                                        <p:tgtEl>
                                          <p:spTgt spid="3">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p:bldP spid="11" grpId="0"/>
      <p:bldP spid="12" grpId="0"/>
      <p:bldP spid="13" grpId="0"/>
      <p:bldP spid="15"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80429"/>
            <a:ext cx="9144000" cy="639762"/>
          </a:xfrm>
        </p:spPr>
        <p:txBody>
          <a:bodyPr>
            <a:normAutofit/>
          </a:bodyPr>
          <a:lstStyle/>
          <a:p>
            <a:r>
              <a:rPr lang="en-US" dirty="0"/>
              <a:t>Distinction Between Oxidation and Reduction</a:t>
            </a:r>
          </a:p>
        </p:txBody>
      </p:sp>
      <p:sp>
        <p:nvSpPr>
          <p:cNvPr id="3" name="Content Placeholder 2"/>
          <p:cNvSpPr>
            <a:spLocks noGrp="1"/>
          </p:cNvSpPr>
          <p:nvPr>
            <p:ph idx="1"/>
          </p:nvPr>
        </p:nvSpPr>
        <p:spPr>
          <a:xfrm>
            <a:off x="457199" y="862296"/>
            <a:ext cx="3596185" cy="693549"/>
          </a:xfrm>
        </p:spPr>
        <p:txBody>
          <a:bodyPr>
            <a:noAutofit/>
          </a:bodyPr>
          <a:lstStyle/>
          <a:p>
            <a:r>
              <a:rPr lang="en-US" sz="1800" dirty="0"/>
              <a:t>Just remember:</a:t>
            </a:r>
          </a:p>
          <a:p>
            <a:pPr lvl="1"/>
            <a:r>
              <a:rPr lang="en-US" sz="1800" dirty="0"/>
              <a:t>“An Ox and a Red Cat”</a:t>
            </a:r>
          </a:p>
        </p:txBody>
      </p:sp>
      <p:sp>
        <p:nvSpPr>
          <p:cNvPr id="9" name="Footer Placeholder 8"/>
          <p:cNvSpPr>
            <a:spLocks noGrp="1"/>
          </p:cNvSpPr>
          <p:nvPr>
            <p:ph type="ftr" sz="quarter" idx="11"/>
          </p:nvPr>
        </p:nvSpPr>
        <p:spPr/>
        <p:txBody>
          <a:bodyPr/>
          <a:lstStyle/>
          <a:p>
            <a:r>
              <a:rPr lang="en-US" dirty="0"/>
              <a:t>ChE 331 – F20</a:t>
            </a:r>
          </a:p>
        </p:txBody>
      </p:sp>
      <p:sp>
        <p:nvSpPr>
          <p:cNvPr id="10" name="Slide Number Placeholder 9"/>
          <p:cNvSpPr>
            <a:spLocks noGrp="1"/>
          </p:cNvSpPr>
          <p:nvPr>
            <p:ph type="sldNum" sz="quarter" idx="12"/>
          </p:nvPr>
        </p:nvSpPr>
        <p:spPr>
          <a:xfrm>
            <a:off x="7892770" y="6356350"/>
            <a:ext cx="1309729" cy="365125"/>
          </a:xfrm>
        </p:spPr>
        <p:txBody>
          <a:bodyPr/>
          <a:lstStyle/>
          <a:p>
            <a:fld id="{A748D552-2E59-4C4C-ACBB-207C47251780}" type="slidenum">
              <a:rPr lang="en-US" smtClean="0"/>
              <a:t>19</a:t>
            </a:fld>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8391"/>
          <a:stretch/>
        </p:blipFill>
        <p:spPr>
          <a:xfrm>
            <a:off x="4201865" y="835833"/>
            <a:ext cx="4484935" cy="2833284"/>
          </a:xfrm>
          <a:prstGeom prst="rect">
            <a:avLst/>
          </a:prstGeom>
        </p:spPr>
      </p:pic>
      <p:sp>
        <p:nvSpPr>
          <p:cNvPr id="5" name="Content Placeholder 2"/>
          <p:cNvSpPr txBox="1">
            <a:spLocks/>
          </p:cNvSpPr>
          <p:nvPr/>
        </p:nvSpPr>
        <p:spPr>
          <a:xfrm>
            <a:off x="457200" y="3801074"/>
            <a:ext cx="8229600" cy="61577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dirty="0"/>
              <a:t>If you can’t remember what oxidation and reduction are:</a:t>
            </a:r>
          </a:p>
          <a:p>
            <a:pPr lvl="1"/>
            <a:r>
              <a:rPr lang="en-US" sz="1800" dirty="0"/>
              <a:t>“LEO the lion goes GER”</a:t>
            </a:r>
          </a:p>
        </p:txBody>
      </p:sp>
      <p:pic>
        <p:nvPicPr>
          <p:cNvPr id="4" name="Picture 3"/>
          <p:cNvPicPr>
            <a:picLocks noChangeAspect="1"/>
          </p:cNvPicPr>
          <p:nvPr/>
        </p:nvPicPr>
        <p:blipFill>
          <a:blip r:embed="rId3"/>
          <a:stretch>
            <a:fillRect/>
          </a:stretch>
        </p:blipFill>
        <p:spPr>
          <a:xfrm>
            <a:off x="4053384" y="4443983"/>
            <a:ext cx="1678830" cy="1907496"/>
          </a:xfrm>
          <a:prstGeom prst="rect">
            <a:avLst/>
          </a:prstGeom>
        </p:spPr>
      </p:pic>
      <p:sp>
        <p:nvSpPr>
          <p:cNvPr id="7" name="Content Placeholder 2"/>
          <p:cNvSpPr txBox="1">
            <a:spLocks/>
          </p:cNvSpPr>
          <p:nvPr/>
        </p:nvSpPr>
        <p:spPr>
          <a:xfrm>
            <a:off x="2082846" y="4707212"/>
            <a:ext cx="1940570" cy="13810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a:t>L</a:t>
            </a:r>
            <a:r>
              <a:rPr lang="en-US" dirty="0"/>
              <a:t>oss of </a:t>
            </a:r>
          </a:p>
          <a:p>
            <a:pPr marL="0" indent="0">
              <a:buNone/>
            </a:pPr>
            <a:r>
              <a:rPr lang="en-US" b="1" dirty="0"/>
              <a:t>E</a:t>
            </a:r>
            <a:r>
              <a:rPr lang="en-US" dirty="0"/>
              <a:t>lectrons is </a:t>
            </a:r>
          </a:p>
          <a:p>
            <a:pPr marL="0" indent="0">
              <a:buNone/>
            </a:pPr>
            <a:r>
              <a:rPr lang="en-US" b="1" dirty="0"/>
              <a:t>O</a:t>
            </a:r>
            <a:r>
              <a:rPr lang="en-US" dirty="0"/>
              <a:t>xidation</a:t>
            </a:r>
          </a:p>
        </p:txBody>
      </p:sp>
      <p:sp>
        <p:nvSpPr>
          <p:cNvPr id="8" name="Content Placeholder 2"/>
          <p:cNvSpPr txBox="1">
            <a:spLocks/>
          </p:cNvSpPr>
          <p:nvPr/>
        </p:nvSpPr>
        <p:spPr>
          <a:xfrm>
            <a:off x="6019800" y="4707212"/>
            <a:ext cx="1940570" cy="13810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b="1" dirty="0"/>
              <a:t>G</a:t>
            </a:r>
            <a:r>
              <a:rPr lang="en-US" dirty="0"/>
              <a:t>ain of </a:t>
            </a:r>
          </a:p>
          <a:p>
            <a:pPr marL="0" indent="0">
              <a:buNone/>
            </a:pPr>
            <a:r>
              <a:rPr lang="en-US" b="1" dirty="0"/>
              <a:t>E</a:t>
            </a:r>
            <a:r>
              <a:rPr lang="en-US" dirty="0"/>
              <a:t>lectrons is</a:t>
            </a:r>
          </a:p>
          <a:p>
            <a:pPr marL="0" indent="0">
              <a:buNone/>
            </a:pPr>
            <a:r>
              <a:rPr lang="en-US" b="1" dirty="0"/>
              <a:t>R</a:t>
            </a:r>
            <a:r>
              <a:rPr lang="en-US" dirty="0"/>
              <a:t>eduction</a:t>
            </a:r>
          </a:p>
        </p:txBody>
      </p:sp>
    </p:spTree>
    <p:extLst>
      <p:ext uri="{BB962C8B-B14F-4D97-AF65-F5344CB8AC3E}">
        <p14:creationId xmlns:p14="http://schemas.microsoft.com/office/powerpoint/2010/main" val="398316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Terminology and Definitions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1583772999"/>
                  </p:ext>
                </p:extLst>
              </p:nvPr>
            </p:nvGraphicFramePr>
            <p:xfrm>
              <a:off x="1854926" y="1600198"/>
              <a:ext cx="6165668" cy="4756148"/>
            </p:xfrm>
            <a:graphic>
              <a:graphicData uri="http://schemas.openxmlformats.org/drawingml/2006/table">
                <a:tbl>
                  <a:tblPr firstRow="1" bandRow="1">
                    <a:tableStyleId>{5C22544A-7EE6-4342-B048-85BDC9FD1C3A}</a:tableStyleId>
                  </a:tblPr>
                  <a:tblGrid>
                    <a:gridCol w="2409102">
                      <a:extLst>
                        <a:ext uri="{9D8B030D-6E8A-4147-A177-3AD203B41FA5}">
                          <a16:colId xmlns:a16="http://schemas.microsoft.com/office/drawing/2014/main" val="742781130"/>
                        </a:ext>
                      </a:extLst>
                    </a:gridCol>
                    <a:gridCol w="1704745">
                      <a:extLst>
                        <a:ext uri="{9D8B030D-6E8A-4147-A177-3AD203B41FA5}">
                          <a16:colId xmlns:a16="http://schemas.microsoft.com/office/drawing/2014/main" val="2860883793"/>
                        </a:ext>
                      </a:extLst>
                    </a:gridCol>
                    <a:gridCol w="2051821">
                      <a:extLst>
                        <a:ext uri="{9D8B030D-6E8A-4147-A177-3AD203B41FA5}">
                          <a16:colId xmlns:a16="http://schemas.microsoft.com/office/drawing/2014/main" val="2779865390"/>
                        </a:ext>
                      </a:extLst>
                    </a:gridCol>
                  </a:tblGrid>
                  <a:tr h="297005">
                    <a:tc>
                      <a:txBody>
                        <a:bodyPr/>
                        <a:lstStyle/>
                        <a:p>
                          <a:pPr marL="0" marR="0" algn="l">
                            <a:lnSpc>
                              <a:spcPct val="107000"/>
                            </a:lnSpc>
                            <a:spcBef>
                              <a:spcPts val="600"/>
                            </a:spcBef>
                            <a:spcAft>
                              <a:spcPts val="600"/>
                            </a:spcAft>
                          </a:pPr>
                          <a:r>
                            <a:rPr lang="en-US" sz="900">
                              <a:effectLst/>
                            </a:rPr>
                            <a:t>Name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ctr">
                            <a:lnSpc>
                              <a:spcPct val="107000"/>
                            </a:lnSpc>
                            <a:spcBef>
                              <a:spcPts val="600"/>
                            </a:spcBef>
                            <a:spcAft>
                              <a:spcPts val="600"/>
                            </a:spcAft>
                          </a:pPr>
                          <a:r>
                            <a:rPr lang="en-US" sz="900">
                              <a:effectLst/>
                            </a:rPr>
                            <a:t>Symbol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ctr">
                            <a:lnSpc>
                              <a:spcPct val="107000"/>
                            </a:lnSpc>
                            <a:spcBef>
                              <a:spcPts val="600"/>
                            </a:spcBef>
                            <a:spcAft>
                              <a:spcPts val="600"/>
                            </a:spcAft>
                          </a:pPr>
                          <a:r>
                            <a:rPr lang="en-US" sz="900">
                              <a:effectLst/>
                            </a:rPr>
                            <a:t>SI Unit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1407644851"/>
                      </a:ext>
                    </a:extLst>
                  </a:tr>
                  <a:tr h="297005">
                    <a:tc>
                      <a:txBody>
                        <a:bodyPr/>
                        <a:lstStyle/>
                        <a:p>
                          <a:pPr marL="0" marR="0" algn="just">
                            <a:lnSpc>
                              <a:spcPct val="107000"/>
                            </a:lnSpc>
                            <a:spcBef>
                              <a:spcPts val="600"/>
                            </a:spcBef>
                            <a:spcAft>
                              <a:spcPts val="600"/>
                            </a:spcAft>
                          </a:pPr>
                          <a:r>
                            <a:rPr lang="en-US" sz="900">
                              <a:effectLst/>
                            </a:rPr>
                            <a:t>Current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𝐼</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𝐴</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2189436335"/>
                      </a:ext>
                    </a:extLst>
                  </a:tr>
                  <a:tr h="301073">
                    <a:tc>
                      <a:txBody>
                        <a:bodyPr/>
                        <a:lstStyle/>
                        <a:p>
                          <a:pPr marL="0" marR="0" algn="just">
                            <a:lnSpc>
                              <a:spcPct val="107000"/>
                            </a:lnSpc>
                            <a:spcBef>
                              <a:spcPts val="600"/>
                            </a:spcBef>
                            <a:spcAft>
                              <a:spcPts val="600"/>
                            </a:spcAft>
                          </a:pPr>
                          <a:r>
                            <a:rPr lang="en-US" sz="900" dirty="0">
                              <a:effectLst/>
                            </a:rPr>
                            <a:t>Current Density</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ctr">
                            <a:lnSpc>
                              <a:spcPct val="107000"/>
                            </a:lnSpc>
                            <a:spcBef>
                              <a:spcPts val="600"/>
                            </a:spcBef>
                            <a:spcAft>
                              <a:spcPts val="600"/>
                            </a:spcAft>
                          </a:pPr>
                          <a14:m>
                            <m:oMath xmlns:m="http://schemas.openxmlformats.org/officeDocument/2006/math">
                              <m:r>
                                <a:rPr lang="en-US" sz="900">
                                  <a:effectLst/>
                                  <a:latin typeface="Cambria Math" panose="02040503050406030204" pitchFamily="18" charset="0"/>
                                </a:rPr>
                                <m:t>𝑖</m:t>
                              </m:r>
                            </m:oMath>
                          </a14:m>
                          <a:r>
                            <a:rPr lang="en-US" sz="900">
                              <a:effectLst/>
                            </a:rPr>
                            <a:t> or </a:t>
                          </a:r>
                          <a14:m>
                            <m:oMath xmlns:m="http://schemas.openxmlformats.org/officeDocument/2006/math">
                              <m:r>
                                <a:rPr lang="en-US" sz="900">
                                  <a:effectLst/>
                                  <a:latin typeface="Cambria Math" panose="02040503050406030204" pitchFamily="18" charset="0"/>
                                </a:rPr>
                                <m:t>𝑗</m:t>
                              </m:r>
                            </m:oMath>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𝐴</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𝑚</m:t>
                                    </m:r>
                                  </m:e>
                                  <m:sup>
                                    <m:r>
                                      <a:rPr lang="en-US" sz="900">
                                        <a:effectLst/>
                                        <a:latin typeface="Cambria Math" panose="02040503050406030204" pitchFamily="18" charset="0"/>
                                      </a:rPr>
                                      <m:t>2</m:t>
                                    </m:r>
                                  </m:sup>
                                </m:sSup>
                              </m:oMath>
                            </m:oMathPara>
                          </a14:m>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1538407379"/>
                      </a:ext>
                    </a:extLst>
                  </a:tr>
                  <a:tr h="297005">
                    <a:tc>
                      <a:txBody>
                        <a:bodyPr/>
                        <a:lstStyle/>
                        <a:p>
                          <a:pPr marL="0" marR="0" algn="just">
                            <a:lnSpc>
                              <a:spcPct val="107000"/>
                            </a:lnSpc>
                            <a:spcBef>
                              <a:spcPts val="600"/>
                            </a:spcBef>
                            <a:spcAft>
                              <a:spcPts val="600"/>
                            </a:spcAft>
                          </a:pPr>
                          <a:r>
                            <a:rPr lang="en-US" sz="900">
                              <a:effectLst/>
                            </a:rPr>
                            <a:t>Electric Potential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𝜙</m:t>
                                </m:r>
                              </m:oMath>
                            </m:oMathPara>
                          </a14:m>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𝑉</m:t>
                                </m:r>
                              </m:oMath>
                            </m:oMathPara>
                          </a14:m>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2491026248"/>
                      </a:ext>
                    </a:extLst>
                  </a:tr>
                  <a:tr h="297005">
                    <a:tc>
                      <a:txBody>
                        <a:bodyPr/>
                        <a:lstStyle/>
                        <a:p>
                          <a:pPr marL="0" marR="0" algn="just">
                            <a:lnSpc>
                              <a:spcPct val="107000"/>
                            </a:lnSpc>
                            <a:spcBef>
                              <a:spcPts val="600"/>
                            </a:spcBef>
                            <a:spcAft>
                              <a:spcPts val="600"/>
                            </a:spcAft>
                          </a:pPr>
                          <a:r>
                            <a:rPr lang="en-US" sz="900" dirty="0">
                              <a:effectLst/>
                            </a:rPr>
                            <a:t>Electric Potential Difference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m:rPr>
                                    <m:sty m:val="p"/>
                                  </m:rPr>
                                  <a:rPr lang="en-US" sz="900">
                                    <a:effectLst/>
                                    <a:latin typeface="Cambria Math" panose="02040503050406030204" pitchFamily="18" charset="0"/>
                                  </a:rPr>
                                  <m:t>Δ</m:t>
                                </m:r>
                                <m:r>
                                  <a:rPr lang="en-US" sz="900">
                                    <a:effectLst/>
                                    <a:latin typeface="Cambria Math" panose="02040503050406030204" pitchFamily="18" charset="0"/>
                                  </a:rPr>
                                  <m:t>𝜙</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𝑉</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3140974740"/>
                      </a:ext>
                    </a:extLst>
                  </a:tr>
                  <a:tr h="297005">
                    <a:tc>
                      <a:txBody>
                        <a:bodyPr/>
                        <a:lstStyle/>
                        <a:p>
                          <a:pPr marL="0" marR="0" algn="just">
                            <a:lnSpc>
                              <a:spcPct val="107000"/>
                            </a:lnSpc>
                            <a:spcBef>
                              <a:spcPts val="600"/>
                            </a:spcBef>
                            <a:spcAft>
                              <a:spcPts val="600"/>
                            </a:spcAft>
                          </a:pPr>
                          <a:r>
                            <a:rPr lang="en-US" sz="900">
                              <a:effectLst/>
                            </a:rPr>
                            <a:t>Electric Field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𝐸</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𝑉</m:t>
                                </m:r>
                                <m:r>
                                  <a:rPr lang="en-US" sz="900">
                                    <a:effectLst/>
                                    <a:latin typeface="Cambria Math" panose="02040503050406030204" pitchFamily="18" charset="0"/>
                                  </a:rPr>
                                  <m:t>/</m:t>
                                </m:r>
                                <m:r>
                                  <a:rPr lang="en-US" sz="900">
                                    <a:effectLst/>
                                    <a:latin typeface="Cambria Math" panose="02040503050406030204" pitchFamily="18" charset="0"/>
                                  </a:rPr>
                                  <m:t>𝑚</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1134529856"/>
                      </a:ext>
                    </a:extLst>
                  </a:tr>
                  <a:tr h="297005">
                    <a:tc>
                      <a:txBody>
                        <a:bodyPr/>
                        <a:lstStyle/>
                        <a:p>
                          <a:pPr marL="0" marR="0" algn="just">
                            <a:lnSpc>
                              <a:spcPct val="107000"/>
                            </a:lnSpc>
                            <a:spcBef>
                              <a:spcPts val="600"/>
                            </a:spcBef>
                            <a:spcAft>
                              <a:spcPts val="600"/>
                            </a:spcAft>
                          </a:pPr>
                          <a:r>
                            <a:rPr lang="en-US" sz="900">
                              <a:effectLst/>
                            </a:rPr>
                            <a:t>Power</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𝑃</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𝑊</m:t>
                                </m:r>
                                <m:r>
                                  <a:rPr lang="en-US" sz="900">
                                    <a:effectLst/>
                                    <a:latin typeface="Cambria Math" panose="02040503050406030204" pitchFamily="18" charset="0"/>
                                  </a:rPr>
                                  <m:t>=</m:t>
                                </m:r>
                                <m:r>
                                  <a:rPr lang="en-US" sz="900">
                                    <a:effectLst/>
                                    <a:latin typeface="Cambria Math" panose="02040503050406030204" pitchFamily="18" charset="0"/>
                                  </a:rPr>
                                  <m:t>𝐽</m:t>
                                </m:r>
                                <m:r>
                                  <a:rPr lang="en-US" sz="900">
                                    <a:effectLst/>
                                    <a:latin typeface="Cambria Math" panose="02040503050406030204" pitchFamily="18" charset="0"/>
                                  </a:rPr>
                                  <m:t>/</m:t>
                                </m:r>
                                <m:r>
                                  <a:rPr lang="en-US" sz="900">
                                    <a:effectLst/>
                                    <a:latin typeface="Cambria Math" panose="02040503050406030204" pitchFamily="18" charset="0"/>
                                  </a:rPr>
                                  <m:t>𝑠</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4039538013"/>
                      </a:ext>
                    </a:extLst>
                  </a:tr>
                  <a:tr h="297005">
                    <a:tc>
                      <a:txBody>
                        <a:bodyPr/>
                        <a:lstStyle/>
                        <a:p>
                          <a:pPr marL="0" marR="0" algn="just">
                            <a:lnSpc>
                              <a:spcPct val="107000"/>
                            </a:lnSpc>
                            <a:spcBef>
                              <a:spcPts val="600"/>
                            </a:spcBef>
                            <a:spcAft>
                              <a:spcPts val="600"/>
                            </a:spcAft>
                          </a:pPr>
                          <a:r>
                            <a:rPr lang="en-US" sz="900">
                              <a:effectLst/>
                            </a:rPr>
                            <a:t>Resistance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𝑅</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m:rPr>
                                    <m:sty m:val="p"/>
                                  </m:rPr>
                                  <a:rPr lang="en-US" sz="900">
                                    <a:effectLst/>
                                    <a:latin typeface="Cambria Math" panose="02040503050406030204" pitchFamily="18" charset="0"/>
                                  </a:rPr>
                                  <m:t>Ω</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120902169"/>
                      </a:ext>
                    </a:extLst>
                  </a:tr>
                  <a:tr h="297005">
                    <a:tc>
                      <a:txBody>
                        <a:bodyPr/>
                        <a:lstStyle/>
                        <a:p>
                          <a:pPr marL="0" marR="0" algn="just">
                            <a:lnSpc>
                              <a:spcPct val="107000"/>
                            </a:lnSpc>
                            <a:spcBef>
                              <a:spcPts val="600"/>
                            </a:spcBef>
                            <a:spcAft>
                              <a:spcPts val="600"/>
                            </a:spcAft>
                          </a:pPr>
                          <a:r>
                            <a:rPr lang="en-US" sz="900">
                              <a:effectLst/>
                            </a:rPr>
                            <a:t>Conductance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𝐺</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𝑆</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57865638"/>
                      </a:ext>
                    </a:extLst>
                  </a:tr>
                  <a:tr h="297005">
                    <a:tc>
                      <a:txBody>
                        <a:bodyPr/>
                        <a:lstStyle/>
                        <a:p>
                          <a:pPr marL="0" marR="0" algn="just">
                            <a:lnSpc>
                              <a:spcPct val="107000"/>
                            </a:lnSpc>
                            <a:spcBef>
                              <a:spcPts val="600"/>
                            </a:spcBef>
                            <a:spcAft>
                              <a:spcPts val="600"/>
                            </a:spcAft>
                          </a:pPr>
                          <a:r>
                            <a:rPr lang="en-US" sz="900">
                              <a:effectLst/>
                            </a:rPr>
                            <a:t>Resistivity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𝜌</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m:rPr>
                                    <m:sty m:val="p"/>
                                  </m:rPr>
                                  <a:rPr lang="en-US" sz="900">
                                    <a:effectLst/>
                                    <a:latin typeface="Cambria Math" panose="02040503050406030204" pitchFamily="18" charset="0"/>
                                  </a:rPr>
                                  <m:t>Ω</m:t>
                                </m:r>
                                <m:r>
                                  <a:rPr lang="en-US" sz="900">
                                    <a:effectLst/>
                                    <a:latin typeface="Cambria Math" panose="02040503050406030204" pitchFamily="18" charset="0"/>
                                  </a:rPr>
                                  <m:t>𝑚</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298722510"/>
                      </a:ext>
                    </a:extLst>
                  </a:tr>
                  <a:tr h="297005">
                    <a:tc>
                      <a:txBody>
                        <a:bodyPr/>
                        <a:lstStyle/>
                        <a:p>
                          <a:pPr marL="0" marR="0" algn="just">
                            <a:lnSpc>
                              <a:spcPct val="107000"/>
                            </a:lnSpc>
                            <a:spcBef>
                              <a:spcPts val="600"/>
                            </a:spcBef>
                            <a:spcAft>
                              <a:spcPts val="600"/>
                            </a:spcAft>
                          </a:pPr>
                          <a:r>
                            <a:rPr lang="en-US" sz="900">
                              <a:effectLst/>
                            </a:rPr>
                            <a:t>Conductivity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ctr">
                            <a:lnSpc>
                              <a:spcPct val="107000"/>
                            </a:lnSpc>
                            <a:spcBef>
                              <a:spcPts val="600"/>
                            </a:spcBef>
                            <a:spcAft>
                              <a:spcPts val="600"/>
                            </a:spcAft>
                          </a:pPr>
                          <a14:m>
                            <m:oMath xmlns:m="http://schemas.openxmlformats.org/officeDocument/2006/math">
                              <m:r>
                                <a:rPr lang="en-US" sz="900">
                                  <a:effectLst/>
                                  <a:latin typeface="Cambria Math" panose="02040503050406030204" pitchFamily="18" charset="0"/>
                                </a:rPr>
                                <m:t>𝜅</m:t>
                              </m:r>
                            </m:oMath>
                          </a14:m>
                          <a:r>
                            <a:rPr lang="en-US" sz="900">
                              <a:effectLst/>
                            </a:rPr>
                            <a:t> (or </a:t>
                          </a:r>
                          <a14:m>
                            <m:oMath xmlns:m="http://schemas.openxmlformats.org/officeDocument/2006/math">
                              <m:r>
                                <a:rPr lang="en-US" sz="900">
                                  <a:effectLst/>
                                  <a:latin typeface="Cambria Math" panose="02040503050406030204" pitchFamily="18" charset="0"/>
                                </a:rPr>
                                <m:t>𝜎</m:t>
                              </m:r>
                            </m:oMath>
                          </a14:m>
                          <a:r>
                            <a:rPr lang="en-US" sz="900">
                              <a:effectLst/>
                            </a:rPr>
                            <a: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𝑆</m:t>
                                </m:r>
                                <m:r>
                                  <a:rPr lang="en-US" sz="900">
                                    <a:effectLst/>
                                    <a:latin typeface="Cambria Math" panose="02040503050406030204" pitchFamily="18" charset="0"/>
                                  </a:rPr>
                                  <m:t>/</m:t>
                                </m:r>
                                <m:r>
                                  <a:rPr lang="en-US" sz="900">
                                    <a:effectLst/>
                                    <a:latin typeface="Cambria Math" panose="02040503050406030204" pitchFamily="18" charset="0"/>
                                  </a:rPr>
                                  <m:t>𝑚</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3379613204"/>
                      </a:ext>
                    </a:extLst>
                  </a:tr>
                  <a:tr h="297005">
                    <a:tc>
                      <a:txBody>
                        <a:bodyPr/>
                        <a:lstStyle/>
                        <a:p>
                          <a:pPr marL="0" marR="0" algn="just">
                            <a:lnSpc>
                              <a:spcPct val="107000"/>
                            </a:lnSpc>
                            <a:spcBef>
                              <a:spcPts val="600"/>
                            </a:spcBef>
                            <a:spcAft>
                              <a:spcPts val="600"/>
                            </a:spcAft>
                          </a:pPr>
                          <a:r>
                            <a:rPr lang="en-US" sz="900">
                              <a:effectLst/>
                            </a:rPr>
                            <a:t>Molar Conductivity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m:rPr>
                                    <m:sty m:val="p"/>
                                  </m:rPr>
                                  <a:rPr lang="en-US" sz="900">
                                    <a:effectLst/>
                                    <a:latin typeface="Cambria Math" panose="02040503050406030204" pitchFamily="18" charset="0"/>
                                  </a:rPr>
                                  <m:t>Λ</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𝑆</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𝑚</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𝑚𝑜𝑙</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812030263"/>
                      </a:ext>
                    </a:extLst>
                  </a:tr>
                  <a:tr h="297005">
                    <a:tc>
                      <a:txBody>
                        <a:bodyPr/>
                        <a:lstStyle/>
                        <a:p>
                          <a:pPr marL="0" marR="0" algn="just">
                            <a:lnSpc>
                              <a:spcPct val="107000"/>
                            </a:lnSpc>
                            <a:spcBef>
                              <a:spcPts val="600"/>
                            </a:spcBef>
                            <a:spcAft>
                              <a:spcPts val="600"/>
                            </a:spcAft>
                          </a:pPr>
                          <a:r>
                            <a:rPr lang="en-US" sz="900" dirty="0">
                              <a:effectLst/>
                            </a:rPr>
                            <a:t>Faraday Constant</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𝐹</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𝐶</m:t>
                                </m:r>
                                <m:r>
                                  <a:rPr lang="en-US" sz="900">
                                    <a:effectLst/>
                                    <a:latin typeface="Cambria Math" panose="02040503050406030204" pitchFamily="18" charset="0"/>
                                  </a:rPr>
                                  <m:t>/</m:t>
                                </m:r>
                                <m:r>
                                  <a:rPr lang="en-US" sz="900">
                                    <a:effectLst/>
                                    <a:latin typeface="Cambria Math" panose="02040503050406030204" pitchFamily="18" charset="0"/>
                                  </a:rPr>
                                  <m:t>𝑚𝑜𝑙</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2116866387"/>
                      </a:ext>
                    </a:extLst>
                  </a:tr>
                  <a:tr h="297005">
                    <a:tc>
                      <a:txBody>
                        <a:bodyPr/>
                        <a:lstStyle/>
                        <a:p>
                          <a:pPr marL="0" marR="0" algn="just">
                            <a:lnSpc>
                              <a:spcPct val="107000"/>
                            </a:lnSpc>
                            <a:spcBef>
                              <a:spcPts val="600"/>
                            </a:spcBef>
                            <a:spcAft>
                              <a:spcPts val="600"/>
                            </a:spcAft>
                          </a:pPr>
                          <a:r>
                            <a:rPr lang="en-US" sz="900" dirty="0">
                              <a:effectLst/>
                            </a:rPr>
                            <a:t>Velocity</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𝑣</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𝑚</m:t>
                                </m:r>
                                <m:r>
                                  <a:rPr lang="en-US" sz="900">
                                    <a:effectLst/>
                                    <a:latin typeface="Cambria Math" panose="02040503050406030204" pitchFamily="18" charset="0"/>
                                  </a:rPr>
                                  <m:t>/</m:t>
                                </m:r>
                                <m:r>
                                  <a:rPr lang="en-US" sz="900">
                                    <a:effectLst/>
                                    <a:latin typeface="Cambria Math" panose="02040503050406030204" pitchFamily="18" charset="0"/>
                                  </a:rPr>
                                  <m:t>𝑠</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2244356227"/>
                      </a:ext>
                    </a:extLst>
                  </a:tr>
                  <a:tr h="297005">
                    <a:tc>
                      <a:txBody>
                        <a:bodyPr/>
                        <a:lstStyle/>
                        <a:p>
                          <a:pPr marL="0" marR="0" algn="just">
                            <a:lnSpc>
                              <a:spcPct val="107000"/>
                            </a:lnSpc>
                            <a:spcBef>
                              <a:spcPts val="600"/>
                            </a:spcBef>
                            <a:spcAft>
                              <a:spcPts val="600"/>
                            </a:spcAft>
                          </a:pPr>
                          <a:r>
                            <a:rPr lang="en-US" sz="900">
                              <a:effectLst/>
                            </a:rPr>
                            <a:t>Mobility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𝑢</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ctr">
                            <a:lnSpc>
                              <a:spcPct val="107000"/>
                            </a:lnSpc>
                            <a:spcBef>
                              <a:spcPts val="600"/>
                            </a:spcBef>
                            <a:spcAft>
                              <a:spcPts val="600"/>
                            </a:spcAft>
                          </a:pPr>
                          <a14:m>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𝑚</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𝑉𝑠</m:t>
                              </m:r>
                            </m:oMath>
                          </a14:m>
                          <a:r>
                            <a:rPr lang="en-US" sz="900">
                              <a:effectLst/>
                            </a:rPr>
                            <a:t> or </a:t>
                          </a:r>
                          <a14:m>
                            <m:oMath xmlns:m="http://schemas.openxmlformats.org/officeDocument/2006/math">
                              <m:r>
                                <a:rPr lang="en-US" sz="900">
                                  <a:effectLst/>
                                  <a:latin typeface="Cambria Math" panose="02040503050406030204" pitchFamily="18" charset="0"/>
                                </a:rPr>
                                <m:t>𝑚</m:t>
                              </m:r>
                              <m:r>
                                <a:rPr lang="en-US" sz="900">
                                  <a:effectLst/>
                                  <a:latin typeface="Cambria Math" panose="02040503050406030204" pitchFamily="18" charset="0"/>
                                </a:rPr>
                                <m:t>/</m:t>
                              </m:r>
                              <m:r>
                                <a:rPr lang="en-US" sz="900">
                                  <a:effectLst/>
                                  <a:latin typeface="Cambria Math" panose="02040503050406030204" pitchFamily="18" charset="0"/>
                                </a:rPr>
                                <m:t>𝑁𝑠</m:t>
                              </m:r>
                            </m:oMath>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444668265"/>
                      </a:ext>
                    </a:extLst>
                  </a:tr>
                  <a:tr h="297005">
                    <a:tc>
                      <a:txBody>
                        <a:bodyPr/>
                        <a:lstStyle/>
                        <a:p>
                          <a:pPr marL="0" marR="0" algn="just">
                            <a:lnSpc>
                              <a:spcPct val="107000"/>
                            </a:lnSpc>
                            <a:spcBef>
                              <a:spcPts val="600"/>
                            </a:spcBef>
                            <a:spcAft>
                              <a:spcPts val="600"/>
                            </a:spcAft>
                          </a:pPr>
                          <a:r>
                            <a:rPr lang="en-US" sz="900">
                              <a:effectLst/>
                            </a:rPr>
                            <a:t>Viscosity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𝜂</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𝑃𝑎</m:t>
                                </m:r>
                                <m:r>
                                  <a:rPr lang="en-US" sz="900">
                                    <a:effectLst/>
                                    <a:latin typeface="Cambria Math" panose="02040503050406030204" pitchFamily="18" charset="0"/>
                                  </a:rPr>
                                  <m:t>⋅</m:t>
                                </m:r>
                                <m:r>
                                  <a:rPr lang="en-US" sz="900">
                                    <a:effectLst/>
                                    <a:latin typeface="Cambria Math" panose="02040503050406030204" pitchFamily="18" charset="0"/>
                                  </a:rPr>
                                  <m:t>𝑠</m:t>
                                </m:r>
                              </m:oMath>
                            </m:oMathPara>
                          </a14:m>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388524718"/>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1583772999"/>
                  </p:ext>
                </p:extLst>
              </p:nvPr>
            </p:nvGraphicFramePr>
            <p:xfrm>
              <a:off x="1854926" y="1600198"/>
              <a:ext cx="6165668" cy="4756148"/>
            </p:xfrm>
            <a:graphic>
              <a:graphicData uri="http://schemas.openxmlformats.org/drawingml/2006/table">
                <a:tbl>
                  <a:tblPr firstRow="1" bandRow="1">
                    <a:tableStyleId>{5C22544A-7EE6-4342-B048-85BDC9FD1C3A}</a:tableStyleId>
                  </a:tblPr>
                  <a:tblGrid>
                    <a:gridCol w="2409102">
                      <a:extLst>
                        <a:ext uri="{9D8B030D-6E8A-4147-A177-3AD203B41FA5}">
                          <a16:colId xmlns:a16="http://schemas.microsoft.com/office/drawing/2014/main" val="742781130"/>
                        </a:ext>
                      </a:extLst>
                    </a:gridCol>
                    <a:gridCol w="1704745">
                      <a:extLst>
                        <a:ext uri="{9D8B030D-6E8A-4147-A177-3AD203B41FA5}">
                          <a16:colId xmlns:a16="http://schemas.microsoft.com/office/drawing/2014/main" val="2860883793"/>
                        </a:ext>
                      </a:extLst>
                    </a:gridCol>
                    <a:gridCol w="2051821">
                      <a:extLst>
                        <a:ext uri="{9D8B030D-6E8A-4147-A177-3AD203B41FA5}">
                          <a16:colId xmlns:a16="http://schemas.microsoft.com/office/drawing/2014/main" val="2779865390"/>
                        </a:ext>
                      </a:extLst>
                    </a:gridCol>
                  </a:tblGrid>
                  <a:tr h="297005">
                    <a:tc>
                      <a:txBody>
                        <a:bodyPr/>
                        <a:lstStyle/>
                        <a:p>
                          <a:pPr marL="0" marR="0" algn="l">
                            <a:lnSpc>
                              <a:spcPct val="107000"/>
                            </a:lnSpc>
                            <a:spcBef>
                              <a:spcPts val="600"/>
                            </a:spcBef>
                            <a:spcAft>
                              <a:spcPts val="600"/>
                            </a:spcAft>
                          </a:pPr>
                          <a:r>
                            <a:rPr lang="en-US" sz="900">
                              <a:effectLst/>
                            </a:rPr>
                            <a:t>Name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ctr">
                            <a:lnSpc>
                              <a:spcPct val="107000"/>
                            </a:lnSpc>
                            <a:spcBef>
                              <a:spcPts val="600"/>
                            </a:spcBef>
                            <a:spcAft>
                              <a:spcPts val="600"/>
                            </a:spcAft>
                          </a:pPr>
                          <a:r>
                            <a:rPr lang="en-US" sz="900">
                              <a:effectLst/>
                            </a:rPr>
                            <a:t>Symbol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ctr">
                            <a:lnSpc>
                              <a:spcPct val="107000"/>
                            </a:lnSpc>
                            <a:spcBef>
                              <a:spcPts val="600"/>
                            </a:spcBef>
                            <a:spcAft>
                              <a:spcPts val="600"/>
                            </a:spcAft>
                          </a:pPr>
                          <a:r>
                            <a:rPr lang="en-US" sz="900">
                              <a:effectLst/>
                            </a:rPr>
                            <a:t>SI Unit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1407644851"/>
                      </a:ext>
                    </a:extLst>
                  </a:tr>
                  <a:tr h="297005">
                    <a:tc>
                      <a:txBody>
                        <a:bodyPr/>
                        <a:lstStyle/>
                        <a:p>
                          <a:pPr marL="0" marR="0" algn="just">
                            <a:lnSpc>
                              <a:spcPct val="107000"/>
                            </a:lnSpc>
                            <a:spcBef>
                              <a:spcPts val="600"/>
                            </a:spcBef>
                            <a:spcAft>
                              <a:spcPts val="600"/>
                            </a:spcAft>
                          </a:pPr>
                          <a:r>
                            <a:rPr lang="en-US" sz="900">
                              <a:effectLst/>
                            </a:rPr>
                            <a:t>Current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endParaRPr lang="en-US"/>
                        </a:p>
                      </a:txBody>
                      <a:tcPr marL="69690" marR="69690" marT="14035" marB="14035">
                        <a:blipFill>
                          <a:blip r:embed="rId2"/>
                          <a:stretch>
                            <a:fillRect l="-141429" t="-106122" r="-121786" b="-1397959"/>
                          </a:stretch>
                        </a:blipFill>
                      </a:tcPr>
                    </a:tc>
                    <a:tc>
                      <a:txBody>
                        <a:bodyPr/>
                        <a:lstStyle/>
                        <a:p>
                          <a:endParaRPr lang="en-US"/>
                        </a:p>
                      </a:txBody>
                      <a:tcPr marL="69690" marR="69690" marT="14035" marB="14035">
                        <a:blipFill>
                          <a:blip r:embed="rId2"/>
                          <a:stretch>
                            <a:fillRect l="-200593" t="-106122" r="-1187" b="-1397959"/>
                          </a:stretch>
                        </a:blipFill>
                      </a:tcPr>
                    </a:tc>
                    <a:extLst>
                      <a:ext uri="{0D108BD9-81ED-4DB2-BD59-A6C34878D82A}">
                        <a16:rowId xmlns:a16="http://schemas.microsoft.com/office/drawing/2014/main" val="2189436335"/>
                      </a:ext>
                    </a:extLst>
                  </a:tr>
                  <a:tr h="301073">
                    <a:tc>
                      <a:txBody>
                        <a:bodyPr/>
                        <a:lstStyle/>
                        <a:p>
                          <a:pPr marL="0" marR="0" algn="just">
                            <a:lnSpc>
                              <a:spcPct val="107000"/>
                            </a:lnSpc>
                            <a:spcBef>
                              <a:spcPts val="600"/>
                            </a:spcBef>
                            <a:spcAft>
                              <a:spcPts val="600"/>
                            </a:spcAft>
                          </a:pPr>
                          <a:r>
                            <a:rPr lang="en-US" sz="900" dirty="0">
                              <a:effectLst/>
                            </a:rPr>
                            <a:t>Current Density</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endParaRPr lang="en-US"/>
                        </a:p>
                      </a:txBody>
                      <a:tcPr marL="69690" marR="69690" marT="14035" marB="14035">
                        <a:blipFill>
                          <a:blip r:embed="rId2"/>
                          <a:stretch>
                            <a:fillRect l="-141429" t="-206122" r="-121786" b="-1297959"/>
                          </a:stretch>
                        </a:blipFill>
                      </a:tcPr>
                    </a:tc>
                    <a:tc>
                      <a:txBody>
                        <a:bodyPr/>
                        <a:lstStyle/>
                        <a:p>
                          <a:endParaRPr lang="en-US"/>
                        </a:p>
                      </a:txBody>
                      <a:tcPr marL="69690" marR="69690" marT="14035" marB="14035">
                        <a:blipFill>
                          <a:blip r:embed="rId2"/>
                          <a:stretch>
                            <a:fillRect l="-200593" t="-206122" r="-1187" b="-1297959"/>
                          </a:stretch>
                        </a:blipFill>
                      </a:tcPr>
                    </a:tc>
                    <a:extLst>
                      <a:ext uri="{0D108BD9-81ED-4DB2-BD59-A6C34878D82A}">
                        <a16:rowId xmlns:a16="http://schemas.microsoft.com/office/drawing/2014/main" val="1538407379"/>
                      </a:ext>
                    </a:extLst>
                  </a:tr>
                  <a:tr h="297005">
                    <a:tc>
                      <a:txBody>
                        <a:bodyPr/>
                        <a:lstStyle/>
                        <a:p>
                          <a:pPr marL="0" marR="0" algn="just">
                            <a:lnSpc>
                              <a:spcPct val="107000"/>
                            </a:lnSpc>
                            <a:spcBef>
                              <a:spcPts val="600"/>
                            </a:spcBef>
                            <a:spcAft>
                              <a:spcPts val="600"/>
                            </a:spcAft>
                          </a:pPr>
                          <a:r>
                            <a:rPr lang="en-US" sz="900">
                              <a:effectLst/>
                            </a:rPr>
                            <a:t>Electric Potential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endParaRPr lang="en-US"/>
                        </a:p>
                      </a:txBody>
                      <a:tcPr marL="69690" marR="69690" marT="14035" marB="14035">
                        <a:blipFill>
                          <a:blip r:embed="rId2"/>
                          <a:stretch>
                            <a:fillRect l="-141429" t="-306122" r="-121786" b="-1197959"/>
                          </a:stretch>
                        </a:blipFill>
                      </a:tcPr>
                    </a:tc>
                    <a:tc>
                      <a:txBody>
                        <a:bodyPr/>
                        <a:lstStyle/>
                        <a:p>
                          <a:endParaRPr lang="en-US"/>
                        </a:p>
                      </a:txBody>
                      <a:tcPr marL="69690" marR="69690" marT="14035" marB="14035">
                        <a:blipFill>
                          <a:blip r:embed="rId2"/>
                          <a:stretch>
                            <a:fillRect l="-200593" t="-306122" r="-1187" b="-1197959"/>
                          </a:stretch>
                        </a:blipFill>
                      </a:tcPr>
                    </a:tc>
                    <a:extLst>
                      <a:ext uri="{0D108BD9-81ED-4DB2-BD59-A6C34878D82A}">
                        <a16:rowId xmlns:a16="http://schemas.microsoft.com/office/drawing/2014/main" val="2491026248"/>
                      </a:ext>
                    </a:extLst>
                  </a:tr>
                  <a:tr h="297005">
                    <a:tc>
                      <a:txBody>
                        <a:bodyPr/>
                        <a:lstStyle/>
                        <a:p>
                          <a:pPr marL="0" marR="0" algn="just">
                            <a:lnSpc>
                              <a:spcPct val="107000"/>
                            </a:lnSpc>
                            <a:spcBef>
                              <a:spcPts val="600"/>
                            </a:spcBef>
                            <a:spcAft>
                              <a:spcPts val="600"/>
                            </a:spcAft>
                          </a:pPr>
                          <a:r>
                            <a:rPr lang="en-US" sz="900">
                              <a:effectLst/>
                            </a:rPr>
                            <a:t>Electric Potential Difference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endParaRPr lang="en-US"/>
                        </a:p>
                      </a:txBody>
                      <a:tcPr marL="69690" marR="69690" marT="14035" marB="14035">
                        <a:blipFill>
                          <a:blip r:embed="rId2"/>
                          <a:stretch>
                            <a:fillRect l="-141429" t="-406122" r="-121786" b="-1097959"/>
                          </a:stretch>
                        </a:blipFill>
                      </a:tcPr>
                    </a:tc>
                    <a:tc>
                      <a:txBody>
                        <a:bodyPr/>
                        <a:lstStyle/>
                        <a:p>
                          <a:endParaRPr lang="en-US"/>
                        </a:p>
                      </a:txBody>
                      <a:tcPr marL="69690" marR="69690" marT="14035" marB="14035">
                        <a:blipFill>
                          <a:blip r:embed="rId2"/>
                          <a:stretch>
                            <a:fillRect l="-200593" t="-406122" r="-1187" b="-1097959"/>
                          </a:stretch>
                        </a:blipFill>
                      </a:tcPr>
                    </a:tc>
                    <a:extLst>
                      <a:ext uri="{0D108BD9-81ED-4DB2-BD59-A6C34878D82A}">
                        <a16:rowId xmlns:a16="http://schemas.microsoft.com/office/drawing/2014/main" val="3140974740"/>
                      </a:ext>
                    </a:extLst>
                  </a:tr>
                  <a:tr h="297005">
                    <a:tc>
                      <a:txBody>
                        <a:bodyPr/>
                        <a:lstStyle/>
                        <a:p>
                          <a:pPr marL="0" marR="0" algn="just">
                            <a:lnSpc>
                              <a:spcPct val="107000"/>
                            </a:lnSpc>
                            <a:spcBef>
                              <a:spcPts val="600"/>
                            </a:spcBef>
                            <a:spcAft>
                              <a:spcPts val="600"/>
                            </a:spcAft>
                          </a:pPr>
                          <a:r>
                            <a:rPr lang="en-US" sz="900">
                              <a:effectLst/>
                            </a:rPr>
                            <a:t>Electric Field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endParaRPr lang="en-US"/>
                        </a:p>
                      </a:txBody>
                      <a:tcPr marL="69690" marR="69690" marT="14035" marB="14035">
                        <a:blipFill>
                          <a:blip r:embed="rId2"/>
                          <a:stretch>
                            <a:fillRect l="-141429" t="-516667" r="-121786" b="-1020833"/>
                          </a:stretch>
                        </a:blipFill>
                      </a:tcPr>
                    </a:tc>
                    <a:tc>
                      <a:txBody>
                        <a:bodyPr/>
                        <a:lstStyle/>
                        <a:p>
                          <a:endParaRPr lang="en-US"/>
                        </a:p>
                      </a:txBody>
                      <a:tcPr marL="69690" marR="69690" marT="14035" marB="14035">
                        <a:blipFill>
                          <a:blip r:embed="rId2"/>
                          <a:stretch>
                            <a:fillRect l="-200593" t="-516667" r="-1187" b="-1020833"/>
                          </a:stretch>
                        </a:blipFill>
                      </a:tcPr>
                    </a:tc>
                    <a:extLst>
                      <a:ext uri="{0D108BD9-81ED-4DB2-BD59-A6C34878D82A}">
                        <a16:rowId xmlns:a16="http://schemas.microsoft.com/office/drawing/2014/main" val="1134529856"/>
                      </a:ext>
                    </a:extLst>
                  </a:tr>
                  <a:tr h="297005">
                    <a:tc>
                      <a:txBody>
                        <a:bodyPr/>
                        <a:lstStyle/>
                        <a:p>
                          <a:pPr marL="0" marR="0" algn="just">
                            <a:lnSpc>
                              <a:spcPct val="107000"/>
                            </a:lnSpc>
                            <a:spcBef>
                              <a:spcPts val="600"/>
                            </a:spcBef>
                            <a:spcAft>
                              <a:spcPts val="600"/>
                            </a:spcAft>
                          </a:pPr>
                          <a:r>
                            <a:rPr lang="en-US" sz="900">
                              <a:effectLst/>
                            </a:rPr>
                            <a:t>Power</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endParaRPr lang="en-US"/>
                        </a:p>
                      </a:txBody>
                      <a:tcPr marL="69690" marR="69690" marT="14035" marB="14035">
                        <a:blipFill>
                          <a:blip r:embed="rId2"/>
                          <a:stretch>
                            <a:fillRect l="-141429" t="-604082" r="-121786" b="-900000"/>
                          </a:stretch>
                        </a:blipFill>
                      </a:tcPr>
                    </a:tc>
                    <a:tc>
                      <a:txBody>
                        <a:bodyPr/>
                        <a:lstStyle/>
                        <a:p>
                          <a:endParaRPr lang="en-US"/>
                        </a:p>
                      </a:txBody>
                      <a:tcPr marL="69690" marR="69690" marT="14035" marB="14035">
                        <a:blipFill>
                          <a:blip r:embed="rId2"/>
                          <a:stretch>
                            <a:fillRect l="-200593" t="-604082" r="-1187" b="-900000"/>
                          </a:stretch>
                        </a:blipFill>
                      </a:tcPr>
                    </a:tc>
                    <a:extLst>
                      <a:ext uri="{0D108BD9-81ED-4DB2-BD59-A6C34878D82A}">
                        <a16:rowId xmlns:a16="http://schemas.microsoft.com/office/drawing/2014/main" val="4039538013"/>
                      </a:ext>
                    </a:extLst>
                  </a:tr>
                  <a:tr h="297005">
                    <a:tc>
                      <a:txBody>
                        <a:bodyPr/>
                        <a:lstStyle/>
                        <a:p>
                          <a:pPr marL="0" marR="0" algn="just">
                            <a:lnSpc>
                              <a:spcPct val="107000"/>
                            </a:lnSpc>
                            <a:spcBef>
                              <a:spcPts val="600"/>
                            </a:spcBef>
                            <a:spcAft>
                              <a:spcPts val="600"/>
                            </a:spcAft>
                          </a:pPr>
                          <a:r>
                            <a:rPr lang="en-US" sz="900">
                              <a:effectLst/>
                            </a:rPr>
                            <a:t>Resistance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endParaRPr lang="en-US"/>
                        </a:p>
                      </a:txBody>
                      <a:tcPr marL="69690" marR="69690" marT="14035" marB="14035">
                        <a:blipFill>
                          <a:blip r:embed="rId2"/>
                          <a:stretch>
                            <a:fillRect l="-141429" t="-704082" r="-121786" b="-800000"/>
                          </a:stretch>
                        </a:blipFill>
                      </a:tcPr>
                    </a:tc>
                    <a:tc>
                      <a:txBody>
                        <a:bodyPr/>
                        <a:lstStyle/>
                        <a:p>
                          <a:endParaRPr lang="en-US"/>
                        </a:p>
                      </a:txBody>
                      <a:tcPr marL="69690" marR="69690" marT="14035" marB="14035">
                        <a:blipFill>
                          <a:blip r:embed="rId2"/>
                          <a:stretch>
                            <a:fillRect l="-200593" t="-704082" r="-1187" b="-800000"/>
                          </a:stretch>
                        </a:blipFill>
                      </a:tcPr>
                    </a:tc>
                    <a:extLst>
                      <a:ext uri="{0D108BD9-81ED-4DB2-BD59-A6C34878D82A}">
                        <a16:rowId xmlns:a16="http://schemas.microsoft.com/office/drawing/2014/main" val="120902169"/>
                      </a:ext>
                    </a:extLst>
                  </a:tr>
                  <a:tr h="297005">
                    <a:tc>
                      <a:txBody>
                        <a:bodyPr/>
                        <a:lstStyle/>
                        <a:p>
                          <a:pPr marL="0" marR="0" algn="just">
                            <a:lnSpc>
                              <a:spcPct val="107000"/>
                            </a:lnSpc>
                            <a:spcBef>
                              <a:spcPts val="600"/>
                            </a:spcBef>
                            <a:spcAft>
                              <a:spcPts val="600"/>
                            </a:spcAft>
                          </a:pPr>
                          <a:r>
                            <a:rPr lang="en-US" sz="900">
                              <a:effectLst/>
                            </a:rPr>
                            <a:t>Conductance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endParaRPr lang="en-US"/>
                        </a:p>
                      </a:txBody>
                      <a:tcPr marL="69690" marR="69690" marT="14035" marB="14035">
                        <a:blipFill>
                          <a:blip r:embed="rId2"/>
                          <a:stretch>
                            <a:fillRect l="-141429" t="-804082" r="-121786" b="-700000"/>
                          </a:stretch>
                        </a:blipFill>
                      </a:tcPr>
                    </a:tc>
                    <a:tc>
                      <a:txBody>
                        <a:bodyPr/>
                        <a:lstStyle/>
                        <a:p>
                          <a:endParaRPr lang="en-US"/>
                        </a:p>
                      </a:txBody>
                      <a:tcPr marL="69690" marR="69690" marT="14035" marB="14035">
                        <a:blipFill>
                          <a:blip r:embed="rId2"/>
                          <a:stretch>
                            <a:fillRect l="-200593" t="-804082" r="-1187" b="-700000"/>
                          </a:stretch>
                        </a:blipFill>
                      </a:tcPr>
                    </a:tc>
                    <a:extLst>
                      <a:ext uri="{0D108BD9-81ED-4DB2-BD59-A6C34878D82A}">
                        <a16:rowId xmlns:a16="http://schemas.microsoft.com/office/drawing/2014/main" val="57865638"/>
                      </a:ext>
                    </a:extLst>
                  </a:tr>
                  <a:tr h="297005">
                    <a:tc>
                      <a:txBody>
                        <a:bodyPr/>
                        <a:lstStyle/>
                        <a:p>
                          <a:pPr marL="0" marR="0" algn="just">
                            <a:lnSpc>
                              <a:spcPct val="107000"/>
                            </a:lnSpc>
                            <a:spcBef>
                              <a:spcPts val="600"/>
                            </a:spcBef>
                            <a:spcAft>
                              <a:spcPts val="600"/>
                            </a:spcAft>
                          </a:pPr>
                          <a:r>
                            <a:rPr lang="en-US" sz="900">
                              <a:effectLst/>
                            </a:rPr>
                            <a:t>Resistivity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endParaRPr lang="en-US"/>
                        </a:p>
                      </a:txBody>
                      <a:tcPr marL="69690" marR="69690" marT="14035" marB="14035">
                        <a:blipFill>
                          <a:blip r:embed="rId2"/>
                          <a:stretch>
                            <a:fillRect l="-141429" t="-922917" r="-121786" b="-614583"/>
                          </a:stretch>
                        </a:blipFill>
                      </a:tcPr>
                    </a:tc>
                    <a:tc>
                      <a:txBody>
                        <a:bodyPr/>
                        <a:lstStyle/>
                        <a:p>
                          <a:endParaRPr lang="en-US"/>
                        </a:p>
                      </a:txBody>
                      <a:tcPr marL="69690" marR="69690" marT="14035" marB="14035">
                        <a:blipFill>
                          <a:blip r:embed="rId2"/>
                          <a:stretch>
                            <a:fillRect l="-200593" t="-922917" r="-1187" b="-614583"/>
                          </a:stretch>
                        </a:blipFill>
                      </a:tcPr>
                    </a:tc>
                    <a:extLst>
                      <a:ext uri="{0D108BD9-81ED-4DB2-BD59-A6C34878D82A}">
                        <a16:rowId xmlns:a16="http://schemas.microsoft.com/office/drawing/2014/main" val="298722510"/>
                      </a:ext>
                    </a:extLst>
                  </a:tr>
                  <a:tr h="297005">
                    <a:tc>
                      <a:txBody>
                        <a:bodyPr/>
                        <a:lstStyle/>
                        <a:p>
                          <a:pPr marL="0" marR="0" algn="just">
                            <a:lnSpc>
                              <a:spcPct val="107000"/>
                            </a:lnSpc>
                            <a:spcBef>
                              <a:spcPts val="600"/>
                            </a:spcBef>
                            <a:spcAft>
                              <a:spcPts val="600"/>
                            </a:spcAft>
                          </a:pPr>
                          <a:r>
                            <a:rPr lang="en-US" sz="900">
                              <a:effectLst/>
                            </a:rPr>
                            <a:t>Conductivity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endParaRPr lang="en-US"/>
                        </a:p>
                      </a:txBody>
                      <a:tcPr marL="69690" marR="69690" marT="14035" marB="14035">
                        <a:blipFill>
                          <a:blip r:embed="rId2"/>
                          <a:stretch>
                            <a:fillRect l="-141429" t="-1002041" r="-121786" b="-502041"/>
                          </a:stretch>
                        </a:blipFill>
                      </a:tcPr>
                    </a:tc>
                    <a:tc>
                      <a:txBody>
                        <a:bodyPr/>
                        <a:lstStyle/>
                        <a:p>
                          <a:endParaRPr lang="en-US"/>
                        </a:p>
                      </a:txBody>
                      <a:tcPr marL="69690" marR="69690" marT="14035" marB="14035">
                        <a:blipFill>
                          <a:blip r:embed="rId2"/>
                          <a:stretch>
                            <a:fillRect l="-200593" t="-1002041" r="-1187" b="-502041"/>
                          </a:stretch>
                        </a:blipFill>
                      </a:tcPr>
                    </a:tc>
                    <a:extLst>
                      <a:ext uri="{0D108BD9-81ED-4DB2-BD59-A6C34878D82A}">
                        <a16:rowId xmlns:a16="http://schemas.microsoft.com/office/drawing/2014/main" val="3379613204"/>
                      </a:ext>
                    </a:extLst>
                  </a:tr>
                  <a:tr h="297005">
                    <a:tc>
                      <a:txBody>
                        <a:bodyPr/>
                        <a:lstStyle/>
                        <a:p>
                          <a:pPr marL="0" marR="0" algn="just">
                            <a:lnSpc>
                              <a:spcPct val="107000"/>
                            </a:lnSpc>
                            <a:spcBef>
                              <a:spcPts val="600"/>
                            </a:spcBef>
                            <a:spcAft>
                              <a:spcPts val="600"/>
                            </a:spcAft>
                          </a:pPr>
                          <a:r>
                            <a:rPr lang="en-US" sz="900">
                              <a:effectLst/>
                            </a:rPr>
                            <a:t>Molar Conductivity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endParaRPr lang="en-US"/>
                        </a:p>
                      </a:txBody>
                      <a:tcPr marL="69690" marR="69690" marT="14035" marB="14035">
                        <a:blipFill>
                          <a:blip r:embed="rId2"/>
                          <a:stretch>
                            <a:fillRect l="-141429" t="-1102041" r="-121786" b="-402041"/>
                          </a:stretch>
                        </a:blipFill>
                      </a:tcPr>
                    </a:tc>
                    <a:tc>
                      <a:txBody>
                        <a:bodyPr/>
                        <a:lstStyle/>
                        <a:p>
                          <a:endParaRPr lang="en-US"/>
                        </a:p>
                      </a:txBody>
                      <a:tcPr marL="69690" marR="69690" marT="14035" marB="14035">
                        <a:blipFill>
                          <a:blip r:embed="rId2"/>
                          <a:stretch>
                            <a:fillRect l="-200593" t="-1102041" r="-1187" b="-402041"/>
                          </a:stretch>
                        </a:blipFill>
                      </a:tcPr>
                    </a:tc>
                    <a:extLst>
                      <a:ext uri="{0D108BD9-81ED-4DB2-BD59-A6C34878D82A}">
                        <a16:rowId xmlns:a16="http://schemas.microsoft.com/office/drawing/2014/main" val="812030263"/>
                      </a:ext>
                    </a:extLst>
                  </a:tr>
                  <a:tr h="297005">
                    <a:tc>
                      <a:txBody>
                        <a:bodyPr/>
                        <a:lstStyle/>
                        <a:p>
                          <a:pPr marL="0" marR="0" algn="just">
                            <a:lnSpc>
                              <a:spcPct val="107000"/>
                            </a:lnSpc>
                            <a:spcBef>
                              <a:spcPts val="600"/>
                            </a:spcBef>
                            <a:spcAft>
                              <a:spcPts val="600"/>
                            </a:spcAft>
                          </a:pPr>
                          <a:r>
                            <a:rPr lang="en-US" sz="900" dirty="0" smtClean="0">
                              <a:effectLst/>
                            </a:rPr>
                            <a:t>Faraday </a:t>
                          </a:r>
                          <a:r>
                            <a:rPr lang="en-US" sz="900" dirty="0">
                              <a:effectLst/>
                            </a:rPr>
                            <a:t>Constant</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endParaRPr lang="en-US"/>
                        </a:p>
                      </a:txBody>
                      <a:tcPr marL="69690" marR="69690" marT="14035" marB="14035">
                        <a:blipFill>
                          <a:blip r:embed="rId2"/>
                          <a:stretch>
                            <a:fillRect l="-141429" t="-1202041" r="-121786" b="-302041"/>
                          </a:stretch>
                        </a:blipFill>
                      </a:tcPr>
                    </a:tc>
                    <a:tc>
                      <a:txBody>
                        <a:bodyPr/>
                        <a:lstStyle/>
                        <a:p>
                          <a:endParaRPr lang="en-US"/>
                        </a:p>
                      </a:txBody>
                      <a:tcPr marL="69690" marR="69690" marT="14035" marB="14035">
                        <a:blipFill>
                          <a:blip r:embed="rId2"/>
                          <a:stretch>
                            <a:fillRect l="-200593" t="-1202041" r="-1187" b="-302041"/>
                          </a:stretch>
                        </a:blipFill>
                      </a:tcPr>
                    </a:tc>
                    <a:extLst>
                      <a:ext uri="{0D108BD9-81ED-4DB2-BD59-A6C34878D82A}">
                        <a16:rowId xmlns:a16="http://schemas.microsoft.com/office/drawing/2014/main" val="2116866387"/>
                      </a:ext>
                    </a:extLst>
                  </a:tr>
                  <a:tr h="297005">
                    <a:tc>
                      <a:txBody>
                        <a:bodyPr/>
                        <a:lstStyle/>
                        <a:p>
                          <a:pPr marL="0" marR="0" algn="just">
                            <a:lnSpc>
                              <a:spcPct val="107000"/>
                            </a:lnSpc>
                            <a:spcBef>
                              <a:spcPts val="600"/>
                            </a:spcBef>
                            <a:spcAft>
                              <a:spcPts val="600"/>
                            </a:spcAft>
                          </a:pPr>
                          <a:r>
                            <a:rPr lang="en-US" sz="900" dirty="0">
                              <a:effectLst/>
                            </a:rPr>
                            <a:t>Velocity</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endParaRPr lang="en-US"/>
                        </a:p>
                      </a:txBody>
                      <a:tcPr marL="69690" marR="69690" marT="14035" marB="14035">
                        <a:blipFill>
                          <a:blip r:embed="rId2"/>
                          <a:stretch>
                            <a:fillRect l="-141429" t="-1329167" r="-121786" b="-208333"/>
                          </a:stretch>
                        </a:blipFill>
                      </a:tcPr>
                    </a:tc>
                    <a:tc>
                      <a:txBody>
                        <a:bodyPr/>
                        <a:lstStyle/>
                        <a:p>
                          <a:endParaRPr lang="en-US"/>
                        </a:p>
                      </a:txBody>
                      <a:tcPr marL="69690" marR="69690" marT="14035" marB="14035">
                        <a:blipFill>
                          <a:blip r:embed="rId2"/>
                          <a:stretch>
                            <a:fillRect l="-200593" t="-1329167" r="-1187" b="-208333"/>
                          </a:stretch>
                        </a:blipFill>
                      </a:tcPr>
                    </a:tc>
                    <a:extLst>
                      <a:ext uri="{0D108BD9-81ED-4DB2-BD59-A6C34878D82A}">
                        <a16:rowId xmlns:a16="http://schemas.microsoft.com/office/drawing/2014/main" val="2244356227"/>
                      </a:ext>
                    </a:extLst>
                  </a:tr>
                  <a:tr h="297005">
                    <a:tc>
                      <a:txBody>
                        <a:bodyPr/>
                        <a:lstStyle/>
                        <a:p>
                          <a:pPr marL="0" marR="0" algn="just">
                            <a:lnSpc>
                              <a:spcPct val="107000"/>
                            </a:lnSpc>
                            <a:spcBef>
                              <a:spcPts val="600"/>
                            </a:spcBef>
                            <a:spcAft>
                              <a:spcPts val="600"/>
                            </a:spcAft>
                          </a:pPr>
                          <a:r>
                            <a:rPr lang="en-US" sz="900">
                              <a:effectLst/>
                            </a:rPr>
                            <a:t>Mobility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endParaRPr lang="en-US"/>
                        </a:p>
                      </a:txBody>
                      <a:tcPr marL="69690" marR="69690" marT="14035" marB="14035">
                        <a:blipFill>
                          <a:blip r:embed="rId2"/>
                          <a:stretch>
                            <a:fillRect l="-141429" t="-1400000" r="-121786" b="-104082"/>
                          </a:stretch>
                        </a:blipFill>
                      </a:tcPr>
                    </a:tc>
                    <a:tc>
                      <a:txBody>
                        <a:bodyPr/>
                        <a:lstStyle/>
                        <a:p>
                          <a:endParaRPr lang="en-US"/>
                        </a:p>
                      </a:txBody>
                      <a:tcPr marL="69690" marR="69690" marT="14035" marB="14035">
                        <a:blipFill>
                          <a:blip r:embed="rId2"/>
                          <a:stretch>
                            <a:fillRect l="-200593" t="-1400000" r="-1187" b="-104082"/>
                          </a:stretch>
                        </a:blipFill>
                      </a:tcPr>
                    </a:tc>
                    <a:extLst>
                      <a:ext uri="{0D108BD9-81ED-4DB2-BD59-A6C34878D82A}">
                        <a16:rowId xmlns:a16="http://schemas.microsoft.com/office/drawing/2014/main" val="444668265"/>
                      </a:ext>
                    </a:extLst>
                  </a:tr>
                  <a:tr h="297005">
                    <a:tc>
                      <a:txBody>
                        <a:bodyPr/>
                        <a:lstStyle/>
                        <a:p>
                          <a:pPr marL="0" marR="0" algn="just">
                            <a:lnSpc>
                              <a:spcPct val="107000"/>
                            </a:lnSpc>
                            <a:spcBef>
                              <a:spcPts val="600"/>
                            </a:spcBef>
                            <a:spcAft>
                              <a:spcPts val="600"/>
                            </a:spcAft>
                          </a:pPr>
                          <a:r>
                            <a:rPr lang="en-US" sz="900">
                              <a:effectLst/>
                            </a:rPr>
                            <a:t>Viscosity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endParaRPr lang="en-US"/>
                        </a:p>
                      </a:txBody>
                      <a:tcPr marL="69690" marR="69690" marT="14035" marB="14035">
                        <a:blipFill>
                          <a:blip r:embed="rId2"/>
                          <a:stretch>
                            <a:fillRect l="-141429" t="-1500000" r="-121786" b="-4082"/>
                          </a:stretch>
                        </a:blipFill>
                      </a:tcPr>
                    </a:tc>
                    <a:tc>
                      <a:txBody>
                        <a:bodyPr/>
                        <a:lstStyle/>
                        <a:p>
                          <a:endParaRPr lang="en-US"/>
                        </a:p>
                      </a:txBody>
                      <a:tcPr marL="69690" marR="69690" marT="14035" marB="14035">
                        <a:blipFill>
                          <a:blip r:embed="rId2"/>
                          <a:stretch>
                            <a:fillRect l="-200593" t="-1500000" r="-1187" b="-4082"/>
                          </a:stretch>
                        </a:blipFill>
                      </a:tcPr>
                    </a:tc>
                    <a:extLst>
                      <a:ext uri="{0D108BD9-81ED-4DB2-BD59-A6C34878D82A}">
                        <a16:rowId xmlns:a16="http://schemas.microsoft.com/office/drawing/2014/main" val="388524718"/>
                      </a:ext>
                    </a:extLst>
                  </a:tr>
                </a:tbl>
              </a:graphicData>
            </a:graphic>
          </p:graphicFrame>
        </mc:Fallback>
      </mc:AlternateContent>
      <p:sp>
        <p:nvSpPr>
          <p:cNvPr id="5" name="Slide Number Placeholder 4"/>
          <p:cNvSpPr>
            <a:spLocks noGrp="1"/>
          </p:cNvSpPr>
          <p:nvPr>
            <p:ph type="sldNum" sz="quarter" idx="12"/>
          </p:nvPr>
        </p:nvSpPr>
        <p:spPr>
          <a:xfrm>
            <a:off x="7741920" y="6356350"/>
            <a:ext cx="2133600" cy="365125"/>
          </a:xfrm>
        </p:spPr>
        <p:txBody>
          <a:bodyPr/>
          <a:lstStyle/>
          <a:p>
            <a:fld id="{A748D552-2E59-4C4C-ACBB-207C47251780}" type="slidenum">
              <a:rPr lang="en-US" smtClean="0"/>
              <a:t>2</a:t>
            </a:fld>
            <a:endParaRPr lang="en-US" dirty="0"/>
          </a:p>
        </p:txBody>
      </p:sp>
      <p:sp>
        <p:nvSpPr>
          <p:cNvPr id="7" name="Rectangle 1"/>
          <p:cNvSpPr>
            <a:spLocks noChangeArrowheads="1"/>
          </p:cNvSpPr>
          <p:nvPr/>
        </p:nvSpPr>
        <p:spPr bwMode="auto">
          <a:xfrm>
            <a:off x="0" y="764881"/>
            <a:ext cx="9144000" cy="98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5010" tIns="76176" rIns="0" bIns="76176" numCol="1" anchor="ctr" anchorCtr="0" compatLnSpc="1">
            <a:prstTxWarp prst="textNoShape">
              <a:avLst/>
            </a:prstTxWarp>
            <a:spAutoFit/>
          </a:bodyPr>
          <a:lstStyle/>
          <a:p>
            <a:pPr marL="457200" marR="0" lvl="1" indent="0" defTabSz="914400" rtl="0" eaLnBrk="0" fontAlgn="base" latinLnBrk="0" hangingPunct="0">
              <a:lnSpc>
                <a:spcPct val="100000"/>
              </a:lnSpc>
              <a:spcBef>
                <a:spcPct val="0"/>
              </a:spcBef>
              <a:spcAft>
                <a:spcPct val="0"/>
              </a:spcAft>
              <a:buClrTx/>
              <a:buSzTx/>
              <a:tabLst/>
            </a:pPr>
            <a:r>
              <a:rPr kumimoji="0" lang="en-CA" altLang="en-US"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The following table lists the various properties and their units to be used </a:t>
            </a:r>
          </a:p>
          <a:p>
            <a:pPr marL="457200" marR="0" lvl="1" indent="0" algn="just" defTabSz="914400" rtl="0" eaLnBrk="0" fontAlgn="base" latinLnBrk="0" hangingPunct="0">
              <a:lnSpc>
                <a:spcPct val="100000"/>
              </a:lnSpc>
              <a:spcBef>
                <a:spcPct val="0"/>
              </a:spcBef>
              <a:spcAft>
                <a:spcPct val="0"/>
              </a:spcAft>
              <a:buClrTx/>
              <a:buSzTx/>
              <a:tabLst/>
            </a:pPr>
            <a:r>
              <a:rPr kumimoji="0" lang="en-CA" altLang="en-US"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throughout this course.</a:t>
            </a:r>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010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0556" y="242270"/>
            <a:ext cx="8229600" cy="639762"/>
          </a:xfrm>
        </p:spPr>
        <p:txBody>
          <a:bodyPr>
            <a:normAutofit/>
          </a:bodyPr>
          <a:lstStyle/>
          <a:p>
            <a:r>
              <a:rPr lang="en-US" dirty="0"/>
              <a:t>Rules for Determining Oxidation States</a:t>
            </a:r>
          </a:p>
        </p:txBody>
      </p:sp>
      <p:sp>
        <p:nvSpPr>
          <p:cNvPr id="3" name="Content Placeholder 2"/>
          <p:cNvSpPr>
            <a:spLocks noGrp="1"/>
          </p:cNvSpPr>
          <p:nvPr>
            <p:ph idx="1"/>
          </p:nvPr>
        </p:nvSpPr>
        <p:spPr>
          <a:xfrm>
            <a:off x="400556" y="1177390"/>
            <a:ext cx="8574111" cy="4883600"/>
          </a:xfrm>
        </p:spPr>
        <p:txBody>
          <a:bodyPr>
            <a:noAutofit/>
          </a:bodyPr>
          <a:lstStyle/>
          <a:p>
            <a:r>
              <a:rPr lang="en-US" sz="2000" dirty="0"/>
              <a:t>Oxidation state of any free element (i.e., an element not bound to any other elements) is equal to zero</a:t>
            </a:r>
          </a:p>
          <a:p>
            <a:pPr lvl="1"/>
            <a:r>
              <a:rPr lang="en-US" sz="1800" dirty="0"/>
              <a:t>e.g., Cu(s), H</a:t>
            </a:r>
            <a:r>
              <a:rPr lang="en-US" sz="1800" baseline="-25000" dirty="0"/>
              <a:t>2</a:t>
            </a:r>
            <a:r>
              <a:rPr lang="en-US" sz="1800" dirty="0"/>
              <a:t>(g), Cl</a:t>
            </a:r>
            <a:r>
              <a:rPr lang="en-US" sz="1800" baseline="-25000" dirty="0"/>
              <a:t>2</a:t>
            </a:r>
            <a:r>
              <a:rPr lang="en-US" sz="1800" dirty="0"/>
              <a:t>(g), S</a:t>
            </a:r>
            <a:r>
              <a:rPr lang="en-US" sz="1800" baseline="-25000" dirty="0"/>
              <a:t>8</a:t>
            </a:r>
            <a:r>
              <a:rPr lang="en-US" sz="1800" dirty="0"/>
              <a:t>(s) have an oxidation state of zero</a:t>
            </a:r>
          </a:p>
          <a:p>
            <a:pPr marL="457200" lvl="1" indent="0">
              <a:buNone/>
            </a:pPr>
            <a:endParaRPr lang="en-US" sz="1000" dirty="0"/>
          </a:p>
          <a:p>
            <a:r>
              <a:rPr lang="en-US" sz="2000" dirty="0"/>
              <a:t>Oxidation state of a monatomic ion is equal to the charge of the ion</a:t>
            </a:r>
          </a:p>
          <a:p>
            <a:pPr lvl="1"/>
            <a:r>
              <a:rPr lang="en-US" sz="1800" dirty="0"/>
              <a:t>e.g., Na</a:t>
            </a:r>
            <a:r>
              <a:rPr lang="en-US" sz="1800" baseline="30000" dirty="0"/>
              <a:t>+</a:t>
            </a:r>
            <a:r>
              <a:rPr lang="en-US" sz="1800" dirty="0"/>
              <a:t>(</a:t>
            </a:r>
            <a:r>
              <a:rPr lang="en-US" sz="1800" dirty="0" err="1"/>
              <a:t>aq</a:t>
            </a:r>
            <a:r>
              <a:rPr lang="en-US" sz="1800" dirty="0"/>
              <a:t>) has an OS of +1,  Ca</a:t>
            </a:r>
            <a:r>
              <a:rPr lang="en-US" sz="1800" baseline="30000" dirty="0"/>
              <a:t>2+</a:t>
            </a:r>
            <a:r>
              <a:rPr lang="en-US" sz="1800" dirty="0"/>
              <a:t>(</a:t>
            </a:r>
            <a:r>
              <a:rPr lang="en-US" sz="1800" dirty="0" err="1"/>
              <a:t>aq</a:t>
            </a:r>
            <a:r>
              <a:rPr lang="en-US" sz="1800" dirty="0"/>
              <a:t>) has an oxidation state of +2</a:t>
            </a:r>
          </a:p>
          <a:p>
            <a:pPr lvl="1"/>
            <a:endParaRPr lang="en-US" sz="1000" dirty="0"/>
          </a:p>
          <a:p>
            <a:r>
              <a:rPr lang="en-US" sz="2000" dirty="0"/>
              <a:t>Sum of oxidation states of all atoms in a species weighted according to their stoichiometric coefficients is equal to the overall charge of the species.</a:t>
            </a:r>
          </a:p>
          <a:p>
            <a:pPr marL="350838" indent="0">
              <a:buNone/>
            </a:pPr>
            <a:r>
              <a:rPr lang="en-US" sz="2000" dirty="0"/>
              <a:t>Sum of oxidation states of all atoms in a species weighted according to their stoichiometric coefficients is zero for a neutral species (i.e., a species without a charge).</a:t>
            </a:r>
          </a:p>
        </p:txBody>
      </p:sp>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907866" y="6356349"/>
            <a:ext cx="2133600" cy="365125"/>
          </a:xfrm>
        </p:spPr>
        <p:txBody>
          <a:bodyPr/>
          <a:lstStyle/>
          <a:p>
            <a:fld id="{A748D552-2E59-4C4C-ACBB-207C47251780}" type="slidenum">
              <a:rPr lang="en-US" smtClean="0"/>
              <a:t>20</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2877056" y="5266947"/>
                <a:ext cx="3977640" cy="10894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sz="2200" i="1" smtClean="0">
                              <a:latin typeface="Cambria Math" panose="02040503050406030204" pitchFamily="18" charset="0"/>
                            </a:rPr>
                          </m:ctrlPr>
                        </m:naryPr>
                        <m:sub>
                          <m:r>
                            <m:rPr>
                              <m:brk m:alnAt="23"/>
                            </m:rPr>
                            <a:rPr lang="en-US" sz="2200" b="0" i="1" smtClean="0">
                              <a:latin typeface="Cambria Math" panose="02040503050406030204" pitchFamily="18" charset="0"/>
                            </a:rPr>
                            <m:t>𝑗</m:t>
                          </m:r>
                          <m:r>
                            <a:rPr lang="en-US" sz="2200" b="0" i="1" smtClean="0">
                              <a:latin typeface="Cambria Math" panose="02040503050406030204" pitchFamily="18" charset="0"/>
                            </a:rPr>
                            <m:t>=1</m:t>
                          </m:r>
                        </m:sub>
                        <m:sup>
                          <m:r>
                            <m:rPr>
                              <m:sty m:val="p"/>
                            </m:rPr>
                            <a:rPr lang="en-US" sz="2200" b="0" i="0" smtClean="0">
                              <a:latin typeface="Cambria Math" panose="02040503050406030204" pitchFamily="18" charset="0"/>
                            </a:rPr>
                            <m:t>N</m:t>
                          </m:r>
                        </m:sup>
                        <m:e>
                          <m:sSub>
                            <m:sSubPr>
                              <m:ctrlPr>
                                <a:rPr lang="en-US" sz="2200" i="1" smtClean="0">
                                  <a:latin typeface="Cambria Math" panose="02040503050406030204" pitchFamily="18" charset="0"/>
                                </a:rPr>
                              </m:ctrlPr>
                            </m:sSubPr>
                            <m:e>
                              <m:r>
                                <m:rPr>
                                  <m:sty m:val="p"/>
                                </m:rPr>
                                <a:rPr lang="el-GR" sz="2200" i="1" smtClean="0">
                                  <a:latin typeface="Cambria Math" panose="02040503050406030204" pitchFamily="18" charset="0"/>
                                  <a:ea typeface="Cambria Math" panose="02040503050406030204" pitchFamily="18" charset="0"/>
                                </a:rPr>
                                <m:t>ν</m:t>
                              </m:r>
                            </m:e>
                            <m:sub>
                              <m:r>
                                <a:rPr lang="en-US" sz="2200" b="0" i="1" smtClean="0">
                                  <a:latin typeface="Cambria Math" panose="02040503050406030204" pitchFamily="18" charset="0"/>
                                </a:rPr>
                                <m:t>𝑗</m:t>
                              </m:r>
                            </m:sub>
                          </m:sSub>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m:rPr>
                                  <m:sty m:val="p"/>
                                </m:rPr>
                                <a:rPr lang="en-US" sz="2200" b="0" i="0" smtClean="0">
                                  <a:latin typeface="Cambria Math" panose="02040503050406030204" pitchFamily="18" charset="0"/>
                                </a:rPr>
                                <m:t>OS</m:t>
                              </m:r>
                            </m:e>
                            <m:sub>
                              <m:r>
                                <m:rPr>
                                  <m:sty m:val="p"/>
                                </m:rPr>
                                <a:rPr lang="en-US" sz="2200" b="0" i="0" smtClean="0">
                                  <a:latin typeface="Cambria Math" panose="02040503050406030204" pitchFamily="18" charset="0"/>
                                </a:rPr>
                                <m:t>j</m:t>
                              </m:r>
                            </m:sub>
                          </m:sSub>
                          <m:r>
                            <a:rPr lang="en-US" sz="2200" b="0" i="1" smtClean="0">
                              <a:latin typeface="Cambria Math" panose="02040503050406030204" pitchFamily="18" charset="0"/>
                            </a:rPr>
                            <m:t>  =   </m:t>
                          </m:r>
                          <m:r>
                            <m:rPr>
                              <m:sty m:val="p"/>
                            </m:rPr>
                            <a:rPr lang="en-US" sz="2200" b="0" i="0" smtClean="0">
                              <a:latin typeface="Cambria Math" panose="02040503050406030204" pitchFamily="18" charset="0"/>
                            </a:rPr>
                            <m:t>charge</m:t>
                          </m:r>
                          <m:r>
                            <a:rPr lang="en-US" sz="2200" b="0" i="0" smtClean="0">
                              <a:latin typeface="Cambria Math" panose="02040503050406030204" pitchFamily="18" charset="0"/>
                            </a:rPr>
                            <m:t> </m:t>
                          </m:r>
                          <m:r>
                            <m:rPr>
                              <m:sty m:val="p"/>
                            </m:rPr>
                            <a:rPr lang="en-US" sz="2200" b="0" i="0" smtClean="0">
                              <a:latin typeface="Cambria Math" panose="02040503050406030204" pitchFamily="18" charset="0"/>
                            </a:rPr>
                            <m:t>of</m:t>
                          </m:r>
                          <m:r>
                            <a:rPr lang="en-US" sz="2200" b="0" i="0" smtClean="0">
                              <a:latin typeface="Cambria Math" panose="02040503050406030204" pitchFamily="18" charset="0"/>
                            </a:rPr>
                            <m:t> </m:t>
                          </m:r>
                          <m:r>
                            <m:rPr>
                              <m:sty m:val="p"/>
                            </m:rPr>
                            <a:rPr lang="en-US" sz="2200" b="0" i="0" smtClean="0">
                              <a:latin typeface="Cambria Math" panose="02040503050406030204" pitchFamily="18" charset="0"/>
                            </a:rPr>
                            <m:t>species</m:t>
                          </m:r>
                        </m:e>
                      </m:nary>
                    </m:oMath>
                  </m:oMathPara>
                </a14:m>
                <a:endParaRPr lang="en-US" sz="2200" dirty="0"/>
              </a:p>
            </p:txBody>
          </p:sp>
        </mc:Choice>
        <mc:Fallback xmlns="">
          <p:sp>
            <p:nvSpPr>
              <p:cNvPr id="6" name="TextBox 5"/>
              <p:cNvSpPr txBox="1">
                <a:spLocks noRot="1" noChangeAspect="1" noMove="1" noResize="1" noEditPoints="1" noAdjustHandles="1" noChangeArrowheads="1" noChangeShapeType="1" noTextEdit="1"/>
              </p:cNvSpPr>
              <p:nvPr/>
            </p:nvSpPr>
            <p:spPr>
              <a:xfrm>
                <a:off x="2877056" y="5266947"/>
                <a:ext cx="3977640" cy="1089401"/>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0400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fade">
                                      <p:cBhvr>
                                        <p:cTn id="2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92464" y="137073"/>
            <a:ext cx="8229600" cy="639762"/>
          </a:xfrm>
        </p:spPr>
        <p:txBody>
          <a:bodyPr>
            <a:normAutofit/>
          </a:bodyPr>
          <a:lstStyle/>
          <a:p>
            <a:r>
              <a:rPr lang="en-US" dirty="0"/>
              <a:t>Additional Rules…</a:t>
            </a:r>
          </a:p>
        </p:txBody>
      </p:sp>
      <p:sp>
        <p:nvSpPr>
          <p:cNvPr id="3" name="Content Placeholder 2"/>
          <p:cNvSpPr>
            <a:spLocks noGrp="1"/>
          </p:cNvSpPr>
          <p:nvPr>
            <p:ph idx="1"/>
          </p:nvPr>
        </p:nvSpPr>
        <p:spPr>
          <a:xfrm>
            <a:off x="292822" y="776835"/>
            <a:ext cx="8851178" cy="2843304"/>
          </a:xfrm>
        </p:spPr>
        <p:txBody>
          <a:bodyPr>
            <a:normAutofit/>
          </a:bodyPr>
          <a:lstStyle/>
          <a:p>
            <a:r>
              <a:rPr lang="en-US" sz="1700" dirty="0"/>
              <a:t>Alkali metals (Group 1 except H) </a:t>
            </a:r>
            <a:r>
              <a:rPr lang="en-US" sz="1700" dirty="0">
                <a:solidFill>
                  <a:srgbClr val="FF0000"/>
                </a:solidFill>
              </a:rPr>
              <a:t>always</a:t>
            </a:r>
            <a:r>
              <a:rPr lang="en-US" sz="1700" dirty="0"/>
              <a:t> have OS of +1 or 0.</a:t>
            </a:r>
          </a:p>
          <a:p>
            <a:r>
              <a:rPr lang="en-US" sz="1700" dirty="0"/>
              <a:t>Alkaline earth metals (Group 2) </a:t>
            </a:r>
            <a:r>
              <a:rPr lang="en-US" sz="1700" dirty="0">
                <a:solidFill>
                  <a:srgbClr val="FF0000"/>
                </a:solidFill>
              </a:rPr>
              <a:t>always</a:t>
            </a:r>
            <a:r>
              <a:rPr lang="en-US" sz="1700" dirty="0"/>
              <a:t> have OS of +2 or 0.</a:t>
            </a:r>
          </a:p>
          <a:p>
            <a:r>
              <a:rPr lang="en-US" sz="1700" dirty="0"/>
              <a:t>Fluorine (F) </a:t>
            </a:r>
            <a:r>
              <a:rPr lang="en-US" sz="1700" dirty="0">
                <a:solidFill>
                  <a:srgbClr val="FF0000"/>
                </a:solidFill>
              </a:rPr>
              <a:t>always</a:t>
            </a:r>
            <a:r>
              <a:rPr lang="en-US" sz="1700" dirty="0"/>
              <a:t> has OS of -1 or 0.</a:t>
            </a:r>
          </a:p>
          <a:p>
            <a:r>
              <a:rPr lang="en-US" sz="1700" dirty="0"/>
              <a:t>Hydrogen </a:t>
            </a:r>
            <a:r>
              <a:rPr lang="en-US" sz="1700" dirty="0">
                <a:solidFill>
                  <a:srgbClr val="FF0000"/>
                </a:solidFill>
              </a:rPr>
              <a:t>usually</a:t>
            </a:r>
            <a:r>
              <a:rPr lang="en-US" sz="1700" dirty="0"/>
              <a:t> has OS of +1 or 0.</a:t>
            </a:r>
            <a:r>
              <a:rPr lang="en-US" sz="1700" dirty="0">
                <a:solidFill>
                  <a:srgbClr val="FF0000"/>
                </a:solidFill>
              </a:rPr>
              <a:t>*</a:t>
            </a:r>
          </a:p>
          <a:p>
            <a:r>
              <a:rPr lang="en-US" sz="1700" dirty="0"/>
              <a:t>Oxygen </a:t>
            </a:r>
            <a:r>
              <a:rPr lang="en-US" sz="1700" dirty="0">
                <a:solidFill>
                  <a:srgbClr val="FF0000"/>
                </a:solidFill>
              </a:rPr>
              <a:t>usually</a:t>
            </a:r>
            <a:r>
              <a:rPr lang="en-US" sz="1700" dirty="0"/>
              <a:t> has OS of -2 or 0.</a:t>
            </a:r>
            <a:r>
              <a:rPr lang="en-US" sz="1700" dirty="0">
                <a:solidFill>
                  <a:srgbClr val="FF0000"/>
                </a:solidFill>
              </a:rPr>
              <a:t>**</a:t>
            </a:r>
          </a:p>
          <a:p>
            <a:r>
              <a:rPr lang="en-US" sz="1700" dirty="0"/>
              <a:t>Halogens except fluorine (Group 17) </a:t>
            </a:r>
            <a:r>
              <a:rPr lang="en-US" sz="1700" dirty="0">
                <a:solidFill>
                  <a:srgbClr val="FF0000"/>
                </a:solidFill>
              </a:rPr>
              <a:t>usually</a:t>
            </a:r>
            <a:r>
              <a:rPr lang="en-US" sz="1700" dirty="0"/>
              <a:t> have OS of -1 or 0.</a:t>
            </a:r>
            <a:r>
              <a:rPr lang="en-US" sz="1700" dirty="0">
                <a:solidFill>
                  <a:srgbClr val="FF0000"/>
                </a:solidFill>
              </a:rPr>
              <a:t>***</a:t>
            </a:r>
            <a:endParaRPr lang="en-US" sz="1700" dirty="0"/>
          </a:p>
          <a:p>
            <a:r>
              <a:rPr lang="en-US" sz="1700" dirty="0"/>
              <a:t>Group 16 elements </a:t>
            </a:r>
            <a:r>
              <a:rPr lang="en-US" sz="1700" dirty="0">
                <a:solidFill>
                  <a:srgbClr val="FF0000"/>
                </a:solidFill>
              </a:rPr>
              <a:t>usually</a:t>
            </a:r>
            <a:r>
              <a:rPr lang="en-US" sz="1700" dirty="0"/>
              <a:t> have OS of -2 or 0, but can also have OS of +2,+4 or +6. </a:t>
            </a:r>
          </a:p>
          <a:p>
            <a:r>
              <a:rPr lang="en-US" sz="1700" dirty="0"/>
              <a:t>Group 15 elements </a:t>
            </a:r>
            <a:r>
              <a:rPr lang="en-US" sz="1700" dirty="0">
                <a:solidFill>
                  <a:srgbClr val="FF0000"/>
                </a:solidFill>
              </a:rPr>
              <a:t>usually</a:t>
            </a:r>
            <a:r>
              <a:rPr lang="en-US" sz="1700" dirty="0"/>
              <a:t> have OS of -3 or 0, but can also have OS of +3 or +5</a:t>
            </a:r>
          </a:p>
        </p:txBody>
      </p:sp>
      <p:sp>
        <p:nvSpPr>
          <p:cNvPr id="6" name="Footer Placeholder 5"/>
          <p:cNvSpPr>
            <a:spLocks noGrp="1"/>
          </p:cNvSpPr>
          <p:nvPr>
            <p:ph type="ftr" sz="quarter" idx="11"/>
          </p:nvPr>
        </p:nvSpPr>
        <p:spPr/>
        <p:txBody>
          <a:bodyPr/>
          <a:lstStyle/>
          <a:p>
            <a:r>
              <a:rPr lang="en-US"/>
              <a:t>ChE 331 – F19</a:t>
            </a:r>
          </a:p>
        </p:txBody>
      </p:sp>
      <p:sp>
        <p:nvSpPr>
          <p:cNvPr id="7" name="Slide Number Placeholder 6"/>
          <p:cNvSpPr>
            <a:spLocks noGrp="1"/>
          </p:cNvSpPr>
          <p:nvPr>
            <p:ph type="sldNum" sz="quarter" idx="12"/>
          </p:nvPr>
        </p:nvSpPr>
        <p:spPr>
          <a:xfrm>
            <a:off x="8522423" y="6241589"/>
            <a:ext cx="980209" cy="365125"/>
          </a:xfrm>
        </p:spPr>
        <p:txBody>
          <a:bodyPr/>
          <a:lstStyle/>
          <a:p>
            <a:fld id="{A748D552-2E59-4C4C-ACBB-207C47251780}" type="slidenum">
              <a:rPr lang="en-US" smtClean="0"/>
              <a:t>21</a:t>
            </a:fld>
            <a:endParaRPr lang="en-US" dirty="0"/>
          </a:p>
        </p:txBody>
      </p:sp>
      <p:pic>
        <p:nvPicPr>
          <p:cNvPr id="4" name="Picture 3"/>
          <p:cNvPicPr>
            <a:picLocks noChangeAspect="1"/>
          </p:cNvPicPr>
          <p:nvPr/>
        </p:nvPicPr>
        <p:blipFill>
          <a:blip r:embed="rId3"/>
          <a:stretch>
            <a:fillRect/>
          </a:stretch>
        </p:blipFill>
        <p:spPr>
          <a:xfrm>
            <a:off x="3400702" y="3388306"/>
            <a:ext cx="5029129" cy="3237861"/>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292823" y="3346826"/>
                <a:ext cx="3015288" cy="3093154"/>
              </a:xfrm>
              <a:prstGeom prst="rect">
                <a:avLst/>
              </a:prstGeom>
              <a:noFill/>
            </p:spPr>
            <p:txBody>
              <a:bodyPr wrap="square" rtlCol="0">
                <a:spAutoFit/>
              </a:bodyPr>
              <a:lstStyle/>
              <a:p>
                <a:r>
                  <a:rPr lang="en-US" sz="1700" u="sng" dirty="0">
                    <a:latin typeface="Arial" panose="020B0604020202020204" pitchFamily="34" charset="0"/>
                    <a:cs typeface="Arial" panose="020B0604020202020204" pitchFamily="34" charset="0"/>
                  </a:rPr>
                  <a:t>Some Exceptions</a:t>
                </a:r>
                <a:r>
                  <a:rPr lang="en-US" sz="1700" dirty="0">
                    <a:latin typeface="Arial" panose="020B0604020202020204" pitchFamily="34" charset="0"/>
                    <a:cs typeface="Arial" panose="020B0604020202020204" pitchFamily="34" charset="0"/>
                  </a:rPr>
                  <a:t>:</a:t>
                </a:r>
              </a:p>
              <a:p>
                <a:pPr marL="519113" indent="-519113"/>
                <a:r>
                  <a:rPr lang="en-US" sz="1700" dirty="0">
                    <a:solidFill>
                      <a:srgbClr val="FF0000"/>
                    </a:solidFill>
                    <a:latin typeface="Arial" panose="020B0604020202020204" pitchFamily="34" charset="0"/>
                    <a:cs typeface="Arial" panose="020B0604020202020204" pitchFamily="34" charset="0"/>
                  </a:rPr>
                  <a:t>*       </a:t>
                </a:r>
                <a:r>
                  <a:rPr lang="en-US" sz="1700" dirty="0">
                    <a:latin typeface="Arial" panose="020B0604020202020204" pitchFamily="34" charset="0"/>
                    <a:cs typeface="Arial" panose="020B0604020202020204" pitchFamily="34" charset="0"/>
                  </a:rPr>
                  <a:t>OS of hydrogen is -1 in   hydrides</a:t>
                </a:r>
              </a:p>
              <a:p>
                <a:endParaRPr lang="en-US" sz="400" dirty="0">
                  <a:latin typeface="Arial" panose="020B0604020202020204" pitchFamily="34" charset="0"/>
                  <a:cs typeface="Arial" panose="020B0604020202020204" pitchFamily="34" charset="0"/>
                </a:endParaRPr>
              </a:p>
              <a:p>
                <a:pPr marL="519113" indent="-519113"/>
                <a:r>
                  <a:rPr lang="en-US" sz="1700" dirty="0">
                    <a:solidFill>
                      <a:srgbClr val="FF0000"/>
                    </a:solidFill>
                    <a:latin typeface="Arial" panose="020B0604020202020204" pitchFamily="34" charset="0"/>
                    <a:cs typeface="Arial" panose="020B0604020202020204" pitchFamily="34" charset="0"/>
                  </a:rPr>
                  <a:t>**</a:t>
                </a:r>
                <a:r>
                  <a:rPr lang="en-US" sz="1700" dirty="0">
                    <a:latin typeface="Arial" panose="020B0604020202020204" pitchFamily="34" charset="0"/>
                    <a:cs typeface="Arial" panose="020B0604020202020204" pitchFamily="34" charset="0"/>
                  </a:rPr>
                  <a:t> 	OS of oxygen is -1 in peroxides,  </a:t>
                </a:r>
                <a14:m>
                  <m:oMath xmlns:m="http://schemas.openxmlformats.org/officeDocument/2006/math">
                    <m:r>
                      <a:rPr lang="en-US" sz="1700" b="0" i="0" smtClean="0">
                        <a:latin typeface="Cambria Math" panose="02040503050406030204" pitchFamily="18" charset="0"/>
                        <a:cs typeface="Arial" panose="020B0604020202020204" pitchFamily="34" charset="0"/>
                      </a:rPr>
                      <m:t>−</m:t>
                    </m:r>
                    <m:f>
                      <m:fPr>
                        <m:type m:val="skw"/>
                        <m:ctrlPr>
                          <a:rPr lang="en-US" sz="1700" i="1" smtClean="0">
                            <a:latin typeface="Cambria Math" panose="02040503050406030204" pitchFamily="18" charset="0"/>
                            <a:cs typeface="Arial" panose="020B0604020202020204" pitchFamily="34" charset="0"/>
                          </a:rPr>
                        </m:ctrlPr>
                      </m:fPr>
                      <m:num>
                        <m:r>
                          <a:rPr lang="en-US" sz="1700" b="0" i="1" smtClean="0">
                            <a:latin typeface="Cambria Math" panose="02040503050406030204" pitchFamily="18" charset="0"/>
                            <a:cs typeface="Arial" panose="020B0604020202020204" pitchFamily="34" charset="0"/>
                          </a:rPr>
                          <m:t>1</m:t>
                        </m:r>
                      </m:num>
                      <m:den>
                        <m:r>
                          <a:rPr lang="en-US" sz="1700" b="0" i="1" smtClean="0">
                            <a:latin typeface="Cambria Math" panose="02040503050406030204" pitchFamily="18" charset="0"/>
                            <a:cs typeface="Arial" panose="020B0604020202020204" pitchFamily="34" charset="0"/>
                          </a:rPr>
                          <m:t>2</m:t>
                        </m:r>
                      </m:den>
                    </m:f>
                  </m:oMath>
                </a14:m>
                <a:r>
                  <a:rPr lang="en-US" sz="1700" dirty="0">
                    <a:latin typeface="Arial" panose="020B0604020202020204" pitchFamily="34" charset="0"/>
                    <a:cs typeface="Arial" panose="020B0604020202020204" pitchFamily="34" charset="0"/>
                  </a:rPr>
                  <a:t> in </a:t>
                </a:r>
                <a:r>
                  <a:rPr lang="en-US" sz="1700" dirty="0" err="1">
                    <a:latin typeface="Arial" panose="020B0604020202020204" pitchFamily="34" charset="0"/>
                    <a:cs typeface="Arial" panose="020B0604020202020204" pitchFamily="34" charset="0"/>
                  </a:rPr>
                  <a:t>superoxides</a:t>
                </a:r>
                <a:r>
                  <a:rPr lang="en-US" sz="1700" dirty="0">
                    <a:latin typeface="Arial" panose="020B0604020202020204" pitchFamily="34" charset="0"/>
                    <a:cs typeface="Arial" panose="020B0604020202020204" pitchFamily="34" charset="0"/>
                  </a:rPr>
                  <a:t> and </a:t>
                </a:r>
                <a14:m>
                  <m:oMath xmlns:m="http://schemas.openxmlformats.org/officeDocument/2006/math">
                    <m:r>
                      <a:rPr lang="en-US" sz="1700" b="0" i="0" smtClean="0">
                        <a:latin typeface="Cambria Math" panose="02040503050406030204" pitchFamily="18" charset="0"/>
                        <a:cs typeface="Arial" panose="020B0604020202020204" pitchFamily="34" charset="0"/>
                      </a:rPr>
                      <m:t>+</m:t>
                    </m:r>
                    <m:f>
                      <m:fPr>
                        <m:type m:val="skw"/>
                        <m:ctrlPr>
                          <a:rPr lang="en-US" sz="1700" i="1" smtClean="0">
                            <a:latin typeface="Cambria Math" panose="02040503050406030204" pitchFamily="18" charset="0"/>
                            <a:cs typeface="Arial" panose="020B0604020202020204" pitchFamily="34" charset="0"/>
                          </a:rPr>
                        </m:ctrlPr>
                      </m:fPr>
                      <m:num>
                        <m:r>
                          <a:rPr lang="en-US" sz="1700" b="0" i="1" smtClean="0">
                            <a:latin typeface="Cambria Math" panose="02040503050406030204" pitchFamily="18" charset="0"/>
                            <a:cs typeface="Arial" panose="020B0604020202020204" pitchFamily="34" charset="0"/>
                          </a:rPr>
                          <m:t>1</m:t>
                        </m:r>
                      </m:num>
                      <m:den>
                        <m:r>
                          <a:rPr lang="en-US" sz="1700" b="0" i="1" smtClean="0">
                            <a:latin typeface="Cambria Math" panose="02040503050406030204" pitchFamily="18" charset="0"/>
                            <a:cs typeface="Arial" panose="020B0604020202020204" pitchFamily="34" charset="0"/>
                          </a:rPr>
                          <m:t>2</m:t>
                        </m:r>
                      </m:den>
                    </m:f>
                    <m:r>
                      <a:rPr lang="en-US" sz="1700" b="0" i="1" smtClean="0">
                        <a:latin typeface="Cambria Math" panose="02040503050406030204" pitchFamily="18" charset="0"/>
                        <a:cs typeface="Arial" panose="020B0604020202020204" pitchFamily="34" charset="0"/>
                      </a:rPr>
                      <m:t>, +</m:t>
                    </m:r>
                    <m:f>
                      <m:fPr>
                        <m:type m:val="skw"/>
                        <m:ctrlPr>
                          <a:rPr lang="en-US" sz="1700" b="0" i="1" smtClean="0">
                            <a:latin typeface="Cambria Math" panose="02040503050406030204" pitchFamily="18" charset="0"/>
                            <a:cs typeface="Arial" panose="020B0604020202020204" pitchFamily="34" charset="0"/>
                          </a:rPr>
                        </m:ctrlPr>
                      </m:fPr>
                      <m:num>
                        <m:r>
                          <a:rPr lang="en-US" sz="1700" b="0" i="1" smtClean="0">
                            <a:latin typeface="Cambria Math" panose="02040503050406030204" pitchFamily="18" charset="0"/>
                            <a:cs typeface="Arial" panose="020B0604020202020204" pitchFamily="34" charset="0"/>
                          </a:rPr>
                          <m:t>2</m:t>
                        </m:r>
                      </m:num>
                      <m:den>
                        <m:r>
                          <a:rPr lang="en-US" sz="1700" b="0" i="1" smtClean="0">
                            <a:latin typeface="Cambria Math" panose="02040503050406030204" pitchFamily="18" charset="0"/>
                            <a:cs typeface="Arial" panose="020B0604020202020204" pitchFamily="34" charset="0"/>
                          </a:rPr>
                          <m:t>3</m:t>
                        </m:r>
                      </m:den>
                    </m:f>
                  </m:oMath>
                </a14:m>
                <a:r>
                  <a:rPr lang="en-US" sz="1700" dirty="0">
                    <a:latin typeface="Arial" panose="020B0604020202020204" pitchFamily="34" charset="0"/>
                    <a:cs typeface="Arial" panose="020B0604020202020204" pitchFamily="34" charset="0"/>
                  </a:rPr>
                  <a:t>, +1 or +2 when bonded with F</a:t>
                </a:r>
              </a:p>
              <a:p>
                <a:pPr marL="519113" indent="-519113"/>
                <a:endParaRPr lang="en-US" sz="400" dirty="0">
                  <a:latin typeface="Arial" panose="020B0604020202020204" pitchFamily="34" charset="0"/>
                  <a:cs typeface="Arial" panose="020B0604020202020204" pitchFamily="34" charset="0"/>
                </a:endParaRPr>
              </a:p>
              <a:p>
                <a:pPr marL="519113" indent="-519113"/>
                <a:r>
                  <a:rPr lang="en-US" sz="1700" dirty="0">
                    <a:solidFill>
                      <a:srgbClr val="FF0000"/>
                    </a:solidFill>
                    <a:latin typeface="Arial" panose="020B0604020202020204" pitchFamily="34" charset="0"/>
                    <a:cs typeface="Arial" panose="020B0604020202020204" pitchFamily="34" charset="0"/>
                  </a:rPr>
                  <a:t>***	</a:t>
                </a:r>
                <a:r>
                  <a:rPr lang="en-US" sz="1700" dirty="0">
                    <a:latin typeface="Arial" panose="020B0604020202020204" pitchFamily="34" charset="0"/>
                    <a:cs typeface="Arial" panose="020B0604020202020204" pitchFamily="34" charset="0"/>
                  </a:rPr>
                  <a:t>OS of halogens can also be +1,+3,+4,+5,+7 when bonded to O or F</a:t>
                </a:r>
                <a:endParaRPr lang="en-US" sz="1700" dirty="0">
                  <a:solidFill>
                    <a:srgbClr val="FF0000"/>
                  </a:solidFill>
                  <a:latin typeface="Arial" panose="020B0604020202020204" pitchFamily="34" charset="0"/>
                  <a:cs typeface="Arial" panose="020B0604020202020204"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92823" y="3346826"/>
                <a:ext cx="3015288" cy="3093154"/>
              </a:xfrm>
              <a:prstGeom prst="rect">
                <a:avLst/>
              </a:prstGeom>
              <a:blipFill>
                <a:blip r:embed="rId4"/>
                <a:stretch>
                  <a:fillRect l="-1212" t="-592" r="-3636" b="-1775"/>
                </a:stretch>
              </a:blipFill>
            </p:spPr>
            <p:txBody>
              <a:bodyPr/>
              <a:lstStyle/>
              <a:p>
                <a:r>
                  <a:rPr lang="en-US">
                    <a:noFill/>
                  </a:rPr>
                  <a:t> </a:t>
                </a:r>
              </a:p>
            </p:txBody>
          </p:sp>
        </mc:Fallback>
      </mc:AlternateContent>
    </p:spTree>
    <p:extLst>
      <p:ext uri="{BB962C8B-B14F-4D97-AF65-F5344CB8AC3E}">
        <p14:creationId xmlns:p14="http://schemas.microsoft.com/office/powerpoint/2010/main" val="76662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383865"/>
            <a:ext cx="8720666" cy="639762"/>
          </a:xfrm>
        </p:spPr>
        <p:txBody>
          <a:bodyPr>
            <a:noAutofit/>
          </a:bodyPr>
          <a:lstStyle/>
          <a:p>
            <a:pPr defTabSz="1057275">
              <a:tabLst>
                <a:tab pos="2060575" algn="l"/>
                <a:tab pos="2116138" algn="l"/>
                <a:tab pos="2347913" algn="l"/>
              </a:tabLst>
            </a:pPr>
            <a:r>
              <a:rPr lang="en-US" sz="2800" u="sng" dirty="0"/>
              <a:t>Example</a:t>
            </a:r>
            <a:r>
              <a:rPr lang="en-US" sz="2800" dirty="0"/>
              <a:t>:     Determine the Oxidation States of the     	Atoms in the Following Species</a:t>
            </a:r>
          </a:p>
        </p:txBody>
      </p:sp>
      <p:sp>
        <p:nvSpPr>
          <p:cNvPr id="3" name="Content Placeholder 2"/>
          <p:cNvSpPr>
            <a:spLocks noGrp="1"/>
          </p:cNvSpPr>
          <p:nvPr>
            <p:ph idx="1"/>
          </p:nvPr>
        </p:nvSpPr>
        <p:spPr>
          <a:xfrm>
            <a:off x="641445" y="1262602"/>
            <a:ext cx="8282421" cy="1316825"/>
          </a:xfrm>
        </p:spPr>
        <p:txBody>
          <a:bodyPr>
            <a:noAutofit/>
          </a:bodyPr>
          <a:lstStyle/>
          <a:p>
            <a:pPr marL="341313" indent="-341313">
              <a:buFont typeface="+mj-lt"/>
              <a:buAutoNum type="alphaLcParenR"/>
            </a:pPr>
            <a:r>
              <a:rPr lang="en-US" sz="2000" dirty="0" err="1"/>
              <a:t>FeO</a:t>
            </a:r>
            <a:r>
              <a:rPr lang="en-US" sz="2000" dirty="0"/>
              <a:t>                 c)  AlF</a:t>
            </a:r>
            <a:r>
              <a:rPr lang="en-US" sz="2000" baseline="-25000" dirty="0"/>
              <a:t>4</a:t>
            </a:r>
            <a:r>
              <a:rPr lang="en-US" sz="2000" baseline="40000" dirty="0"/>
              <a:t>-</a:t>
            </a:r>
            <a:r>
              <a:rPr lang="en-US" sz="2000" dirty="0"/>
              <a:t>             e)  </a:t>
            </a:r>
            <a:r>
              <a:rPr lang="en-US" sz="2000" dirty="0" err="1"/>
              <a:t>AlOOH</a:t>
            </a:r>
            <a:r>
              <a:rPr lang="en-US" sz="2000" dirty="0"/>
              <a:t>          g) O</a:t>
            </a:r>
            <a:r>
              <a:rPr lang="en-US" sz="2000" baseline="-25000" dirty="0"/>
              <a:t>2</a:t>
            </a:r>
            <a:r>
              <a:rPr lang="en-US" sz="2000" dirty="0"/>
              <a:t>F  </a:t>
            </a:r>
          </a:p>
          <a:p>
            <a:pPr marL="457200" indent="-457200">
              <a:buFont typeface="+mj-lt"/>
              <a:buAutoNum type="alphaLcParenR"/>
            </a:pPr>
            <a:endParaRPr lang="en-US" sz="2000" dirty="0"/>
          </a:p>
          <a:p>
            <a:pPr marL="341313" indent="-341313">
              <a:buFont typeface="+mj-lt"/>
              <a:buAutoNum type="alphaLcParenR"/>
            </a:pPr>
            <a:r>
              <a:rPr lang="en-US" sz="2000" dirty="0" err="1"/>
              <a:t>LiH</a:t>
            </a:r>
            <a:r>
              <a:rPr lang="en-US" sz="2000" dirty="0"/>
              <a:t>                  d)  </a:t>
            </a:r>
            <a:r>
              <a:rPr lang="en-US" sz="2000" dirty="0" err="1"/>
              <a:t>OCl</a:t>
            </a:r>
            <a:r>
              <a:rPr lang="en-US" sz="2000" baseline="40000" dirty="0"/>
              <a:t>-</a:t>
            </a:r>
            <a:r>
              <a:rPr lang="en-US" sz="2000" dirty="0"/>
              <a:t>              f)  PO</a:t>
            </a:r>
            <a:r>
              <a:rPr lang="en-US" sz="2000" baseline="-25000" dirty="0"/>
              <a:t>4</a:t>
            </a:r>
            <a:r>
              <a:rPr lang="en-US" sz="2000" baseline="30000" dirty="0"/>
              <a:t>3-</a:t>
            </a:r>
            <a:r>
              <a:rPr lang="en-US" sz="2000" dirty="0"/>
              <a:t>             h)  NaO</a:t>
            </a:r>
            <a:r>
              <a:rPr lang="en-US" sz="2000" baseline="-25000" dirty="0"/>
              <a:t>2</a:t>
            </a:r>
            <a:r>
              <a:rPr lang="en-US" sz="2000" dirty="0"/>
              <a:t> </a:t>
            </a:r>
            <a:endParaRPr lang="en-US" sz="2000" baseline="30000" dirty="0"/>
          </a:p>
          <a:p>
            <a:pPr marL="457200" indent="-457200">
              <a:buFont typeface="+mj-lt"/>
              <a:buAutoNum type="alphaLcParenR"/>
            </a:pPr>
            <a:endParaRPr lang="en-US" sz="2000" dirty="0"/>
          </a:p>
          <a:p>
            <a:pPr marL="0" indent="0">
              <a:buNone/>
            </a:pPr>
            <a:endParaRPr lang="en-US" sz="2000" dirty="0"/>
          </a:p>
          <a:p>
            <a:pPr marL="457200" indent="-457200">
              <a:buFont typeface="+mj-lt"/>
              <a:buAutoNum type="alphaLcParenR"/>
            </a:pPr>
            <a:endParaRPr lang="en-US" sz="2000" dirty="0"/>
          </a:p>
          <a:p>
            <a:pPr marL="457200" indent="-457200">
              <a:buFont typeface="+mj-lt"/>
              <a:buAutoNum type="alphaLcParenR"/>
            </a:pPr>
            <a:endParaRPr lang="en-US" sz="2000" dirty="0"/>
          </a:p>
          <a:p>
            <a:pPr marL="457200" indent="-457200">
              <a:buFont typeface="+mj-lt"/>
              <a:buAutoNum type="alphaLcParenR"/>
            </a:pPr>
            <a:endParaRPr lang="en-US" sz="2000" dirty="0"/>
          </a:p>
          <a:p>
            <a:pPr marL="457200" indent="-457200">
              <a:buFont typeface="+mj-lt"/>
              <a:buAutoNum type="alphaLcParenR"/>
            </a:pPr>
            <a:endParaRPr lang="en-US" sz="2000" dirty="0"/>
          </a:p>
          <a:p>
            <a:pPr marL="457200" indent="-457200">
              <a:buFont typeface="+mj-lt"/>
              <a:buAutoNum type="alphaLcParenR"/>
            </a:pPr>
            <a:endParaRPr lang="en-US" sz="2000" baseline="30000" dirty="0"/>
          </a:p>
          <a:p>
            <a:pPr marL="0" indent="0">
              <a:buNone/>
            </a:pPr>
            <a:endParaRPr lang="en-US" sz="1200" dirty="0"/>
          </a:p>
        </p:txBody>
      </p:sp>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8077200" y="6356349"/>
            <a:ext cx="2133600" cy="365125"/>
          </a:xfrm>
        </p:spPr>
        <p:txBody>
          <a:bodyPr/>
          <a:lstStyle/>
          <a:p>
            <a:fld id="{A748D552-2E59-4C4C-ACBB-207C47251780}" type="slidenum">
              <a:rPr lang="en-US" smtClean="0"/>
              <a:t>22</a:t>
            </a:fld>
            <a:endParaRPr lang="en-US" dirty="0"/>
          </a:p>
        </p:txBody>
      </p:sp>
      <p:pic>
        <p:nvPicPr>
          <p:cNvPr id="6" name="Picture 5"/>
          <p:cNvPicPr>
            <a:picLocks noChangeAspect="1"/>
          </p:cNvPicPr>
          <p:nvPr/>
        </p:nvPicPr>
        <p:blipFill>
          <a:blip r:embed="rId3"/>
          <a:stretch>
            <a:fillRect/>
          </a:stretch>
        </p:blipFill>
        <p:spPr>
          <a:xfrm>
            <a:off x="641445" y="2541524"/>
            <a:ext cx="7435755" cy="3814825"/>
          </a:xfrm>
          <a:prstGeom prst="rect">
            <a:avLst/>
          </a:prstGeom>
        </p:spPr>
      </p:pic>
    </p:spTree>
    <p:extLst>
      <p:ext uri="{BB962C8B-B14F-4D97-AF65-F5344CB8AC3E}">
        <p14:creationId xmlns:p14="http://schemas.microsoft.com/office/powerpoint/2010/main" val="208622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863385" y="6366491"/>
            <a:ext cx="2133600" cy="365125"/>
          </a:xfrm>
        </p:spPr>
        <p:txBody>
          <a:bodyPr/>
          <a:lstStyle/>
          <a:p>
            <a:fld id="{A748D552-2E59-4C4C-ACBB-207C47251780}" type="slidenum">
              <a:rPr lang="en-US" smtClean="0"/>
              <a:t>23</a:t>
            </a:fld>
            <a:endParaRPr lang="en-US" dirty="0"/>
          </a:p>
        </p:txBody>
      </p:sp>
      <p:pic>
        <p:nvPicPr>
          <p:cNvPr id="6" name="Picture 5"/>
          <p:cNvPicPr>
            <a:picLocks noChangeAspect="1"/>
          </p:cNvPicPr>
          <p:nvPr/>
        </p:nvPicPr>
        <p:blipFill>
          <a:blip r:embed="rId2"/>
          <a:stretch>
            <a:fillRect/>
          </a:stretch>
        </p:blipFill>
        <p:spPr>
          <a:xfrm>
            <a:off x="1002889" y="229354"/>
            <a:ext cx="7030065" cy="2852381"/>
          </a:xfrm>
          <a:prstGeom prst="rect">
            <a:avLst/>
          </a:prstGeom>
        </p:spPr>
      </p:pic>
      <p:pic>
        <p:nvPicPr>
          <p:cNvPr id="7" name="Picture 6"/>
          <p:cNvPicPr>
            <a:picLocks noChangeAspect="1"/>
          </p:cNvPicPr>
          <p:nvPr/>
        </p:nvPicPr>
        <p:blipFill>
          <a:blip r:embed="rId3"/>
          <a:stretch>
            <a:fillRect/>
          </a:stretch>
        </p:blipFill>
        <p:spPr>
          <a:xfrm>
            <a:off x="1002889" y="3002507"/>
            <a:ext cx="7030066" cy="2230929"/>
          </a:xfrm>
          <a:prstGeom prst="rect">
            <a:avLst/>
          </a:prstGeom>
        </p:spPr>
      </p:pic>
      <p:pic>
        <p:nvPicPr>
          <p:cNvPr id="8" name="Picture 7"/>
          <p:cNvPicPr>
            <a:picLocks noChangeAspect="1"/>
          </p:cNvPicPr>
          <p:nvPr/>
        </p:nvPicPr>
        <p:blipFill>
          <a:blip r:embed="rId4"/>
          <a:stretch>
            <a:fillRect/>
          </a:stretch>
        </p:blipFill>
        <p:spPr>
          <a:xfrm>
            <a:off x="2074606" y="5074453"/>
            <a:ext cx="4965291" cy="1281897"/>
          </a:xfrm>
          <a:prstGeom prst="rect">
            <a:avLst/>
          </a:prstGeom>
        </p:spPr>
      </p:pic>
    </p:spTree>
    <p:extLst>
      <p:ext uri="{BB962C8B-B14F-4D97-AF65-F5344CB8AC3E}">
        <p14:creationId xmlns:p14="http://schemas.microsoft.com/office/powerpoint/2010/main" val="148778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8229600" y="6492875"/>
            <a:ext cx="2133600" cy="365125"/>
          </a:xfrm>
        </p:spPr>
        <p:txBody>
          <a:bodyPr/>
          <a:lstStyle/>
          <a:p>
            <a:fld id="{A748D552-2E59-4C4C-ACBB-207C47251780}" type="slidenum">
              <a:rPr lang="en-US" smtClean="0"/>
              <a:t>24</a:t>
            </a:fld>
            <a:endParaRPr lang="en-US" dirty="0"/>
          </a:p>
        </p:txBody>
      </p:sp>
      <p:pic>
        <p:nvPicPr>
          <p:cNvPr id="6" name="Picture 5"/>
          <p:cNvPicPr>
            <a:picLocks noChangeAspect="1"/>
          </p:cNvPicPr>
          <p:nvPr/>
        </p:nvPicPr>
        <p:blipFill>
          <a:blip r:embed="rId2"/>
          <a:stretch>
            <a:fillRect/>
          </a:stretch>
        </p:blipFill>
        <p:spPr>
          <a:xfrm>
            <a:off x="1022555" y="251785"/>
            <a:ext cx="7000568" cy="2641494"/>
          </a:xfrm>
          <a:prstGeom prst="rect">
            <a:avLst/>
          </a:prstGeom>
        </p:spPr>
      </p:pic>
      <p:pic>
        <p:nvPicPr>
          <p:cNvPr id="7" name="Picture 6"/>
          <p:cNvPicPr>
            <a:picLocks noChangeAspect="1"/>
          </p:cNvPicPr>
          <p:nvPr/>
        </p:nvPicPr>
        <p:blipFill>
          <a:blip r:embed="rId3"/>
          <a:stretch>
            <a:fillRect/>
          </a:stretch>
        </p:blipFill>
        <p:spPr>
          <a:xfrm>
            <a:off x="1022554" y="2893279"/>
            <a:ext cx="7000569" cy="3828196"/>
          </a:xfrm>
          <a:prstGeom prst="rect">
            <a:avLst/>
          </a:prstGeom>
        </p:spPr>
      </p:pic>
    </p:spTree>
    <p:extLst>
      <p:ext uri="{BB962C8B-B14F-4D97-AF65-F5344CB8AC3E}">
        <p14:creationId xmlns:p14="http://schemas.microsoft.com/office/powerpoint/2010/main" val="5691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8292152" y="6489368"/>
            <a:ext cx="2133600" cy="365125"/>
          </a:xfrm>
        </p:spPr>
        <p:txBody>
          <a:bodyPr/>
          <a:lstStyle/>
          <a:p>
            <a:fld id="{A748D552-2E59-4C4C-ACBB-207C47251780}" type="slidenum">
              <a:rPr lang="en-US" smtClean="0"/>
              <a:t>25</a:t>
            </a:fld>
            <a:endParaRPr lang="en-US" dirty="0"/>
          </a:p>
        </p:txBody>
      </p:sp>
      <p:pic>
        <p:nvPicPr>
          <p:cNvPr id="6" name="Picture 5"/>
          <p:cNvPicPr>
            <a:picLocks noChangeAspect="1"/>
          </p:cNvPicPr>
          <p:nvPr/>
        </p:nvPicPr>
        <p:blipFill>
          <a:blip r:embed="rId2"/>
          <a:stretch>
            <a:fillRect/>
          </a:stretch>
        </p:blipFill>
        <p:spPr>
          <a:xfrm>
            <a:off x="1052052" y="300251"/>
            <a:ext cx="6971071" cy="3384646"/>
          </a:xfrm>
          <a:prstGeom prst="rect">
            <a:avLst/>
          </a:prstGeom>
        </p:spPr>
      </p:pic>
      <p:pic>
        <p:nvPicPr>
          <p:cNvPr id="7" name="Picture 6"/>
          <p:cNvPicPr>
            <a:picLocks noChangeAspect="1"/>
          </p:cNvPicPr>
          <p:nvPr/>
        </p:nvPicPr>
        <p:blipFill>
          <a:blip r:embed="rId3"/>
          <a:stretch>
            <a:fillRect/>
          </a:stretch>
        </p:blipFill>
        <p:spPr>
          <a:xfrm>
            <a:off x="1052052" y="3577375"/>
            <a:ext cx="6971071" cy="2859206"/>
          </a:xfrm>
          <a:prstGeom prst="rect">
            <a:avLst/>
          </a:prstGeom>
        </p:spPr>
      </p:pic>
    </p:spTree>
    <p:extLst>
      <p:ext uri="{BB962C8B-B14F-4D97-AF65-F5344CB8AC3E}">
        <p14:creationId xmlns:p14="http://schemas.microsoft.com/office/powerpoint/2010/main" val="17175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8243247" y="6356350"/>
            <a:ext cx="2133600" cy="365125"/>
          </a:xfrm>
        </p:spPr>
        <p:txBody>
          <a:bodyPr/>
          <a:lstStyle/>
          <a:p>
            <a:fld id="{A748D552-2E59-4C4C-ACBB-207C47251780}" type="slidenum">
              <a:rPr lang="en-US" smtClean="0"/>
              <a:t>26</a:t>
            </a:fld>
            <a:endParaRPr lang="en-US" dirty="0"/>
          </a:p>
        </p:txBody>
      </p:sp>
      <p:pic>
        <p:nvPicPr>
          <p:cNvPr id="6" name="Picture 5"/>
          <p:cNvPicPr>
            <a:picLocks noChangeAspect="1"/>
          </p:cNvPicPr>
          <p:nvPr/>
        </p:nvPicPr>
        <p:blipFill>
          <a:blip r:embed="rId2"/>
          <a:stretch>
            <a:fillRect/>
          </a:stretch>
        </p:blipFill>
        <p:spPr>
          <a:xfrm>
            <a:off x="1071716" y="926295"/>
            <a:ext cx="6931742" cy="2770496"/>
          </a:xfrm>
          <a:prstGeom prst="rect">
            <a:avLst/>
          </a:prstGeom>
        </p:spPr>
      </p:pic>
      <p:pic>
        <p:nvPicPr>
          <p:cNvPr id="10" name="Picture 9"/>
          <p:cNvPicPr>
            <a:picLocks noChangeAspect="1"/>
          </p:cNvPicPr>
          <p:nvPr/>
        </p:nvPicPr>
        <p:blipFill>
          <a:blip r:embed="rId3"/>
          <a:stretch>
            <a:fillRect/>
          </a:stretch>
        </p:blipFill>
        <p:spPr>
          <a:xfrm>
            <a:off x="1071716" y="3696791"/>
            <a:ext cx="6931742" cy="641444"/>
          </a:xfrm>
          <a:prstGeom prst="rect">
            <a:avLst/>
          </a:prstGeom>
        </p:spPr>
      </p:pic>
    </p:spTree>
    <p:extLst>
      <p:ext uri="{BB962C8B-B14F-4D97-AF65-F5344CB8AC3E}">
        <p14:creationId xmlns:p14="http://schemas.microsoft.com/office/powerpoint/2010/main" val="3028135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604078" y="6173787"/>
            <a:ext cx="2133600" cy="365125"/>
          </a:xfrm>
        </p:spPr>
        <p:txBody>
          <a:bodyPr/>
          <a:lstStyle/>
          <a:p>
            <a:fld id="{A748D552-2E59-4C4C-ACBB-207C47251780}" type="slidenum">
              <a:rPr lang="en-US" smtClean="0"/>
              <a:t>27</a:t>
            </a:fld>
            <a:endParaRPr lang="en-US" dirty="0"/>
          </a:p>
        </p:txBody>
      </p:sp>
      <p:pic>
        <p:nvPicPr>
          <p:cNvPr id="6" name="Picture 5"/>
          <p:cNvPicPr>
            <a:picLocks noChangeAspect="1"/>
          </p:cNvPicPr>
          <p:nvPr/>
        </p:nvPicPr>
        <p:blipFill>
          <a:blip r:embed="rId2"/>
          <a:stretch>
            <a:fillRect/>
          </a:stretch>
        </p:blipFill>
        <p:spPr>
          <a:xfrm>
            <a:off x="1081548" y="805218"/>
            <a:ext cx="6921910" cy="4091247"/>
          </a:xfrm>
          <a:prstGeom prst="rect">
            <a:avLst/>
          </a:prstGeom>
        </p:spPr>
      </p:pic>
    </p:spTree>
    <p:extLst>
      <p:ext uri="{BB962C8B-B14F-4D97-AF65-F5344CB8AC3E}">
        <p14:creationId xmlns:p14="http://schemas.microsoft.com/office/powerpoint/2010/main" val="1347855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Michael Faraday (1791 – 1867)</a:t>
            </a:r>
          </a:p>
        </p:txBody>
      </p:sp>
      <p:sp>
        <p:nvSpPr>
          <p:cNvPr id="3" name="Content Placeholder 2"/>
          <p:cNvSpPr>
            <a:spLocks noGrp="1"/>
          </p:cNvSpPr>
          <p:nvPr>
            <p:ph idx="1"/>
          </p:nvPr>
        </p:nvSpPr>
        <p:spPr>
          <a:xfrm>
            <a:off x="3774563" y="956694"/>
            <a:ext cx="5029802" cy="5076773"/>
          </a:xfrm>
        </p:spPr>
        <p:txBody>
          <a:bodyPr>
            <a:normAutofit fontScale="92500" lnSpcReduction="10000"/>
          </a:bodyPr>
          <a:lstStyle/>
          <a:p>
            <a:r>
              <a:rPr lang="en-US" dirty="0"/>
              <a:t>One of the greatest experimentalists in physics and chemistry of all time</a:t>
            </a:r>
          </a:p>
          <a:p>
            <a:pPr marL="0" indent="0">
              <a:buNone/>
            </a:pPr>
            <a:endParaRPr lang="en-US" sz="1300" dirty="0"/>
          </a:p>
          <a:p>
            <a:r>
              <a:rPr lang="en-US" dirty="0"/>
              <a:t>Discovered many important things:</a:t>
            </a:r>
          </a:p>
          <a:p>
            <a:pPr marL="692150" lvl="1" indent="-287338"/>
            <a:r>
              <a:rPr lang="en-US" sz="2200" dirty="0"/>
              <a:t>Electromagnetic induction (key principle behind electric motors, transformers, generators)</a:t>
            </a:r>
          </a:p>
          <a:p>
            <a:pPr marL="692150" lvl="1" indent="-287338"/>
            <a:r>
              <a:rPr lang="en-US" sz="2200"/>
              <a:t>Invented electromagnetic rotary devices and electric dynamo</a:t>
            </a:r>
          </a:p>
          <a:p>
            <a:pPr marL="692150" lvl="1" indent="-287338"/>
            <a:r>
              <a:rPr lang="en-US" sz="2200"/>
              <a:t>Diamagnetism</a:t>
            </a:r>
            <a:endParaRPr lang="en-US" sz="2200" dirty="0"/>
          </a:p>
          <a:p>
            <a:pPr marL="692150" lvl="1" indent="-287338"/>
            <a:r>
              <a:rPr lang="en-US" sz="2200" dirty="0"/>
              <a:t>Developed concept of fields in physics </a:t>
            </a:r>
          </a:p>
          <a:p>
            <a:pPr marL="692150" lvl="1" indent="-287338"/>
            <a:r>
              <a:rPr lang="en-US" sz="2200" dirty="0"/>
              <a:t>Discovered benzene</a:t>
            </a:r>
          </a:p>
          <a:p>
            <a:pPr marL="692150" lvl="1" indent="-287338"/>
            <a:r>
              <a:rPr lang="en-US" sz="2200" dirty="0"/>
              <a:t>Invented notion of oxidation states</a:t>
            </a:r>
          </a:p>
          <a:p>
            <a:pPr marL="692150" lvl="1" indent="-287338"/>
            <a:r>
              <a:rPr lang="en-US" sz="2200" dirty="0"/>
              <a:t>Electrolysis</a:t>
            </a:r>
          </a:p>
          <a:p>
            <a:pPr marL="692150" lvl="1" indent="-287338"/>
            <a:r>
              <a:rPr lang="en-US" sz="2200" dirty="0"/>
              <a:t>Faraday’s Laws</a:t>
            </a:r>
          </a:p>
          <a:p>
            <a:pPr marL="692150" lvl="1" indent="-287338"/>
            <a:r>
              <a:rPr lang="en-US" sz="2200" dirty="0"/>
              <a:t>1 unit (farad) and 1 constant (Faraday constant) named after him</a:t>
            </a:r>
          </a:p>
          <a:p>
            <a:pPr lvl="1"/>
            <a:endParaRPr lang="en-US" dirty="0"/>
          </a:p>
          <a:p>
            <a:pPr lvl="1"/>
            <a:endParaRPr lang="en-US" dirty="0"/>
          </a:p>
          <a:p>
            <a:pPr lvl="1"/>
            <a:endParaRPr lang="en-US" dirty="0"/>
          </a:p>
          <a:p>
            <a:pPr lvl="1"/>
            <a:endParaRPr lang="en-US" dirty="0"/>
          </a:p>
          <a:p>
            <a:pPr lvl="2"/>
            <a:endParaRPr lang="en-US" dirty="0"/>
          </a:p>
        </p:txBody>
      </p:sp>
      <p:sp>
        <p:nvSpPr>
          <p:cNvPr id="5" name="Footer Placeholder 4"/>
          <p:cNvSpPr>
            <a:spLocks noGrp="1"/>
          </p:cNvSpPr>
          <p:nvPr>
            <p:ph type="ftr" sz="quarter" idx="11"/>
          </p:nvPr>
        </p:nvSpPr>
        <p:spPr/>
        <p:txBody>
          <a:bodyPr/>
          <a:lstStyle/>
          <a:p>
            <a:r>
              <a:rPr lang="en-US" dirty="0"/>
              <a:t>ChE 331 – F20</a:t>
            </a:r>
          </a:p>
        </p:txBody>
      </p:sp>
      <p:sp>
        <p:nvSpPr>
          <p:cNvPr id="6" name="Slide Number Placeholder 5"/>
          <p:cNvSpPr>
            <a:spLocks noGrp="1"/>
          </p:cNvSpPr>
          <p:nvPr>
            <p:ph type="sldNum" sz="quarter" idx="12"/>
          </p:nvPr>
        </p:nvSpPr>
        <p:spPr>
          <a:xfrm>
            <a:off x="7958919" y="6183928"/>
            <a:ext cx="2133600" cy="365125"/>
          </a:xfrm>
        </p:spPr>
        <p:txBody>
          <a:bodyPr/>
          <a:lstStyle/>
          <a:p>
            <a:fld id="{A748D552-2E59-4C4C-ACBB-207C47251780}" type="slidenum">
              <a:rPr lang="en-US" smtClean="0"/>
              <a:t>28</a:t>
            </a:fld>
            <a:endParaRPr lang="en-US" dirty="0"/>
          </a:p>
        </p:txBody>
      </p:sp>
      <p:pic>
        <p:nvPicPr>
          <p:cNvPr id="1028" name="Picture 4" descr="https://upload.wikimedia.org/wikipedia/commons/5/5b/Faraday-Millikan-Gale-191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149250"/>
            <a:ext cx="3317363" cy="42718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87414" y="6025968"/>
            <a:ext cx="6301945"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He is considered to be the founder of electrochemistry</a:t>
            </a:r>
          </a:p>
        </p:txBody>
      </p:sp>
    </p:spTree>
    <p:extLst>
      <p:ext uri="{BB962C8B-B14F-4D97-AF65-F5344CB8AC3E}">
        <p14:creationId xmlns:p14="http://schemas.microsoft.com/office/powerpoint/2010/main" val="28696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Faraday’s 1</a:t>
            </a:r>
            <a:r>
              <a:rPr lang="en-US" baseline="30000" dirty="0"/>
              <a:t>st</a:t>
            </a:r>
            <a:r>
              <a:rPr lang="en-US" dirty="0"/>
              <a:t> and 2</a:t>
            </a:r>
            <a:r>
              <a:rPr lang="en-US" baseline="30000" dirty="0"/>
              <a:t>nd</a:t>
            </a:r>
            <a:r>
              <a:rPr lang="en-US" dirty="0"/>
              <a:t> Laws of Electrolysis</a:t>
            </a:r>
          </a:p>
        </p:txBody>
      </p:sp>
      <p:sp>
        <p:nvSpPr>
          <p:cNvPr id="3" name="Content Placeholder 2"/>
          <p:cNvSpPr>
            <a:spLocks noGrp="1"/>
          </p:cNvSpPr>
          <p:nvPr>
            <p:ph idx="1"/>
          </p:nvPr>
        </p:nvSpPr>
        <p:spPr>
          <a:xfrm>
            <a:off x="457200" y="1122363"/>
            <a:ext cx="8229600" cy="3681043"/>
          </a:xfrm>
        </p:spPr>
        <p:txBody>
          <a:bodyPr>
            <a:normAutofit/>
          </a:bodyPr>
          <a:lstStyle/>
          <a:p>
            <a:r>
              <a:rPr lang="en-US" sz="2200" dirty="0"/>
              <a:t>Faraday carried out metal deposition reactions in electrolytic cells from solutions containing metal salts. He measured the mass plated as a function of the charge passed and found:</a:t>
            </a:r>
          </a:p>
          <a:p>
            <a:pPr marL="0" indent="0">
              <a:buNone/>
            </a:pPr>
            <a:endParaRPr lang="en-US" sz="1600" dirty="0"/>
          </a:p>
          <a:p>
            <a:pPr marL="627063" lvl="1" indent="-339725" defTabSz="1541463">
              <a:buFont typeface="+mj-lt"/>
              <a:buAutoNum type="arabicPeriod"/>
            </a:pPr>
            <a:r>
              <a:rPr lang="en-US" sz="1800" dirty="0"/>
              <a:t>1</a:t>
            </a:r>
            <a:r>
              <a:rPr lang="en-US" sz="1800" baseline="30000" dirty="0"/>
              <a:t>st</a:t>
            </a:r>
            <a:r>
              <a:rPr lang="en-US" sz="1800" dirty="0"/>
              <a:t> Law - mass produced is directly proportional to the total charge 	passed.</a:t>
            </a:r>
          </a:p>
          <a:p>
            <a:pPr marL="627063" lvl="1" indent="-339725" defTabSz="1658938">
              <a:buFont typeface="+mj-lt"/>
              <a:buAutoNum type="arabicPeriod"/>
            </a:pPr>
            <a:r>
              <a:rPr lang="en-US" sz="1800" dirty="0"/>
              <a:t>2</a:t>
            </a:r>
            <a:r>
              <a:rPr lang="en-US" sz="1800" baseline="30000" dirty="0"/>
              <a:t>nd</a:t>
            </a:r>
            <a:r>
              <a:rPr lang="en-US" sz="1800" dirty="0"/>
              <a:t> Law – ratio of the masses of any two metals formed with the same 	amount of charge depends only on the identity of the two 	metals; later when the concept of molecular weight was 	introduced, this ratio was found to be the ratio of their 	equivalent weights.</a:t>
            </a:r>
          </a:p>
          <a:p>
            <a:pPr marL="0" indent="0">
              <a:buNone/>
            </a:pPr>
            <a:endParaRPr lang="en-US" dirty="0"/>
          </a:p>
        </p:txBody>
      </p:sp>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331123" y="6356350"/>
            <a:ext cx="2133600" cy="365125"/>
          </a:xfrm>
        </p:spPr>
        <p:txBody>
          <a:bodyPr/>
          <a:lstStyle/>
          <a:p>
            <a:fld id="{A748D552-2E59-4C4C-ACBB-207C47251780}" type="slidenum">
              <a:rPr lang="en-US" smtClean="0"/>
              <a:t>29</a:t>
            </a:fld>
            <a:endParaRPr lang="en-US" dirty="0"/>
          </a:p>
        </p:txBody>
      </p:sp>
      <p:sp>
        <p:nvSpPr>
          <p:cNvPr id="6" name="TextBox 5"/>
          <p:cNvSpPr txBox="1"/>
          <p:nvPr/>
        </p:nvSpPr>
        <p:spPr>
          <a:xfrm>
            <a:off x="1087506" y="5016839"/>
            <a:ext cx="4572000" cy="430887"/>
          </a:xfrm>
          <a:prstGeom prst="rect">
            <a:avLst/>
          </a:prstGeom>
          <a:noFill/>
        </p:spPr>
        <p:txBody>
          <a:bodyPr wrap="square" rtlCol="0">
            <a:spAutoFit/>
          </a:bodyPr>
          <a:lstStyle/>
          <a:p>
            <a:r>
              <a:rPr lang="en-CA" u="sng" dirty="0">
                <a:latin typeface="Arial" panose="020B0604020202020204" pitchFamily="34" charset="0"/>
                <a:cs typeface="Arial" panose="020B0604020202020204" pitchFamily="34" charset="0"/>
              </a:rPr>
              <a:t>Recall</a:t>
            </a:r>
            <a:r>
              <a:rPr lang="en-CA" dirty="0">
                <a:latin typeface="Arial" panose="020B0604020202020204" pitchFamily="34" charset="0"/>
                <a:cs typeface="Arial" panose="020B0604020202020204" pitchFamily="34" charset="0"/>
              </a:rPr>
              <a:t>:     equivalent weight of ion </a:t>
            </a:r>
            <a:r>
              <a:rPr lang="en-CA" sz="2200" dirty="0" err="1">
                <a:latin typeface="Cambria Math" panose="02040503050406030204" pitchFamily="18" charset="0"/>
                <a:ea typeface="Cambria Math" panose="02040503050406030204" pitchFamily="18" charset="0"/>
              </a:rPr>
              <a:t>M</a:t>
            </a:r>
            <a:r>
              <a:rPr lang="en-CA" sz="2200" baseline="30000" dirty="0" err="1">
                <a:latin typeface="Cambria Math" panose="02040503050406030204" pitchFamily="18" charset="0"/>
                <a:ea typeface="Cambria Math" panose="02040503050406030204" pitchFamily="18" charset="0"/>
              </a:rPr>
              <a:t>n</a:t>
            </a:r>
            <a:r>
              <a:rPr lang="en-CA" sz="2200" baseline="30000" dirty="0">
                <a:latin typeface="Cambria Math" panose="02040503050406030204" pitchFamily="18" charset="0"/>
                <a:ea typeface="Cambria Math" panose="02040503050406030204" pitchFamily="18" charset="0"/>
              </a:rPr>
              <a:t>+    </a:t>
            </a:r>
            <a:r>
              <a:rPr lang="en-CA" sz="2200" dirty="0">
                <a:latin typeface="Cambria Math" panose="02040503050406030204" pitchFamily="18" charset="0"/>
                <a:ea typeface="Cambria Math" panose="02040503050406030204" pitchFamily="18" charset="0"/>
              </a:rPr>
              <a:t>=</a:t>
            </a:r>
            <a:endParaRPr lang="en-US" dirty="0"/>
          </a:p>
        </p:txBody>
      </p:sp>
      <mc:AlternateContent xmlns:mc="http://schemas.openxmlformats.org/markup-compatibility/2006" xmlns:a14="http://schemas.microsoft.com/office/drawing/2010/main">
        <mc:Choice Requires="a14">
          <p:sp>
            <p:nvSpPr>
              <p:cNvPr id="7" name="Rectangle 6"/>
              <p:cNvSpPr/>
              <p:nvPr/>
            </p:nvSpPr>
            <p:spPr>
              <a:xfrm>
                <a:off x="5635812" y="4960980"/>
                <a:ext cx="1024448" cy="6679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CA" i="1" smtClean="0">
                              <a:latin typeface="Cambria Math" panose="02040503050406030204" pitchFamily="18" charset="0"/>
                              <a:cs typeface="Arial" panose="020B0604020202020204" pitchFamily="34" charset="0"/>
                            </a:rPr>
                          </m:ctrlPr>
                        </m:fPr>
                        <m:num>
                          <m:sSub>
                            <m:sSubPr>
                              <m:ctrlPr>
                                <a:rPr lang="en-CA" i="1" smtClean="0">
                                  <a:latin typeface="Cambria Math" panose="02040503050406030204" pitchFamily="18" charset="0"/>
                                  <a:cs typeface="Arial" panose="020B0604020202020204" pitchFamily="34" charset="0"/>
                                </a:rPr>
                              </m:ctrlPr>
                            </m:sSubPr>
                            <m:e>
                              <m:r>
                                <a:rPr lang="en-CA" b="0" i="1" smtClean="0">
                                  <a:latin typeface="Cambria Math" panose="02040503050406030204" pitchFamily="18" charset="0"/>
                                  <a:cs typeface="Arial" panose="020B0604020202020204" pitchFamily="34" charset="0"/>
                                </a:rPr>
                                <m:t>𝑀𝑊</m:t>
                              </m:r>
                            </m:e>
                            <m:sub>
                              <m:sSubSup>
                                <m:sSubSupPr>
                                  <m:ctrlPr>
                                    <a:rPr lang="en-CA" i="1" smtClean="0">
                                      <a:latin typeface="Cambria Math" panose="02040503050406030204" pitchFamily="18" charset="0"/>
                                      <a:cs typeface="Arial" panose="020B0604020202020204" pitchFamily="34" charset="0"/>
                                    </a:rPr>
                                  </m:ctrlPr>
                                </m:sSubSupPr>
                                <m:e>
                                  <m:r>
                                    <a:rPr lang="en-CA" b="0" i="1" smtClean="0">
                                      <a:latin typeface="Cambria Math" panose="02040503050406030204" pitchFamily="18" charset="0"/>
                                      <a:cs typeface="Arial" panose="020B0604020202020204" pitchFamily="34" charset="0"/>
                                    </a:rPr>
                                    <m:t>𝑀</m:t>
                                  </m:r>
                                </m:e>
                                <m:sub/>
                                <m:sup>
                                  <m:r>
                                    <a:rPr lang="en-CA" b="0" i="1" smtClean="0">
                                      <a:latin typeface="Cambria Math" panose="02040503050406030204" pitchFamily="18" charset="0"/>
                                      <a:cs typeface="Arial" panose="020B0604020202020204" pitchFamily="34" charset="0"/>
                                    </a:rPr>
                                    <m:t>𝑛</m:t>
                                  </m:r>
                                  <m:r>
                                    <a:rPr lang="en-CA" b="0" i="1" smtClean="0">
                                      <a:latin typeface="Cambria Math" panose="02040503050406030204" pitchFamily="18" charset="0"/>
                                      <a:cs typeface="Arial" panose="020B0604020202020204" pitchFamily="34" charset="0"/>
                                    </a:rPr>
                                    <m:t>+</m:t>
                                  </m:r>
                                </m:sup>
                              </m:sSubSup>
                            </m:sub>
                          </m:sSub>
                        </m:num>
                        <m:den>
                          <m:r>
                            <a:rPr lang="en-CA" b="0" i="1" smtClean="0">
                              <a:latin typeface="Cambria Math" panose="02040503050406030204" pitchFamily="18" charset="0"/>
                              <a:cs typeface="Arial" panose="020B0604020202020204" pitchFamily="34" charset="0"/>
                            </a:rPr>
                            <m:t>𝑛</m:t>
                          </m:r>
                        </m:den>
                      </m:f>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5635812" y="4960980"/>
                <a:ext cx="1024448" cy="667940"/>
              </a:xfrm>
              <a:prstGeom prst="rect">
                <a:avLst/>
              </a:prstGeom>
              <a:blipFill>
                <a:blip r:embed="rId2"/>
                <a:stretch>
                  <a:fillRect/>
                </a:stretch>
              </a:blipFill>
            </p:spPr>
            <p:txBody>
              <a:bodyPr/>
              <a:lstStyle/>
              <a:p>
                <a:r>
                  <a:rPr lang="en-US">
                    <a:noFill/>
                  </a:rPr>
                  <a:t> </a:t>
                </a:r>
              </a:p>
            </p:txBody>
          </p:sp>
        </mc:Fallback>
      </mc:AlternateContent>
      <p:grpSp>
        <p:nvGrpSpPr>
          <p:cNvPr id="16" name="Group 15"/>
          <p:cNvGrpSpPr/>
          <p:nvPr/>
        </p:nvGrpSpPr>
        <p:grpSpPr>
          <a:xfrm>
            <a:off x="6547350" y="4557760"/>
            <a:ext cx="2249672" cy="646331"/>
            <a:chOff x="6648994" y="3898666"/>
            <a:chExt cx="2249672" cy="646331"/>
          </a:xfrm>
        </p:grpSpPr>
        <p:sp>
          <p:nvSpPr>
            <p:cNvPr id="8" name="TextBox 7"/>
            <p:cNvSpPr txBox="1"/>
            <p:nvPr/>
          </p:nvSpPr>
          <p:spPr>
            <a:xfrm>
              <a:off x="7331123" y="3898666"/>
              <a:ext cx="1567543" cy="646331"/>
            </a:xfrm>
            <a:prstGeom prst="rect">
              <a:avLst/>
            </a:prstGeom>
            <a:noFill/>
          </p:spPr>
          <p:txBody>
            <a:bodyPr wrap="square" rtlCol="0">
              <a:spAutoFit/>
            </a:bodyPr>
            <a:lstStyle/>
            <a:p>
              <a:r>
                <a:rPr lang="en-CA" sz="1600" dirty="0">
                  <a:latin typeface="Arial" panose="020B0604020202020204" pitchFamily="34" charset="0"/>
                  <a:cs typeface="Arial" panose="020B0604020202020204" pitchFamily="34" charset="0"/>
                </a:rPr>
                <a:t>molecular weight of </a:t>
              </a:r>
              <a:r>
                <a:rPr lang="en-CA" sz="2000" dirty="0" err="1">
                  <a:latin typeface="Cambria Math" panose="02040503050406030204" pitchFamily="18" charset="0"/>
                  <a:ea typeface="Cambria Math" panose="02040503050406030204" pitchFamily="18" charset="0"/>
                </a:rPr>
                <a:t>M</a:t>
              </a:r>
              <a:r>
                <a:rPr lang="en-CA" sz="2000" baseline="30000" dirty="0" err="1">
                  <a:latin typeface="Cambria Math" panose="02040503050406030204" pitchFamily="18" charset="0"/>
                  <a:ea typeface="Cambria Math" panose="02040503050406030204" pitchFamily="18" charset="0"/>
                </a:rPr>
                <a:t>n</a:t>
              </a:r>
              <a:r>
                <a:rPr lang="en-CA" sz="2000" baseline="30000" dirty="0">
                  <a:latin typeface="Cambria Math" panose="02040503050406030204" pitchFamily="18" charset="0"/>
                  <a:ea typeface="Cambria Math" panose="02040503050406030204" pitchFamily="18" charset="0"/>
                </a:rPr>
                <a:t>+</a:t>
              </a:r>
              <a:endParaRPr lang="en-US" sz="2000" dirty="0"/>
            </a:p>
          </p:txBody>
        </p:sp>
        <p:cxnSp>
          <p:nvCxnSpPr>
            <p:cNvPr id="10" name="Straight Arrow Connector 9"/>
            <p:cNvCxnSpPr/>
            <p:nvPr/>
          </p:nvCxnSpPr>
          <p:spPr>
            <a:xfrm flipH="1">
              <a:off x="6648994" y="4188582"/>
              <a:ext cx="682129" cy="22685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6312221" y="5543845"/>
            <a:ext cx="2037804" cy="657467"/>
            <a:chOff x="6648995" y="4964748"/>
            <a:chExt cx="2037804" cy="657467"/>
          </a:xfrm>
        </p:grpSpPr>
        <p:sp>
          <p:nvSpPr>
            <p:cNvPr id="12" name="TextBox 11"/>
            <p:cNvSpPr txBox="1"/>
            <p:nvPr/>
          </p:nvSpPr>
          <p:spPr>
            <a:xfrm>
              <a:off x="7331122" y="4975884"/>
              <a:ext cx="1355677" cy="646331"/>
            </a:xfrm>
            <a:prstGeom prst="rect">
              <a:avLst/>
            </a:prstGeom>
            <a:noFill/>
          </p:spPr>
          <p:txBody>
            <a:bodyPr wrap="square" rtlCol="0">
              <a:spAutoFit/>
            </a:bodyPr>
            <a:lstStyle/>
            <a:p>
              <a:r>
                <a:rPr lang="en-CA" sz="1600" dirty="0">
                  <a:latin typeface="Arial" panose="020B0604020202020204" pitchFamily="34" charset="0"/>
                  <a:cs typeface="Arial" panose="020B0604020202020204" pitchFamily="34" charset="0"/>
                </a:rPr>
                <a:t>charge of </a:t>
              </a:r>
              <a:r>
                <a:rPr lang="en-CA" sz="2000" dirty="0" err="1">
                  <a:latin typeface="Cambria Math" panose="02040503050406030204" pitchFamily="18" charset="0"/>
                  <a:ea typeface="Cambria Math" panose="02040503050406030204" pitchFamily="18" charset="0"/>
                  <a:cs typeface="Arial" panose="020B0604020202020204" pitchFamily="34" charset="0"/>
                </a:rPr>
                <a:t>M</a:t>
              </a:r>
              <a:r>
                <a:rPr lang="en-CA" sz="2000" baseline="30000" dirty="0" err="1">
                  <a:latin typeface="Cambria Math" panose="02040503050406030204" pitchFamily="18" charset="0"/>
                  <a:ea typeface="Cambria Math" panose="02040503050406030204" pitchFamily="18" charset="0"/>
                  <a:cs typeface="Arial" panose="020B0604020202020204" pitchFamily="34" charset="0"/>
                </a:rPr>
                <a:t>n</a:t>
              </a:r>
              <a:r>
                <a:rPr lang="en-CA" sz="2000" baseline="30000" dirty="0">
                  <a:latin typeface="Cambria Math" panose="02040503050406030204" pitchFamily="18" charset="0"/>
                  <a:ea typeface="Cambria Math" panose="02040503050406030204" pitchFamily="18" charset="0"/>
                  <a:cs typeface="Arial" panose="020B0604020202020204" pitchFamily="34" charset="0"/>
                </a:rPr>
                <a:t>+</a:t>
              </a:r>
              <a:endParaRPr lang="en-US" sz="2000" dirty="0">
                <a:latin typeface="Cambria Math" panose="02040503050406030204" pitchFamily="18" charset="0"/>
                <a:ea typeface="Cambria Math" panose="02040503050406030204" pitchFamily="18" charset="0"/>
                <a:cs typeface="Arial" panose="020B0604020202020204" pitchFamily="34" charset="0"/>
              </a:endParaRPr>
            </a:p>
          </p:txBody>
        </p:sp>
        <p:cxnSp>
          <p:nvCxnSpPr>
            <p:cNvPr id="14" name="Straight Arrow Connector 13"/>
            <p:cNvCxnSpPr/>
            <p:nvPr/>
          </p:nvCxnSpPr>
          <p:spPr>
            <a:xfrm flipH="1" flipV="1">
              <a:off x="6648995" y="4964748"/>
              <a:ext cx="587828" cy="27039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656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Basic Concepts: Current, Current Density and Voltage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1817" y="2988291"/>
                <a:ext cx="8480366" cy="1999427"/>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m:rPr>
                          <m:sty m:val="p"/>
                        </m:rPr>
                        <a:rPr lang="en-US" sz="1800" b="0" i="0" smtClean="0">
                          <a:latin typeface="Cambria Math" panose="02040503050406030204" pitchFamily="18" charset="0"/>
                        </a:rPr>
                        <m:t>q</m:t>
                      </m:r>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m:t>
                              </m:r>
                            </m:sub>
                          </m:sSub>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sup>
                        <m:e>
                          <m:r>
                            <m:rPr>
                              <m:sty m:val="p"/>
                            </m:rPr>
                            <a:rPr lang="en-US" sz="1800" b="0" i="0" smtClean="0">
                              <a:latin typeface="Cambria Math" panose="02040503050406030204" pitchFamily="18" charset="0"/>
                            </a:rPr>
                            <m:t>I</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dt</m:t>
                          </m:r>
                        </m:e>
                      </m:nary>
                    </m:oMath>
                  </m:oMathPara>
                </a14:m>
                <a:endParaRPr lang="en-US" sz="1800" dirty="0"/>
              </a:p>
              <a:p>
                <a:pPr marL="0" indent="0">
                  <a:buNone/>
                </a:pPr>
                <a:r>
                  <a:rPr lang="en-US" sz="1800" dirty="0"/>
                  <a:t>				  </a:t>
                </a:r>
                <a14:m>
                  <m:oMath xmlns:m="http://schemas.openxmlformats.org/officeDocument/2006/math">
                    <m:r>
                      <a:rPr lang="en-US" sz="1800" b="0" i="1" smtClean="0">
                        <a:latin typeface="Cambria Math" panose="02040503050406030204" pitchFamily="18" charset="0"/>
                      </a:rPr>
                      <m:t>=  </m:t>
                    </m:r>
                    <m:r>
                      <m:rPr>
                        <m:sty m:val="p"/>
                      </m:rPr>
                      <a:rPr lang="en-US" sz="1800" b="0" i="0" smtClean="0">
                        <a:latin typeface="Cambria Math" panose="02040503050406030204" pitchFamily="18" charset="0"/>
                      </a:rPr>
                      <m:t>I</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t</m:t>
                            </m:r>
                          </m:e>
                          <m:sub>
                            <m:r>
                              <a:rPr lang="en-US" sz="1800" b="0" i="0" smtClean="0">
                                <a:latin typeface="Cambria Math" panose="02040503050406030204" pitchFamily="18" charset="0"/>
                              </a:rPr>
                              <m:t>2</m:t>
                            </m:r>
                          </m:sub>
                        </m:sSub>
                        <m:r>
                          <a:rPr lang="en-US" sz="1800" b="0" i="0" smtClean="0">
                            <a:latin typeface="Cambria Math" panose="02040503050406030204" pitchFamily="18" charset="0"/>
                          </a:rPr>
                          <m:t>−</m:t>
                        </m:r>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t</m:t>
                            </m:r>
                          </m:e>
                          <m:sub>
                            <m:r>
                              <a:rPr lang="en-US" sz="1800" b="0" i="0" smtClean="0">
                                <a:latin typeface="Cambria Math" panose="02040503050406030204" pitchFamily="18" charset="0"/>
                              </a:rPr>
                              <m:t>1</m:t>
                            </m:r>
                          </m:sub>
                        </m:sSub>
                      </m:e>
                    </m:d>
                    <m:r>
                      <a:rPr lang="en-US" sz="1800" b="0" i="1" smtClean="0">
                        <a:latin typeface="Cambria Math" panose="02040503050406030204" pitchFamily="18" charset="0"/>
                      </a:rPr>
                      <m:t>  </m:t>
                    </m:r>
                    <m:r>
                      <m:rPr>
                        <m:sty m:val="p"/>
                      </m:rPr>
                      <a:rPr lang="en-US" sz="1800" b="0" i="0" smtClean="0">
                        <a:latin typeface="Cambria Math" panose="02040503050406030204" pitchFamily="18" charset="0"/>
                      </a:rPr>
                      <m:t>if</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I</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is</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constant</m:t>
                    </m:r>
                  </m:oMath>
                </a14:m>
                <a:endParaRPr lang="en-US" sz="1800" dirty="0"/>
              </a:p>
              <a:p>
                <a:pPr marL="0" indent="0">
                  <a:buNone/>
                </a:pPr>
                <a:endParaRPr lang="en-US" sz="1000" dirty="0"/>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1817" y="2988291"/>
                <a:ext cx="8480366" cy="1999427"/>
              </a:xfrm>
              <a:blipFill>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193280" y="6356349"/>
            <a:ext cx="2133600" cy="365125"/>
          </a:xfrm>
        </p:spPr>
        <p:txBody>
          <a:bodyPr/>
          <a:lstStyle/>
          <a:p>
            <a:fld id="{A748D552-2E59-4C4C-ACBB-207C47251780}" type="slidenum">
              <a:rPr lang="en-US" smtClean="0"/>
              <a:t>3</a:t>
            </a:fld>
            <a:endParaRPr lang="en-US" dirty="0"/>
          </a:p>
        </p:txBody>
      </p:sp>
      <p:sp>
        <p:nvSpPr>
          <p:cNvPr id="6" name="TextBox 5"/>
          <p:cNvSpPr txBox="1"/>
          <p:nvPr/>
        </p:nvSpPr>
        <p:spPr>
          <a:xfrm>
            <a:off x="213361" y="1014850"/>
            <a:ext cx="3955473" cy="430887"/>
          </a:xfrm>
          <a:prstGeom prst="rect">
            <a:avLst/>
          </a:prstGeom>
          <a:noFill/>
        </p:spPr>
        <p:txBody>
          <a:bodyPr wrap="square" rtlCol="0">
            <a:spAutoFit/>
          </a:bodyPr>
          <a:lstStyle/>
          <a:p>
            <a:r>
              <a:rPr lang="en-US" sz="2000" u="sng" dirty="0">
                <a:latin typeface="Arial" panose="020B0604020202020204" pitchFamily="34" charset="0"/>
                <a:cs typeface="Arial" panose="020B0604020202020204" pitchFamily="34" charset="0"/>
              </a:rPr>
              <a:t>Current</a:t>
            </a:r>
            <a:r>
              <a:rPr lang="en-US" sz="2000" dirty="0">
                <a:latin typeface="Arial" panose="020B0604020202020204" pitchFamily="34" charset="0"/>
                <a:cs typeface="Arial" panose="020B0604020202020204" pitchFamily="34" charset="0"/>
              </a:rPr>
              <a:t> (</a:t>
            </a:r>
            <a:r>
              <a:rPr lang="en-US" sz="2200" dirty="0">
                <a:latin typeface="Cambria Math" panose="02040503050406030204" pitchFamily="18" charset="0"/>
                <a:ea typeface="Cambria Math" panose="02040503050406030204" pitchFamily="18" charset="0"/>
                <a:cs typeface="Arial" panose="020B0604020202020204" pitchFamily="34" charset="0"/>
              </a:rPr>
              <a:t>I</a:t>
            </a:r>
            <a:r>
              <a:rPr lang="en-US" sz="2000" dirty="0">
                <a:latin typeface="Arial" panose="020B0604020202020204" pitchFamily="34" charset="0"/>
                <a:cs typeface="Arial" panose="020B0604020202020204" pitchFamily="34" charset="0"/>
              </a:rPr>
              <a:t>):</a:t>
            </a:r>
          </a:p>
        </p:txBody>
      </p:sp>
      <p:sp>
        <p:nvSpPr>
          <p:cNvPr id="7" name="TextBox 6"/>
          <p:cNvSpPr txBox="1"/>
          <p:nvPr/>
        </p:nvSpPr>
        <p:spPr>
          <a:xfrm>
            <a:off x="457200" y="1408541"/>
            <a:ext cx="86244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Current gives the rate of charge transfer across a circuit or cell due to the </a:t>
            </a:r>
            <a:r>
              <a:rPr lang="en-US" dirty="0">
                <a:solidFill>
                  <a:srgbClr val="FF0000"/>
                </a:solidFill>
                <a:latin typeface="Arial" panose="020B0604020202020204" pitchFamily="34" charset="0"/>
                <a:cs typeface="Arial" panose="020B0604020202020204" pitchFamily="34" charset="0"/>
              </a:rPr>
              <a:t>combined flow of electrons and ions</a:t>
            </a:r>
            <a:r>
              <a:rPr lang="en-US" dirty="0">
                <a:latin typeface="Arial" panose="020B0604020202020204" pitchFamily="34" charset="0"/>
                <a:cs typeface="Arial" panose="020B0604020202020204" pitchFamily="34" charset="0"/>
              </a:rPr>
              <a:t>. It has the units of </a:t>
            </a:r>
            <a:r>
              <a:rPr lang="en-US" u="sng" dirty="0">
                <a:latin typeface="Arial" panose="020B0604020202020204" pitchFamily="34" charset="0"/>
                <a:cs typeface="Arial" panose="020B0604020202020204" pitchFamily="34" charset="0"/>
              </a:rPr>
              <a:t>coulombs/sec</a:t>
            </a:r>
            <a:r>
              <a:rPr lang="en-US" dirty="0">
                <a:latin typeface="Arial" panose="020B0604020202020204" pitchFamily="34" charset="0"/>
                <a:cs typeface="Arial" panose="020B0604020202020204" pitchFamily="34" charset="0"/>
              </a:rPr>
              <a:t> or </a:t>
            </a:r>
            <a:r>
              <a:rPr lang="en-US" u="sng" dirty="0">
                <a:latin typeface="Arial" panose="020B0604020202020204" pitchFamily="34" charset="0"/>
                <a:cs typeface="Arial" panose="020B0604020202020204" pitchFamily="34" charset="0"/>
              </a:rPr>
              <a:t>amperes</a:t>
            </a:r>
            <a:r>
              <a:rPr lang="en-US" dirty="0">
                <a:latin typeface="Arial" panose="020B0604020202020204" pitchFamily="34" charset="0"/>
                <a:cs typeface="Arial" panose="020B0604020202020204" pitchFamily="34" charset="0"/>
              </a:rPr>
              <a:t> (A). This is analogous to fluid flowrate through a pipe. </a:t>
            </a:r>
          </a:p>
        </p:txBody>
      </p:sp>
      <p:sp>
        <p:nvSpPr>
          <p:cNvPr id="8" name="TextBox 7"/>
          <p:cNvSpPr txBox="1"/>
          <p:nvPr/>
        </p:nvSpPr>
        <p:spPr>
          <a:xfrm>
            <a:off x="457200" y="2380229"/>
            <a:ext cx="8181110"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What is the total charge </a:t>
            </a:r>
            <a:r>
              <a:rPr lang="en-US" dirty="0">
                <a:latin typeface="Arial" panose="020B0604020202020204" pitchFamily="34" charset="0"/>
                <a:ea typeface="Cambria Math" panose="02040503050406030204" pitchFamily="18" charset="0"/>
                <a:cs typeface="Arial" panose="020B0604020202020204" pitchFamily="34" charset="0"/>
              </a:rPr>
              <a:t>q</a:t>
            </a:r>
            <a:r>
              <a:rPr lang="en-US" dirty="0">
                <a:latin typeface="Arial" panose="020B0604020202020204" pitchFamily="34" charset="0"/>
                <a:cs typeface="Arial" panose="020B0604020202020204" pitchFamily="34" charset="0"/>
              </a:rPr>
              <a:t> (in coulombs) passed by a circuit over a period of time from </a:t>
            </a:r>
            <a:r>
              <a:rPr lang="en-US" dirty="0">
                <a:latin typeface="Arial" panose="020B0604020202020204" pitchFamily="34" charset="0"/>
                <a:ea typeface="Cambria Math" panose="02040503050406030204" pitchFamily="18" charset="0"/>
                <a:cs typeface="Arial" panose="020B0604020202020204" pitchFamily="34" charset="0"/>
              </a:rPr>
              <a:t>t</a:t>
            </a:r>
            <a:r>
              <a:rPr lang="en-US" baseline="-25000" dirty="0">
                <a:latin typeface="Arial" panose="020B0604020202020204" pitchFamily="34" charset="0"/>
                <a:ea typeface="Cambria Math" panose="02040503050406030204" pitchFamily="18" charset="0"/>
                <a:cs typeface="Arial" panose="020B0604020202020204" pitchFamily="34" charset="0"/>
              </a:rPr>
              <a:t>1</a:t>
            </a:r>
            <a:r>
              <a:rPr lang="en-US" dirty="0">
                <a:latin typeface="Arial" panose="020B0604020202020204" pitchFamily="34" charset="0"/>
                <a:cs typeface="Arial" panose="020B0604020202020204" pitchFamily="34" charset="0"/>
              </a:rPr>
              <a:t> to </a:t>
            </a:r>
            <a:r>
              <a:rPr lang="en-US" dirty="0">
                <a:latin typeface="Arial" panose="020B0604020202020204" pitchFamily="34" charset="0"/>
                <a:ea typeface="Cambria Math" panose="02040503050406030204" pitchFamily="18" charset="0"/>
                <a:cs typeface="Arial" panose="020B0604020202020204" pitchFamily="34" charset="0"/>
              </a:rPr>
              <a:t>t</a:t>
            </a:r>
            <a:r>
              <a:rPr lang="en-US" baseline="-25000" dirty="0">
                <a:latin typeface="Arial" panose="020B0604020202020204" pitchFamily="34" charset="0"/>
                <a:ea typeface="Cambria Math" panose="02040503050406030204" pitchFamily="18" charset="0"/>
                <a:cs typeface="Arial" panose="020B0604020202020204" pitchFamily="34" charset="0"/>
              </a:rPr>
              <a:t>2</a:t>
            </a:r>
            <a:r>
              <a:rPr lang="en-US" dirty="0">
                <a:latin typeface="Arial" panose="020B06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sp>
            <p:nvSpPr>
              <p:cNvPr id="9" name="TextBox 8"/>
              <p:cNvSpPr txBox="1"/>
              <p:nvPr/>
            </p:nvSpPr>
            <p:spPr>
              <a:xfrm>
                <a:off x="267046" y="4267181"/>
                <a:ext cx="8814609" cy="1793633"/>
              </a:xfrm>
              <a:prstGeom prst="rect">
                <a:avLst/>
              </a:prstGeom>
              <a:noFill/>
            </p:spPr>
            <p:txBody>
              <a:bodyPr wrap="square" rtlCol="0">
                <a:spAutoFit/>
              </a:bodyPr>
              <a:lstStyle/>
              <a:p>
                <a:r>
                  <a:rPr lang="en-US" sz="2000" u="sng" dirty="0">
                    <a:latin typeface="Arial" panose="020B0604020202020204" pitchFamily="34" charset="0"/>
                    <a:cs typeface="Arial" panose="020B0604020202020204" pitchFamily="34" charset="0"/>
                  </a:rPr>
                  <a:t>Current density</a:t>
                </a:r>
                <a:r>
                  <a:rPr lang="en-US" sz="2000" dirty="0">
                    <a:latin typeface="Arial" panose="020B0604020202020204" pitchFamily="34" charset="0"/>
                    <a:cs typeface="Arial" panose="020B0604020202020204" pitchFamily="34" charset="0"/>
                  </a:rPr>
                  <a:t> </a:t>
                </a:r>
                <a14:m>
                  <m:oMath xmlns:m="http://schemas.openxmlformats.org/officeDocument/2006/math">
                    <m:d>
                      <m:dPr>
                        <m:ctrlPr>
                          <a:rPr lang="en-US" sz="200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𝑖</m:t>
                        </m:r>
                      </m:e>
                    </m:d>
                  </m:oMath>
                </a14:m>
                <a:r>
                  <a:rPr lang="en-US" sz="2000" dirty="0">
                    <a:latin typeface="Arial" panose="020B0604020202020204" pitchFamily="34" charset="0"/>
                    <a:cs typeface="Arial" panose="020B0604020202020204" pitchFamily="34" charset="0"/>
                  </a:rPr>
                  <a:t>: </a:t>
                </a:r>
              </a:p>
              <a:p>
                <a:pPr marL="168275"/>
                <a:r>
                  <a:rPr lang="en-US" dirty="0">
                    <a:latin typeface="Arial" panose="020B0604020202020204" pitchFamily="34" charset="0"/>
                    <a:cs typeface="Arial" panose="020B0604020202020204" pitchFamily="34" charset="0"/>
                  </a:rPr>
                  <a:t>It is useful to normalize the total current with respect to the electrode area through which it flows. This is called the current density </a:t>
                </a:r>
                <a14:m>
                  <m:oMath xmlns:m="http://schemas.openxmlformats.org/officeDocument/2006/math">
                    <m:r>
                      <a:rPr lang="en-US" sz="2200" i="1">
                        <a:latin typeface="Cambria Math" panose="02040503050406030204" pitchFamily="18" charset="0"/>
                        <a:ea typeface="Cambria Math" panose="02040503050406030204" pitchFamily="18" charset="0"/>
                      </a:rPr>
                      <m:t>𝑖</m:t>
                    </m:r>
                    <m:r>
                      <a:rPr lang="en-US" sz="2200" i="1">
                        <a:latin typeface="Cambria Math" panose="02040503050406030204" pitchFamily="18" charset="0"/>
                        <a:ea typeface="Cambria Math" panose="02040503050406030204" pitchFamily="18" charset="0"/>
                      </a:rPr>
                      <m:t> </m:t>
                    </m:r>
                  </m:oMath>
                </a14:m>
                <a:r>
                  <a:rPr lang="en-US" dirty="0">
                    <a:latin typeface="Arial" panose="020B0604020202020204" pitchFamily="34" charset="0"/>
                    <a:cs typeface="Arial" panose="020B0604020202020204" pitchFamily="34" charset="0"/>
                  </a:rPr>
                  <a:t>and has units of A m</a:t>
                </a:r>
                <a:r>
                  <a:rPr lang="en-US" baseline="30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 , i.e.,</a:t>
                </a:r>
              </a:p>
              <a:p>
                <a:r>
                  <a:rPr lang="en-US" dirty="0">
                    <a:latin typeface="Arial" panose="020B0604020202020204" pitchFamily="34" charset="0"/>
                    <a:cs typeface="Arial" panose="020B0604020202020204" pitchFamily="34" charset="0"/>
                  </a:rPr>
                  <a:t>   				</a:t>
                </a:r>
                <a:r>
                  <a:rPr lang="en-US" sz="22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2200" i="1">
                        <a:latin typeface="Cambria Math" panose="02040503050406030204" pitchFamily="18" charset="0"/>
                        <a:ea typeface="Cambria Math" panose="02040503050406030204" pitchFamily="18" charset="0"/>
                      </a:rPr>
                      <m:t>𝑖</m:t>
                    </m:r>
                    <m:r>
                      <a:rPr lang="en-US" sz="2200" i="1">
                        <a:latin typeface="Cambria Math" panose="02040503050406030204" pitchFamily="18" charset="0"/>
                        <a:ea typeface="Cambria Math" panose="02040503050406030204" pitchFamily="18" charset="0"/>
                      </a:rPr>
                      <m:t>  ≡</m:t>
                    </m:r>
                    <m:f>
                      <m:fPr>
                        <m:ctrlPr>
                          <a:rPr lang="en-US" sz="2200" i="1">
                            <a:latin typeface="Cambria Math" panose="02040503050406030204" pitchFamily="18" charset="0"/>
                            <a:ea typeface="Cambria Math" panose="02040503050406030204" pitchFamily="18" charset="0"/>
                          </a:rPr>
                        </m:ctrlPr>
                      </m:fPr>
                      <m:num>
                        <m:r>
                          <m:rPr>
                            <m:sty m:val="p"/>
                          </m:rPr>
                          <a:rPr lang="en-US" sz="2200">
                            <a:latin typeface="Cambria Math" panose="02040503050406030204" pitchFamily="18" charset="0"/>
                            <a:ea typeface="Cambria Math" panose="02040503050406030204" pitchFamily="18" charset="0"/>
                          </a:rPr>
                          <m:t>I</m:t>
                        </m:r>
                      </m:num>
                      <m:den>
                        <m:r>
                          <m:rPr>
                            <m:sty m:val="p"/>
                          </m:rPr>
                          <a:rPr lang="en-US" sz="2200">
                            <a:latin typeface="Cambria Math" panose="02040503050406030204" pitchFamily="18" charset="0"/>
                            <a:ea typeface="Cambria Math" panose="02040503050406030204" pitchFamily="18" charset="0"/>
                          </a:rPr>
                          <m:t>A</m:t>
                        </m:r>
                      </m:den>
                    </m:f>
                  </m:oMath>
                </a14:m>
                <a:endParaRPr lang="en-US" sz="2200" dirty="0">
                  <a:latin typeface="Arial" panose="020B0604020202020204" pitchFamily="34" charset="0"/>
                  <a:ea typeface="Cambria Math" panose="02040503050406030204" pitchFamily="18" charset="0"/>
                  <a:cs typeface="Arial" panose="020B0604020202020204" pitchFamily="34" charset="0"/>
                </a:endParaRPr>
              </a:p>
              <a:p>
                <a:pPr marL="457200" indent="-457200"/>
                <a:r>
                  <a:rPr lang="en-US" dirty="0">
                    <a:latin typeface="Arial" panose="020B0604020202020204" pitchFamily="34" charset="0"/>
                    <a:cs typeface="Arial" panose="020B0604020202020204" pitchFamily="34" charset="0"/>
                  </a:rPr>
                  <a:t>                                               where </a:t>
                </a:r>
                <a:r>
                  <a:rPr lang="en-US" sz="2000" dirty="0">
                    <a:latin typeface="Cambria Math" panose="02040503050406030204" pitchFamily="18" charset="0"/>
                    <a:ea typeface="Cambria Math" panose="02040503050406030204" pitchFamily="18" charset="0"/>
                    <a:cs typeface="Arial" panose="020B0604020202020204" pitchFamily="34" charset="0"/>
                  </a:rPr>
                  <a:t>A</a:t>
                </a:r>
                <a:r>
                  <a:rPr lang="en-US" dirty="0">
                    <a:latin typeface="Arial" panose="020B0604020202020204" pitchFamily="34" charset="0"/>
                    <a:cs typeface="Arial" panose="020B0604020202020204" pitchFamily="34" charset="0"/>
                  </a:rPr>
                  <a:t> = electrode area normal to the flow of charge</a:t>
                </a:r>
              </a:p>
            </p:txBody>
          </p:sp>
        </mc:Choice>
        <mc:Fallback xmlns="">
          <p:sp>
            <p:nvSpPr>
              <p:cNvPr id="9" name="TextBox 8"/>
              <p:cNvSpPr txBox="1">
                <a:spLocks noRot="1" noChangeAspect="1" noMove="1" noResize="1" noEditPoints="1" noAdjustHandles="1" noChangeArrowheads="1" noChangeShapeType="1" noTextEdit="1"/>
              </p:cNvSpPr>
              <p:nvPr/>
            </p:nvSpPr>
            <p:spPr>
              <a:xfrm>
                <a:off x="267046" y="4267181"/>
                <a:ext cx="8814609" cy="1793633"/>
              </a:xfrm>
              <a:prstGeom prst="rect">
                <a:avLst/>
              </a:prstGeom>
              <a:blipFill>
                <a:blip r:embed="rId3"/>
                <a:stretch>
                  <a:fillRect l="-761" t="-1701" b="-5442"/>
                </a:stretch>
              </a:blipFill>
            </p:spPr>
            <p:txBody>
              <a:bodyPr/>
              <a:lstStyle/>
              <a:p>
                <a:r>
                  <a:rPr lang="en-US">
                    <a:noFill/>
                  </a:rPr>
                  <a:t> </a:t>
                </a:r>
              </a:p>
            </p:txBody>
          </p:sp>
        </mc:Fallback>
      </mc:AlternateContent>
    </p:spTree>
    <p:extLst>
      <p:ext uri="{BB962C8B-B14F-4D97-AF65-F5344CB8AC3E}">
        <p14:creationId xmlns:p14="http://schemas.microsoft.com/office/powerpoint/2010/main" val="139672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Faraday’s Law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 y="914400"/>
                <a:ext cx="9144001" cy="5087203"/>
              </a:xfrm>
            </p:spPr>
            <p:txBody>
              <a:bodyPr>
                <a:normAutofit/>
              </a:bodyPr>
              <a:lstStyle/>
              <a:p>
                <a:r>
                  <a:rPr lang="en-US" sz="1800" dirty="0"/>
                  <a:t>Nowadays, Faraday’s Law can be derived straightforwardly from stoichiometry.  </a:t>
                </a:r>
              </a:p>
              <a:p>
                <a:r>
                  <a:rPr lang="en-US" sz="1800" dirty="0"/>
                  <a:t>Faraday’s Law relates electronic charge transferred to mass reacted in an electron transfer reaction.</a:t>
                </a:r>
              </a:p>
              <a:p>
                <a:r>
                  <a:rPr lang="en-US" sz="1800" dirty="0"/>
                  <a:t>Consider the following general half-cell reaction occurring at an electrode:</a:t>
                </a:r>
              </a:p>
              <a:p>
                <a:pPr marL="0" indent="0">
                  <a:buNone/>
                </a:pPr>
                <a:r>
                  <a:rPr lang="en-US" dirty="0"/>
                  <a:t>		</a:t>
                </a:r>
                <a14:m>
                  <m:oMath xmlns:m="http://schemas.openxmlformats.org/officeDocument/2006/math">
                    <m:r>
                      <a:rPr lang="en-US" sz="2200" b="0" i="1" smtClean="0">
                        <a:latin typeface="Cambria Math" panose="02040503050406030204" pitchFamily="18" charset="0"/>
                      </a:rPr>
                      <m:t>𝑎</m:t>
                    </m:r>
                    <m:r>
                      <a:rPr lang="en-US" sz="2200" b="0" i="1" smtClean="0">
                        <a:latin typeface="Cambria Math" panose="02040503050406030204" pitchFamily="18" charset="0"/>
                      </a:rPr>
                      <m:t> </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𝐴</m:t>
                        </m:r>
                      </m:e>
                      <m:sup>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𝑧</m:t>
                            </m:r>
                          </m:e>
                          <m:sub>
                            <m:r>
                              <a:rPr lang="en-US" sz="2200" b="0" i="1" smtClean="0">
                                <a:latin typeface="Cambria Math" panose="02040503050406030204" pitchFamily="18" charset="0"/>
                              </a:rPr>
                              <m:t>𝐴</m:t>
                            </m:r>
                          </m:sub>
                        </m:sSub>
                      </m:sup>
                    </m:sSup>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𝑎𝑞</m:t>
                        </m:r>
                      </m:e>
                    </m:d>
                    <m:r>
                      <a:rPr lang="en-US" sz="2200" b="0" i="1" smtClean="0">
                        <a:latin typeface="Cambria Math" panose="02040503050406030204" pitchFamily="18" charset="0"/>
                      </a:rPr>
                      <m:t>                </m:t>
                    </m:r>
                    <m:r>
                      <a:rPr lang="en-US" sz="2200" b="0" i="1" smtClean="0">
                        <a:latin typeface="Cambria Math" panose="02040503050406030204" pitchFamily="18" charset="0"/>
                      </a:rPr>
                      <m:t>𝑏</m:t>
                    </m:r>
                    <m:r>
                      <a:rPr lang="en-US" sz="2200" b="0" i="1" smtClean="0">
                        <a:latin typeface="Cambria Math" panose="02040503050406030204" pitchFamily="18" charset="0"/>
                      </a:rPr>
                      <m:t> </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𝐵</m:t>
                        </m:r>
                      </m:e>
                      <m:sup>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𝑧</m:t>
                            </m:r>
                          </m:e>
                          <m:sub>
                            <m:r>
                              <a:rPr lang="en-US" sz="2200" b="0" i="1" smtClean="0">
                                <a:latin typeface="Cambria Math" panose="02040503050406030204" pitchFamily="18" charset="0"/>
                              </a:rPr>
                              <m:t>𝐵</m:t>
                            </m:r>
                          </m:sub>
                        </m:sSub>
                      </m:sup>
                    </m:sSup>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𝑎𝑞</m:t>
                        </m:r>
                      </m:e>
                    </m:d>
                    <m:r>
                      <a:rPr lang="en-US" sz="2200" b="0" i="1" smtClean="0">
                        <a:latin typeface="Cambria Math" panose="02040503050406030204" pitchFamily="18" charset="0"/>
                      </a:rPr>
                      <m:t>  +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𝑛</m:t>
                        </m:r>
                      </m:e>
                      <m:sub>
                        <m:r>
                          <a:rPr lang="en-US" sz="2200" b="0" i="1" smtClean="0">
                            <a:latin typeface="Cambria Math" panose="02040503050406030204" pitchFamily="18" charset="0"/>
                          </a:rPr>
                          <m:t>𝑒</m:t>
                        </m:r>
                      </m:sub>
                    </m:sSub>
                    <m:r>
                      <a:rPr lang="en-US" sz="2200" b="0" i="1" smtClean="0">
                        <a:latin typeface="Cambria Math" panose="02040503050406030204" pitchFamily="18" charset="0"/>
                      </a:rPr>
                      <m:t> </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𝑒</m:t>
                        </m:r>
                      </m:e>
                      <m:sup>
                        <m:r>
                          <a:rPr lang="en-US" sz="2200" b="0" i="1" smtClean="0">
                            <a:latin typeface="Cambria Math" panose="02040503050406030204" pitchFamily="18" charset="0"/>
                          </a:rPr>
                          <m:t>−</m:t>
                        </m:r>
                      </m:sup>
                    </m:sSup>
                  </m:oMath>
                </a14:m>
                <a:r>
                  <a:rPr lang="en-US" u="sng" dirty="0"/>
                  <a:t>   </a:t>
                </a:r>
              </a:p>
              <a:p>
                <a:pPr marL="341313" indent="-341313">
                  <a:buNone/>
                </a:pPr>
                <a:r>
                  <a:rPr lang="en-US" sz="2000" dirty="0"/>
                  <a:t>     </a:t>
                </a:r>
                <a:r>
                  <a:rPr lang="en-US" sz="1800" dirty="0"/>
                  <a:t>where</a:t>
                </a:r>
                <a:r>
                  <a:rPr lang="en-US" sz="2000" dirty="0"/>
                  <a:t> </a:t>
                </a:r>
                <a14:m>
                  <m:oMath xmlns:m="http://schemas.openxmlformats.org/officeDocument/2006/math">
                    <m:r>
                      <a:rPr lang="en-US" sz="2200" b="0" i="1" smtClean="0">
                        <a:latin typeface="Cambria Math" panose="02040503050406030204" pitchFamily="18" charset="0"/>
                      </a:rPr>
                      <m:t>𝑎</m:t>
                    </m:r>
                    <m:r>
                      <a:rPr lang="en-US" sz="2200" b="0" i="1" smtClean="0">
                        <a:latin typeface="Cambria Math" panose="02040503050406030204" pitchFamily="18" charset="0"/>
                      </a:rPr>
                      <m:t>, </m:t>
                    </m:r>
                    <m:r>
                      <a:rPr lang="en-US" sz="2200" b="0" i="1" smtClean="0">
                        <a:latin typeface="Cambria Math" panose="02040503050406030204" pitchFamily="18" charset="0"/>
                      </a:rPr>
                      <m:t>𝑏</m:t>
                    </m:r>
                    <m:r>
                      <a:rPr lang="en-US" sz="2200" b="0" i="1" smtClean="0">
                        <a:latin typeface="Cambria Math" panose="02040503050406030204" pitchFamily="18" charset="0"/>
                      </a:rPr>
                      <m:t> </m:t>
                    </m:r>
                  </m:oMath>
                </a14:m>
                <a:r>
                  <a:rPr lang="en-US" sz="1800" dirty="0"/>
                  <a:t>and</a:t>
                </a:r>
                <a:r>
                  <a:rPr lang="en-US" sz="2000" dirty="0"/>
                  <a:t>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𝑛</m:t>
                        </m:r>
                      </m:e>
                      <m:sub>
                        <m:r>
                          <a:rPr lang="en-US" sz="2200" b="0" i="1" smtClean="0">
                            <a:latin typeface="Cambria Math" panose="02040503050406030204" pitchFamily="18" charset="0"/>
                          </a:rPr>
                          <m:t>𝑒</m:t>
                        </m:r>
                      </m:sub>
                    </m:sSub>
                  </m:oMath>
                </a14:m>
                <a:r>
                  <a:rPr lang="en-US" sz="2000" dirty="0"/>
                  <a:t> </a:t>
                </a:r>
                <a:r>
                  <a:rPr lang="en-US" sz="1800" dirty="0"/>
                  <a:t>are stoichiometric coefficients,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𝑧</m:t>
                        </m:r>
                      </m:e>
                      <m:sub>
                        <m:r>
                          <a:rPr lang="en-US" sz="2200" b="0" i="1" smtClean="0">
                            <a:latin typeface="Cambria Math" panose="02040503050406030204" pitchFamily="18" charset="0"/>
                          </a:rPr>
                          <m:t>𝐴</m:t>
                        </m:r>
                      </m:sub>
                    </m:sSub>
                  </m:oMath>
                </a14:m>
                <a:r>
                  <a:rPr lang="en-US" sz="2000" dirty="0"/>
                  <a:t> </a:t>
                </a:r>
                <a:r>
                  <a:rPr lang="en-US" sz="1800" dirty="0"/>
                  <a:t>and</a:t>
                </a:r>
                <a:r>
                  <a:rPr lang="en-US" sz="2000" dirty="0"/>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𝑧</m:t>
                        </m:r>
                      </m:e>
                      <m:sub>
                        <m:r>
                          <a:rPr lang="en-US" sz="2200" b="0" i="1" smtClean="0">
                            <a:latin typeface="Cambria Math" panose="02040503050406030204" pitchFamily="18" charset="0"/>
                          </a:rPr>
                          <m:t>𝐵</m:t>
                        </m:r>
                      </m:sub>
                    </m:sSub>
                  </m:oMath>
                </a14:m>
                <a:r>
                  <a:rPr lang="en-US" sz="2200" dirty="0"/>
                  <a:t> </a:t>
                </a:r>
                <a:r>
                  <a:rPr lang="en-US" sz="1800" dirty="0"/>
                  <a:t>are ionic charges.         In an operating cell, another half-cell reaction occurs at the other electrode.</a:t>
                </a:r>
              </a:p>
              <a:p>
                <a:pPr marL="341313" indent="-341313">
                  <a:buNone/>
                </a:pPr>
                <a:endParaRPr lang="en-US" sz="800" dirty="0"/>
              </a:p>
              <a:p>
                <a:pPr marL="682625" indent="-395288">
                  <a:buFont typeface="Wingdings" panose="05000000000000000000" pitchFamily="2" charset="2"/>
                  <a:buChar char="Ø"/>
                </a:pPr>
                <a:r>
                  <a:rPr lang="en-US" sz="1600" dirty="0"/>
                  <a:t>number of electrons generated in producing </a:t>
                </a:r>
                <a14:m>
                  <m:oMath xmlns:m="http://schemas.openxmlformats.org/officeDocument/2006/math">
                    <m:r>
                      <a:rPr lang="en-US" sz="1800" i="1">
                        <a:latin typeface="Cambria Math" panose="02040503050406030204" pitchFamily="18" charset="0"/>
                      </a:rPr>
                      <m:t>𝑏</m:t>
                    </m:r>
                  </m:oMath>
                </a14:m>
                <a:r>
                  <a:rPr lang="en-US" sz="1600" dirty="0"/>
                  <a:t> moles of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𝐵</m:t>
                        </m:r>
                      </m:e>
                      <m:sup>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𝐵</m:t>
                            </m:r>
                          </m:sub>
                        </m:sSub>
                      </m:sup>
                    </m:sSup>
                  </m:oMath>
                </a14:m>
                <a:r>
                  <a:rPr lang="en-US" sz="1600" dirty="0"/>
                  <a:t>   =   </a:t>
                </a:r>
                <a:r>
                  <a:rPr lang="en-US" sz="2000" dirty="0">
                    <a:latin typeface="Cambria Math" panose="02040503050406030204" pitchFamily="18" charset="0"/>
                    <a:ea typeface="Cambria Math" panose="02040503050406030204" pitchFamily="18" charset="0"/>
                  </a:rPr>
                  <a:t> </a:t>
                </a:r>
              </a:p>
              <a:p>
                <a:pPr marL="287337" indent="0">
                  <a:buNone/>
                </a:pPr>
                <a:endParaRPr lang="en-US" sz="1000" dirty="0"/>
              </a:p>
              <a:p>
                <a:pPr marL="682625" indent="-395288">
                  <a:buFont typeface="Wingdings" panose="05000000000000000000" pitchFamily="2" charset="2"/>
                  <a:buChar char="Ø"/>
                </a:pPr>
                <a:r>
                  <a:rPr lang="en-US" sz="1600" dirty="0"/>
                  <a:t>number of electrons generated per mole of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𝐵</m:t>
                        </m:r>
                      </m:e>
                      <m:sup>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𝐵</m:t>
                            </m:r>
                          </m:sub>
                        </m:sSub>
                      </m:sup>
                    </m:sSup>
                  </m:oMath>
                </a14:m>
                <a:r>
                  <a:rPr lang="en-US" sz="1600" dirty="0"/>
                  <a:t> produced   =</a:t>
                </a:r>
                <a:endParaRPr lang="en-US" sz="2000" dirty="0"/>
              </a:p>
              <a:p>
                <a:pPr marL="682625" indent="-395288">
                  <a:buFont typeface="Wingdings" panose="05000000000000000000" pitchFamily="2" charset="2"/>
                  <a:buChar char="Ø"/>
                </a:pPr>
                <a:endParaRPr lang="en-US" sz="1600" dirty="0"/>
              </a:p>
              <a:p>
                <a:pPr marL="682625" indent="-395288">
                  <a:buFont typeface="Wingdings" panose="05000000000000000000" pitchFamily="2" charset="2"/>
                  <a:buChar char="Ø"/>
                </a:pPr>
                <a:r>
                  <a:rPr lang="en-US" sz="1600" dirty="0"/>
                  <a:t>total charge of the electrons generated per mole of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𝐵</m:t>
                        </m:r>
                      </m:e>
                      <m:sup>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𝐵</m:t>
                            </m:r>
                          </m:sub>
                        </m:sSub>
                      </m:sup>
                    </m:sSup>
                  </m:oMath>
                </a14:m>
                <a:r>
                  <a:rPr lang="en-US" sz="1600" dirty="0"/>
                  <a:t> produced   =                        </a:t>
                </a:r>
              </a:p>
              <a:p>
                <a:pPr marL="287337" indent="0">
                  <a:buNone/>
                </a:pPr>
                <a:r>
                  <a:rPr lang="en-US" sz="1600" dirty="0"/>
                  <a:t>                                                                        </a:t>
                </a:r>
              </a:p>
              <a:p>
                <a:pPr marL="682625" indent="-396875">
                  <a:buFont typeface="Wingdings" panose="05000000000000000000" pitchFamily="2" charset="2"/>
                  <a:buChar char="Ø"/>
                </a:pPr>
                <a:r>
                  <a:rPr lang="en-US" sz="1600" dirty="0">
                    <a:ea typeface="Cambria Math" panose="02040503050406030204" pitchFamily="18" charset="0"/>
                  </a:rPr>
                  <a:t>total charge </a:t>
                </a:r>
                <a14:m>
                  <m:oMath xmlns:m="http://schemas.openxmlformats.org/officeDocument/2006/math">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𝑞</m:t>
                    </m:r>
                  </m:oMath>
                </a14:m>
                <a:r>
                  <a:rPr lang="en-US" sz="1800" dirty="0">
                    <a:latin typeface="Cambria Math" panose="02040503050406030204" pitchFamily="18" charset="0"/>
                    <a:ea typeface="Cambria Math" panose="02040503050406030204" pitchFamily="18" charset="0"/>
                  </a:rPr>
                  <a:t> </a:t>
                </a:r>
                <a:r>
                  <a:rPr lang="en-US" sz="1600" dirty="0">
                    <a:ea typeface="Cambria Math" panose="02040503050406030204" pitchFamily="18" charset="0"/>
                  </a:rPr>
                  <a:t>generated in producing </a:t>
                </a:r>
                <a14:m>
                  <m:oMath xmlns:m="http://schemas.openxmlformats.org/officeDocument/2006/math">
                    <m:r>
                      <a:rPr lang="en-US" sz="1800" i="1">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𝑛</m:t>
                        </m:r>
                      </m:e>
                      <m:sub>
                        <m:r>
                          <a:rPr lang="en-US" sz="1800" b="0" i="1" smtClean="0">
                            <a:latin typeface="Cambria Math" panose="02040503050406030204" pitchFamily="18" charset="0"/>
                            <a:ea typeface="Cambria Math" panose="02040503050406030204" pitchFamily="18" charset="0"/>
                          </a:rPr>
                          <m:t>𝐵</m:t>
                        </m:r>
                      </m:sub>
                    </m:sSub>
                  </m:oMath>
                </a14:m>
                <a:r>
                  <a:rPr lang="en-US" sz="1800" dirty="0">
                    <a:latin typeface="Cambria Math" panose="02040503050406030204" pitchFamily="18" charset="0"/>
                    <a:ea typeface="Cambria Math" panose="02040503050406030204" pitchFamily="18" charset="0"/>
                  </a:rPr>
                  <a:t> </a:t>
                </a:r>
                <a:r>
                  <a:rPr lang="en-US" sz="1600" dirty="0">
                    <a:ea typeface="Cambria Math" panose="02040503050406030204" pitchFamily="18" charset="0"/>
                  </a:rPr>
                  <a:t>moles of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𝐵</m:t>
                        </m:r>
                      </m:e>
                      <m:sup>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𝐵</m:t>
                            </m:r>
                          </m:sub>
                        </m:sSub>
                      </m:sup>
                    </m:sSup>
                  </m:oMath>
                </a14:m>
                <a:r>
                  <a:rPr lang="en-US" sz="1800" dirty="0">
                    <a:latin typeface="Cambria Math" panose="02040503050406030204" pitchFamily="18" charset="0"/>
                    <a:ea typeface="Cambria Math" panose="02040503050406030204" pitchFamily="18" charset="0"/>
                  </a:rPr>
                  <a:t>  =  </a:t>
                </a:r>
                <a14:m>
                  <m:oMath xmlns:m="http://schemas.openxmlformats.org/officeDocument/2006/math">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𝑞</m:t>
                    </m:r>
                  </m:oMath>
                </a14:m>
                <a:r>
                  <a:rPr lang="en-US" sz="1800" dirty="0">
                    <a:latin typeface="Cambria Math" panose="02040503050406030204" pitchFamily="18" charset="0"/>
                    <a:ea typeface="Cambria Math" panose="02040503050406030204" pitchFamily="18" charset="0"/>
                  </a:rPr>
                  <a:t>  =  </a:t>
                </a:r>
              </a:p>
              <a:p>
                <a:pPr marL="682625" indent="-395288">
                  <a:buFont typeface="Wingdings" panose="05000000000000000000" pitchFamily="2" charset="2"/>
                  <a:buChar char="Ø"/>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 y="914400"/>
                <a:ext cx="9144001" cy="5087203"/>
              </a:xfrm>
              <a:blipFill>
                <a:blip r:embed="rId2"/>
                <a:stretch>
                  <a:fillRect l="-400" t="-59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010400" y="6356349"/>
            <a:ext cx="2133600" cy="365125"/>
          </a:xfrm>
        </p:spPr>
        <p:txBody>
          <a:bodyPr/>
          <a:lstStyle/>
          <a:p>
            <a:fld id="{A748D552-2E59-4C4C-ACBB-207C47251780}" type="slidenum">
              <a:rPr lang="en-US" smtClean="0"/>
              <a:t>30</a:t>
            </a:fld>
            <a:endParaRPr lang="en-US" dirty="0"/>
          </a:p>
        </p:txBody>
      </p:sp>
      <p:cxnSp>
        <p:nvCxnSpPr>
          <p:cNvPr id="7" name="Straight Arrow Connector 6"/>
          <p:cNvCxnSpPr/>
          <p:nvPr/>
        </p:nvCxnSpPr>
        <p:spPr>
          <a:xfrm>
            <a:off x="3316405" y="2470245"/>
            <a:ext cx="696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6695458" y="4539160"/>
                <a:ext cx="1931158" cy="612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𝑒</m:t>
                              </m:r>
                            </m:sub>
                          </m:sSub>
                          <m:r>
                            <m:rPr>
                              <m:nor/>
                            </m:rPr>
                            <a:rPr lang="en-US" dirty="0">
                              <a:latin typeface="Cambria Math" panose="02040503050406030204" pitchFamily="18" charset="0"/>
                              <a:ea typeface="Cambria Math" panose="02040503050406030204" pitchFamily="18" charset="0"/>
                            </a:rPr>
                            <m:t>𝓝</m:t>
                          </m:r>
                          <m:r>
                            <m:rPr>
                              <m:nor/>
                            </m:rPr>
                            <a:rPr lang="en-US" baseline="-25000" dirty="0">
                              <a:latin typeface="Cambria Math" panose="02040503050406030204" pitchFamily="18" charset="0"/>
                              <a:ea typeface="Cambria Math" panose="02040503050406030204" pitchFamily="18" charset="0"/>
                            </a:rPr>
                            <m:t>av</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m:t>
                              </m:r>
                            </m:e>
                            <m:sub>
                              <m:r>
                                <a:rPr lang="en-US" b="0" i="1" smtClean="0">
                                  <a:latin typeface="Cambria Math" panose="02040503050406030204" pitchFamily="18" charset="0"/>
                                  <a:ea typeface="Cambria Math" panose="02040503050406030204" pitchFamily="18" charset="0"/>
                                </a:rPr>
                                <m:t>0</m:t>
                              </m:r>
                            </m:sub>
                          </m:sSub>
                          <m:r>
                            <m:rPr>
                              <m:nor/>
                            </m:rPr>
                            <a:rPr lang="en-US" dirty="0">
                              <a:latin typeface="Cambria Math" panose="02040503050406030204" pitchFamily="18" charset="0"/>
                              <a:ea typeface="Cambria Math" panose="02040503050406030204" pitchFamily="18" charset="0"/>
                            </a:rPr>
                            <m:t> </m:t>
                          </m:r>
                        </m:num>
                        <m:den>
                          <m:r>
                            <a:rPr lang="en-US" i="1">
                              <a:latin typeface="Cambria Math" panose="02040503050406030204" pitchFamily="18" charset="0"/>
                            </a:rPr>
                            <m:t>𝑏</m:t>
                          </m:r>
                        </m:den>
                      </m:f>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695458" y="4539160"/>
                <a:ext cx="1931158" cy="6127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765568" y="5138818"/>
                <a:ext cx="1651378" cy="636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𝑒</m:t>
                              </m:r>
                            </m:sub>
                          </m:sSub>
                          <m:r>
                            <m:rPr>
                              <m:nor/>
                            </m:rPr>
                            <a:rPr lang="en-US" dirty="0">
                              <a:latin typeface="Cambria Math" panose="02040503050406030204" pitchFamily="18" charset="0"/>
                              <a:ea typeface="Cambria Math" panose="02040503050406030204" pitchFamily="18" charset="0"/>
                            </a:rPr>
                            <m:t>𝓝</m:t>
                          </m:r>
                          <m:r>
                            <m:rPr>
                              <m:nor/>
                            </m:rPr>
                            <a:rPr lang="en-US" baseline="-25000" dirty="0">
                              <a:latin typeface="Cambria Math" panose="02040503050406030204" pitchFamily="18" charset="0"/>
                              <a:ea typeface="Cambria Math" panose="02040503050406030204" pitchFamily="18" charset="0"/>
                            </a:rPr>
                            <m:t>av</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𝑒</m:t>
                              </m:r>
                            </m:e>
                            <m:sub>
                              <m:r>
                                <a:rPr lang="en-US" i="1">
                                  <a:latin typeface="Cambria Math" panose="02040503050406030204" pitchFamily="18" charset="0"/>
                                  <a:ea typeface="Cambria Math" panose="02040503050406030204" pitchFamily="18" charset="0"/>
                                </a:rPr>
                                <m:t>0</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𝐵</m:t>
                              </m:r>
                            </m:sub>
                          </m:sSub>
                          <m:r>
                            <m:rPr>
                              <m:nor/>
                            </m:rPr>
                            <a:rPr lang="en-US" dirty="0">
                              <a:latin typeface="Cambria Math" panose="02040503050406030204" pitchFamily="18" charset="0"/>
                              <a:ea typeface="Cambria Math" panose="02040503050406030204" pitchFamily="18" charset="0"/>
                            </a:rPr>
                            <m:t> </m:t>
                          </m:r>
                        </m:num>
                        <m:den>
                          <m:r>
                            <a:rPr lang="en-US" i="1">
                              <a:latin typeface="Cambria Math" panose="02040503050406030204" pitchFamily="18" charset="0"/>
                            </a:rPr>
                            <m:t>𝑏</m:t>
                          </m:r>
                        </m:den>
                      </m:f>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765568" y="5138818"/>
                <a:ext cx="1651378" cy="636585"/>
              </a:xfrm>
              <a:prstGeom prst="rect">
                <a:avLst/>
              </a:prstGeom>
              <a:blipFill>
                <a:blip r:embed="rId4"/>
                <a:stretch>
                  <a:fillRect/>
                </a:stretch>
              </a:blipFill>
            </p:spPr>
            <p:txBody>
              <a:bodyPr/>
              <a:lstStyle/>
              <a:p>
                <a:r>
                  <a:rPr lang="en-US">
                    <a:noFill/>
                  </a:rPr>
                  <a:t> </a:t>
                </a:r>
              </a:p>
            </p:txBody>
          </p:sp>
        </mc:Fallback>
      </mc:AlternateContent>
      <p:sp>
        <p:nvSpPr>
          <p:cNvPr id="11" name="TextBox 10"/>
          <p:cNvSpPr txBox="1"/>
          <p:nvPr/>
        </p:nvSpPr>
        <p:spPr>
          <a:xfrm>
            <a:off x="2879678" y="6356349"/>
            <a:ext cx="502061" cy="369332"/>
          </a:xfrm>
          <a:prstGeom prst="rect">
            <a:avLst/>
          </a:prstGeom>
          <a:noFill/>
        </p:spPr>
        <p:txBody>
          <a:bodyPr wrap="none" rtlCol="0">
            <a:spAutoFit/>
          </a:bodyPr>
          <a:lstStyle/>
          <a:p>
            <a:r>
              <a:rPr lang="en-US" dirty="0"/>
              <a:t>      </a:t>
            </a:r>
          </a:p>
        </p:txBody>
      </p:sp>
      <p:grpSp>
        <p:nvGrpSpPr>
          <p:cNvPr id="19" name="Group 18"/>
          <p:cNvGrpSpPr/>
          <p:nvPr/>
        </p:nvGrpSpPr>
        <p:grpSpPr>
          <a:xfrm>
            <a:off x="7661037" y="3778962"/>
            <a:ext cx="1296537" cy="1075080"/>
            <a:chOff x="7413255" y="3911283"/>
            <a:chExt cx="1296537" cy="1075080"/>
          </a:xfrm>
        </p:grpSpPr>
        <p:sp>
          <p:nvSpPr>
            <p:cNvPr id="12" name="TextBox 11"/>
            <p:cNvSpPr txBox="1"/>
            <p:nvPr/>
          </p:nvSpPr>
          <p:spPr>
            <a:xfrm>
              <a:off x="7413255" y="3911283"/>
              <a:ext cx="1296537" cy="523220"/>
            </a:xfrm>
            <a:prstGeom prst="rect">
              <a:avLst/>
            </a:prstGeom>
            <a:noFill/>
          </p:spPr>
          <p:txBody>
            <a:bodyPr wrap="square" rtlCol="0">
              <a:spAutoFit/>
            </a:bodyPr>
            <a:lstStyle/>
            <a:p>
              <a:pPr marL="287337" indent="0">
                <a:buNone/>
              </a:pPr>
              <a:r>
                <a:rPr lang="en-US" sz="1400" dirty="0">
                  <a:solidFill>
                    <a:srgbClr val="FF0000"/>
                  </a:solidFill>
                  <a:latin typeface="Arial" panose="020B0604020202020204" pitchFamily="34" charset="0"/>
                  <a:ea typeface="Cambria Math" panose="02040503050406030204" pitchFamily="18" charset="0"/>
                  <a:cs typeface="Arial" panose="020B0604020202020204" pitchFamily="34" charset="0"/>
                </a:rPr>
                <a:t>electronic charge</a:t>
              </a:r>
            </a:p>
          </p:txBody>
        </p:sp>
        <p:cxnSp>
          <p:nvCxnSpPr>
            <p:cNvPr id="14" name="Straight Arrow Connector 13"/>
            <p:cNvCxnSpPr/>
            <p:nvPr/>
          </p:nvCxnSpPr>
          <p:spPr>
            <a:xfrm flipH="1">
              <a:off x="7725653" y="4421085"/>
              <a:ext cx="284328" cy="2776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7553708" y="4716299"/>
              <a:ext cx="297978" cy="270064"/>
            </a:xfrm>
            <a:custGeom>
              <a:avLst/>
              <a:gdLst>
                <a:gd name="connsiteX0" fmla="*/ 13366 w 596169"/>
                <a:gd name="connsiteY0" fmla="*/ 109502 h 414302"/>
                <a:gd name="connsiteX1" fmla="*/ 13366 w 596169"/>
                <a:gd name="connsiteY1" fmla="*/ 261902 h 414302"/>
                <a:gd name="connsiteX2" fmla="*/ 54930 w 596169"/>
                <a:gd name="connsiteY2" fmla="*/ 275757 h 414302"/>
                <a:gd name="connsiteX3" fmla="*/ 359730 w 596169"/>
                <a:gd name="connsiteY3" fmla="*/ 414302 h 414302"/>
                <a:gd name="connsiteX4" fmla="*/ 567548 w 596169"/>
                <a:gd name="connsiteY4" fmla="*/ 372738 h 414302"/>
                <a:gd name="connsiteX5" fmla="*/ 595257 w 596169"/>
                <a:gd name="connsiteY5" fmla="*/ 303466 h 414302"/>
                <a:gd name="connsiteX6" fmla="*/ 581403 w 596169"/>
                <a:gd name="connsiteY6" fmla="*/ 123357 h 414302"/>
                <a:gd name="connsiteX7" fmla="*/ 553694 w 596169"/>
                <a:gd name="connsiteY7" fmla="*/ 81793 h 414302"/>
                <a:gd name="connsiteX8" fmla="*/ 498275 w 596169"/>
                <a:gd name="connsiteY8" fmla="*/ 54084 h 414302"/>
                <a:gd name="connsiteX9" fmla="*/ 387439 w 596169"/>
                <a:gd name="connsiteY9" fmla="*/ 26375 h 414302"/>
                <a:gd name="connsiteX10" fmla="*/ 27221 w 596169"/>
                <a:gd name="connsiteY10" fmla="*/ 81793 h 414302"/>
                <a:gd name="connsiteX11" fmla="*/ 13366 w 596169"/>
                <a:gd name="connsiteY11" fmla="*/ 109502 h 41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6169" h="414302">
                  <a:moveTo>
                    <a:pt x="13366" y="109502"/>
                  </a:moveTo>
                  <a:cubicBezTo>
                    <a:pt x="11057" y="139520"/>
                    <a:pt x="-15520" y="211352"/>
                    <a:pt x="13366" y="261902"/>
                  </a:cubicBezTo>
                  <a:cubicBezTo>
                    <a:pt x="20612" y="274582"/>
                    <a:pt x="41868" y="269226"/>
                    <a:pt x="54930" y="275757"/>
                  </a:cubicBezTo>
                  <a:cubicBezTo>
                    <a:pt x="329354" y="412969"/>
                    <a:pt x="171440" y="360505"/>
                    <a:pt x="359730" y="414302"/>
                  </a:cubicBezTo>
                  <a:cubicBezTo>
                    <a:pt x="429003" y="400447"/>
                    <a:pt x="503627" y="402818"/>
                    <a:pt x="567548" y="372738"/>
                  </a:cubicBezTo>
                  <a:cubicBezTo>
                    <a:pt x="590050" y="362149"/>
                    <a:pt x="593877" y="328297"/>
                    <a:pt x="595257" y="303466"/>
                  </a:cubicBezTo>
                  <a:cubicBezTo>
                    <a:pt x="598597" y="243345"/>
                    <a:pt x="592500" y="182539"/>
                    <a:pt x="581403" y="123357"/>
                  </a:cubicBezTo>
                  <a:cubicBezTo>
                    <a:pt x="578334" y="106991"/>
                    <a:pt x="566486" y="92453"/>
                    <a:pt x="553694" y="81793"/>
                  </a:cubicBezTo>
                  <a:cubicBezTo>
                    <a:pt x="537828" y="68571"/>
                    <a:pt x="517258" y="62220"/>
                    <a:pt x="498275" y="54084"/>
                  </a:cubicBezTo>
                  <a:cubicBezTo>
                    <a:pt x="460993" y="38106"/>
                    <a:pt x="428106" y="34508"/>
                    <a:pt x="387439" y="26375"/>
                  </a:cubicBezTo>
                  <a:cubicBezTo>
                    <a:pt x="127166" y="36786"/>
                    <a:pt x="64887" y="-68880"/>
                    <a:pt x="27221" y="81793"/>
                  </a:cubicBezTo>
                  <a:cubicBezTo>
                    <a:pt x="26101" y="86273"/>
                    <a:pt x="15675" y="79484"/>
                    <a:pt x="13366" y="109502"/>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0" name="TextBox 19"/>
              <p:cNvSpPr txBox="1"/>
              <p:nvPr/>
            </p:nvSpPr>
            <p:spPr>
              <a:xfrm>
                <a:off x="6559717" y="3444354"/>
                <a:ext cx="1161714" cy="369332"/>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𝑒</m:t>
                        </m:r>
                      </m:sub>
                    </m:sSub>
                  </m:oMath>
                </a14:m>
                <a:r>
                  <a:rPr lang="en-US" dirty="0">
                    <a:latin typeface="Cambria Math" panose="02040503050406030204" pitchFamily="18" charset="0"/>
                    <a:ea typeface="Cambria Math" panose="02040503050406030204" pitchFamily="18" charset="0"/>
                  </a:rPr>
                  <a:t> 𝓝</a:t>
                </a:r>
                <a:r>
                  <a:rPr lang="en-US" baseline="-25000" dirty="0" err="1">
                    <a:latin typeface="Cambria Math" panose="02040503050406030204" pitchFamily="18" charset="0"/>
                    <a:ea typeface="Cambria Math" panose="02040503050406030204" pitchFamily="18" charset="0"/>
                  </a:rPr>
                  <a:t>av</a:t>
                </a:r>
                <a:r>
                  <a:rPr lang="en-US" dirty="0">
                    <a:latin typeface="Cambria Math" panose="02040503050406030204" pitchFamily="18" charset="0"/>
                    <a:ea typeface="Cambria Math" panose="02040503050406030204" pitchFamily="18" charset="0"/>
                  </a:rPr>
                  <a:t> </a:t>
                </a:r>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6559717" y="3444354"/>
                <a:ext cx="1161714" cy="369332"/>
              </a:xfrm>
              <a:prstGeom prst="rect">
                <a:avLst/>
              </a:prstGeom>
              <a:blipFill>
                <a:blip r:embed="rId5"/>
                <a:stretch>
                  <a:fillRect t="-11475"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187698" y="3813686"/>
                <a:ext cx="1379365" cy="612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𝑒</m:t>
                              </m:r>
                            </m:sub>
                          </m:sSub>
                          <m:r>
                            <m:rPr>
                              <m:nor/>
                            </m:rPr>
                            <a:rPr lang="en-US" dirty="0">
                              <a:latin typeface="Cambria Math" panose="02040503050406030204" pitchFamily="18" charset="0"/>
                              <a:ea typeface="Cambria Math" panose="02040503050406030204" pitchFamily="18" charset="0"/>
                            </a:rPr>
                            <m:t> </m:t>
                          </m:r>
                          <m:r>
                            <m:rPr>
                              <m:nor/>
                            </m:rPr>
                            <a:rPr lang="en-US" dirty="0">
                              <a:latin typeface="Cambria Math" panose="02040503050406030204" pitchFamily="18" charset="0"/>
                              <a:ea typeface="Cambria Math" panose="02040503050406030204" pitchFamily="18" charset="0"/>
                            </a:rPr>
                            <m:t>𝓝</m:t>
                          </m:r>
                          <m:r>
                            <m:rPr>
                              <m:nor/>
                            </m:rPr>
                            <a:rPr lang="en-US" baseline="-25000" dirty="0" err="1">
                              <a:latin typeface="Cambria Math" panose="02040503050406030204" pitchFamily="18" charset="0"/>
                              <a:ea typeface="Cambria Math" panose="02040503050406030204" pitchFamily="18" charset="0"/>
                            </a:rPr>
                            <m:t>av</m:t>
                          </m:r>
                        </m:num>
                        <m:den>
                          <m:r>
                            <a:rPr lang="en-US" i="1">
                              <a:latin typeface="Cambria Math" panose="02040503050406030204" pitchFamily="18" charset="0"/>
                            </a:rPr>
                            <m:t>𝑏</m:t>
                          </m:r>
                        </m:den>
                      </m:f>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6187698" y="3813686"/>
                <a:ext cx="1379365" cy="6127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6184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fade">
                                      <p:cBhvr>
                                        <p:cTn id="38" dur="500"/>
                                        <p:tgtEl>
                                          <p:spTgt spid="3">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500"/>
                                        <p:tgtEl>
                                          <p:spTgt spid="3">
                                            <p:txEl>
                                              <p:pRg st="10" end="1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
                                            <p:txEl>
                                              <p:pRg st="12" end="12"/>
                                            </p:txEl>
                                          </p:spTgt>
                                        </p:tgtEl>
                                        <p:attrNameLst>
                                          <p:attrName>style.visibility</p:attrName>
                                        </p:attrNameLst>
                                      </p:cBhvr>
                                      <p:to>
                                        <p:strVal val="visible"/>
                                      </p:to>
                                    </p:set>
                                    <p:animEffect transition="in" filter="fade">
                                      <p:cBhvr>
                                        <p:cTn id="63" dur="500"/>
                                        <p:tgtEl>
                                          <p:spTgt spid="3">
                                            <p:txEl>
                                              <p:pRg st="12" end="1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P spid="9" grpId="0"/>
      <p:bldP spid="20" grpId="0"/>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56792" y="447726"/>
                <a:ext cx="8030415" cy="2394304"/>
              </a:xfrm>
            </p:spPr>
            <p:txBody>
              <a:bodyPr>
                <a:normAutofit fontScale="32500" lnSpcReduction="20000"/>
              </a:bodyPr>
              <a:lstStyle/>
              <a:p>
                <a:pPr marL="682625" indent="-395288">
                  <a:buFont typeface="Wingdings" panose="05000000000000000000" pitchFamily="2" charset="2"/>
                  <a:buChar char="Ø"/>
                </a:pPr>
                <a14:m>
                  <m:oMath xmlns:m="http://schemas.openxmlformats.org/officeDocument/2006/math">
                    <m:r>
                      <m:rPr>
                        <m:nor/>
                      </m:rPr>
                      <a:rPr lang="en-US" sz="4500" dirty="0" smtClean="0">
                        <a:latin typeface="Cambria Math" panose="02040503050406030204" pitchFamily="18" charset="0"/>
                        <a:ea typeface="Cambria Math" panose="02040503050406030204" pitchFamily="18" charset="0"/>
                      </a:rPr>
                      <m:t>𝓝</m:t>
                    </m:r>
                    <m:r>
                      <m:rPr>
                        <m:nor/>
                      </m:rPr>
                      <a:rPr lang="en-US" sz="4500" baseline="-25000" dirty="0" smtClean="0">
                        <a:latin typeface="Cambria Math" panose="02040503050406030204" pitchFamily="18" charset="0"/>
                        <a:ea typeface="Cambria Math" panose="02040503050406030204" pitchFamily="18" charset="0"/>
                      </a:rPr>
                      <m:t>av</m:t>
                    </m:r>
                    <m:sSub>
                      <m:sSubPr>
                        <m:ctrlPr>
                          <a:rPr lang="en-US" sz="4500" i="1">
                            <a:latin typeface="Cambria Math" panose="02040503050406030204" pitchFamily="18" charset="0"/>
                            <a:ea typeface="Cambria Math" panose="02040503050406030204" pitchFamily="18" charset="0"/>
                          </a:rPr>
                        </m:ctrlPr>
                      </m:sSubPr>
                      <m:e>
                        <m:r>
                          <a:rPr lang="en-US" sz="4500" i="1">
                            <a:latin typeface="Cambria Math" panose="02040503050406030204" pitchFamily="18" charset="0"/>
                            <a:ea typeface="Cambria Math" panose="02040503050406030204" pitchFamily="18" charset="0"/>
                          </a:rPr>
                          <m:t> </m:t>
                        </m:r>
                        <m:r>
                          <a:rPr lang="en-US" sz="4500" i="1">
                            <a:latin typeface="Cambria Math" panose="02040503050406030204" pitchFamily="18" charset="0"/>
                            <a:ea typeface="Cambria Math" panose="02040503050406030204" pitchFamily="18" charset="0"/>
                          </a:rPr>
                          <m:t>𝑒</m:t>
                        </m:r>
                      </m:e>
                      <m:sub>
                        <m:r>
                          <a:rPr lang="en-US" sz="4500" i="1">
                            <a:latin typeface="Cambria Math" panose="02040503050406030204" pitchFamily="18" charset="0"/>
                            <a:ea typeface="Cambria Math" panose="02040503050406030204" pitchFamily="18" charset="0"/>
                          </a:rPr>
                          <m:t>0</m:t>
                        </m:r>
                      </m:sub>
                    </m:sSub>
                  </m:oMath>
                </a14:m>
                <a:r>
                  <a:rPr lang="en-US" sz="4500" dirty="0">
                    <a:latin typeface="Cambria Math" panose="02040503050406030204" pitchFamily="18" charset="0"/>
                    <a:ea typeface="Cambria Math" panose="02040503050406030204" pitchFamily="18" charset="0"/>
                  </a:rPr>
                  <a:t> </a:t>
                </a:r>
                <a:r>
                  <a:rPr lang="en-US" sz="4500" dirty="0">
                    <a:ea typeface="Cambria Math" panose="02040503050406030204" pitchFamily="18" charset="0"/>
                  </a:rPr>
                  <a:t>is a universal constant given the name </a:t>
                </a:r>
                <a:r>
                  <a:rPr lang="en-US" sz="4500" u="sng" dirty="0">
                    <a:ea typeface="Cambria Math" panose="02040503050406030204" pitchFamily="18" charset="0"/>
                  </a:rPr>
                  <a:t>Faraday constant F</a:t>
                </a:r>
              </a:p>
              <a:p>
                <a:pPr marL="287337" indent="0">
                  <a:buNone/>
                </a:pPr>
                <a:endParaRPr lang="en-US" sz="2500" u="sng" dirty="0">
                  <a:latin typeface="Cambria Math" panose="02040503050406030204" pitchFamily="18" charset="0"/>
                  <a:ea typeface="Cambria Math" panose="02040503050406030204" pitchFamily="18" charset="0"/>
                </a:endParaRPr>
              </a:p>
              <a:p>
                <a:pPr marL="287337" indent="0">
                  <a:buNone/>
                </a:pPr>
                <a:r>
                  <a:rPr lang="en-US" sz="4500" dirty="0">
                    <a:latin typeface="Cambria Math" panose="02040503050406030204" pitchFamily="18" charset="0"/>
                    <a:ea typeface="Cambria Math" panose="02040503050406030204" pitchFamily="18" charset="0"/>
                  </a:rPr>
                  <a:t>       ∴   </a:t>
                </a:r>
                <a14:m>
                  <m:oMath xmlns:m="http://schemas.openxmlformats.org/officeDocument/2006/math">
                    <m:r>
                      <a:rPr lang="en-US" sz="4500" b="0" i="1" smtClean="0">
                        <a:latin typeface="Cambria Math" panose="02040503050406030204" pitchFamily="18" charset="0"/>
                        <a:ea typeface="Cambria Math" panose="02040503050406030204" pitchFamily="18" charset="0"/>
                      </a:rPr>
                      <m:t>𝐹</m:t>
                    </m:r>
                    <m:r>
                      <a:rPr lang="en-US" sz="4500" b="0" i="1" smtClean="0">
                        <a:latin typeface="Cambria Math" panose="02040503050406030204" pitchFamily="18" charset="0"/>
                        <a:ea typeface="Cambria Math" panose="02040503050406030204" pitchFamily="18" charset="0"/>
                      </a:rPr>
                      <m:t>  ≡   </m:t>
                    </m:r>
                    <m:r>
                      <m:rPr>
                        <m:nor/>
                      </m:rPr>
                      <a:rPr lang="en-US" sz="4500" dirty="0">
                        <a:latin typeface="Cambria Math" panose="02040503050406030204" pitchFamily="18" charset="0"/>
                        <a:ea typeface="Cambria Math" panose="02040503050406030204" pitchFamily="18" charset="0"/>
                      </a:rPr>
                      <m:t>𝓝</m:t>
                    </m:r>
                    <m:r>
                      <m:rPr>
                        <m:nor/>
                      </m:rPr>
                      <a:rPr lang="en-US" sz="4500" baseline="-25000" dirty="0">
                        <a:latin typeface="Cambria Math" panose="02040503050406030204" pitchFamily="18" charset="0"/>
                        <a:ea typeface="Cambria Math" panose="02040503050406030204" pitchFamily="18" charset="0"/>
                      </a:rPr>
                      <m:t>av</m:t>
                    </m:r>
                    <m:sSub>
                      <m:sSubPr>
                        <m:ctrlPr>
                          <a:rPr lang="en-US" sz="4500" i="1">
                            <a:latin typeface="Cambria Math" panose="02040503050406030204" pitchFamily="18" charset="0"/>
                            <a:ea typeface="Cambria Math" panose="02040503050406030204" pitchFamily="18" charset="0"/>
                          </a:rPr>
                        </m:ctrlPr>
                      </m:sSubPr>
                      <m:e>
                        <m:r>
                          <a:rPr lang="en-US" sz="4500" i="1">
                            <a:latin typeface="Cambria Math" panose="02040503050406030204" pitchFamily="18" charset="0"/>
                            <a:ea typeface="Cambria Math" panose="02040503050406030204" pitchFamily="18" charset="0"/>
                          </a:rPr>
                          <m:t> </m:t>
                        </m:r>
                        <m:r>
                          <a:rPr lang="en-US" sz="4500" i="1">
                            <a:latin typeface="Cambria Math" panose="02040503050406030204" pitchFamily="18" charset="0"/>
                            <a:ea typeface="Cambria Math" panose="02040503050406030204" pitchFamily="18" charset="0"/>
                          </a:rPr>
                          <m:t>𝑒</m:t>
                        </m:r>
                      </m:e>
                      <m:sub>
                        <m:r>
                          <a:rPr lang="en-US" sz="4500" i="1">
                            <a:latin typeface="Cambria Math" panose="02040503050406030204" pitchFamily="18" charset="0"/>
                            <a:ea typeface="Cambria Math" panose="02040503050406030204" pitchFamily="18" charset="0"/>
                          </a:rPr>
                          <m:t>0</m:t>
                        </m:r>
                      </m:sub>
                    </m:sSub>
                    <m:r>
                      <a:rPr lang="en-US" sz="4500" b="0" i="1" smtClean="0">
                        <a:latin typeface="Cambria Math" panose="02040503050406030204" pitchFamily="18" charset="0"/>
                        <a:ea typeface="Cambria Math" panose="02040503050406030204" pitchFamily="18" charset="0"/>
                      </a:rPr>
                      <m:t> =   </m:t>
                    </m:r>
                    <m:d>
                      <m:dPr>
                        <m:ctrlPr>
                          <a:rPr lang="en-US" sz="4500" b="0" i="1" smtClean="0">
                            <a:latin typeface="Cambria Math" panose="02040503050406030204" pitchFamily="18" charset="0"/>
                            <a:ea typeface="Cambria Math" panose="02040503050406030204" pitchFamily="18" charset="0"/>
                          </a:rPr>
                        </m:ctrlPr>
                      </m:dPr>
                      <m:e>
                        <m:r>
                          <a:rPr lang="en-US" sz="4500" b="0" i="1" smtClean="0">
                            <a:latin typeface="Cambria Math" panose="02040503050406030204" pitchFamily="18" charset="0"/>
                            <a:ea typeface="Cambria Math" panose="02040503050406030204" pitchFamily="18" charset="0"/>
                          </a:rPr>
                          <m:t>6.0214 </m:t>
                        </m:r>
                        <m:r>
                          <m:rPr>
                            <m:nor/>
                          </m:rPr>
                          <a:rPr lang="en-US" sz="4500" b="0" i="0" smtClean="0">
                            <a:latin typeface="Cambria Math" panose="02040503050406030204" pitchFamily="18" charset="0"/>
                            <a:ea typeface="Cambria Math" panose="02040503050406030204" pitchFamily="18" charset="0"/>
                          </a:rPr>
                          <m:t>x</m:t>
                        </m:r>
                        <m:r>
                          <a:rPr lang="en-US" sz="4500" b="0" i="1" smtClean="0">
                            <a:latin typeface="Cambria Math" panose="02040503050406030204" pitchFamily="18" charset="0"/>
                            <a:ea typeface="Cambria Math" panose="02040503050406030204" pitchFamily="18" charset="0"/>
                          </a:rPr>
                          <m:t> </m:t>
                        </m:r>
                        <m:sSup>
                          <m:sSupPr>
                            <m:ctrlPr>
                              <a:rPr lang="en-US" sz="4500" b="0" i="1" smtClean="0">
                                <a:latin typeface="Cambria Math" panose="02040503050406030204" pitchFamily="18" charset="0"/>
                                <a:ea typeface="Cambria Math" panose="02040503050406030204" pitchFamily="18" charset="0"/>
                              </a:rPr>
                            </m:ctrlPr>
                          </m:sSupPr>
                          <m:e>
                            <m:r>
                              <a:rPr lang="en-US" sz="4500" b="0" i="1" smtClean="0">
                                <a:latin typeface="Cambria Math" panose="02040503050406030204" pitchFamily="18" charset="0"/>
                                <a:ea typeface="Cambria Math" panose="02040503050406030204" pitchFamily="18" charset="0"/>
                              </a:rPr>
                              <m:t>10</m:t>
                            </m:r>
                          </m:e>
                          <m:sup>
                            <m:r>
                              <a:rPr lang="en-US" sz="4500" b="0" i="1" smtClean="0">
                                <a:latin typeface="Cambria Math" panose="02040503050406030204" pitchFamily="18" charset="0"/>
                                <a:ea typeface="Cambria Math" panose="02040503050406030204" pitchFamily="18" charset="0"/>
                              </a:rPr>
                              <m:t>23</m:t>
                            </m:r>
                          </m:sup>
                        </m:sSup>
                        <m:r>
                          <a:rPr lang="en-US" sz="4500" b="0" i="1" smtClean="0">
                            <a:latin typeface="Cambria Math" panose="02040503050406030204" pitchFamily="18" charset="0"/>
                            <a:ea typeface="Cambria Math" panose="02040503050406030204" pitchFamily="18" charset="0"/>
                          </a:rPr>
                          <m:t> </m:t>
                        </m:r>
                        <m:sSup>
                          <m:sSupPr>
                            <m:ctrlPr>
                              <a:rPr lang="en-US" sz="4500" b="0" i="1" smtClean="0">
                                <a:latin typeface="Cambria Math" panose="02040503050406030204" pitchFamily="18" charset="0"/>
                                <a:ea typeface="Cambria Math" panose="02040503050406030204" pitchFamily="18" charset="0"/>
                              </a:rPr>
                            </m:ctrlPr>
                          </m:sSupPr>
                          <m:e>
                            <m:r>
                              <m:rPr>
                                <m:nor/>
                              </m:rPr>
                              <a:rPr lang="en-US" sz="4500" b="0" i="0" smtClean="0">
                                <a:latin typeface="Cambria Math" panose="02040503050406030204" pitchFamily="18" charset="0"/>
                                <a:ea typeface="Cambria Math" panose="02040503050406030204" pitchFamily="18" charset="0"/>
                              </a:rPr>
                              <m:t>mol</m:t>
                            </m:r>
                          </m:e>
                          <m:sup>
                            <m:r>
                              <m:rPr>
                                <m:nor/>
                              </m:rPr>
                              <a:rPr lang="en-US" sz="4500" b="0" i="0" smtClean="0">
                                <a:latin typeface="Cambria Math" panose="02040503050406030204" pitchFamily="18" charset="0"/>
                                <a:ea typeface="Cambria Math" panose="02040503050406030204" pitchFamily="18" charset="0"/>
                              </a:rPr>
                              <m:t>−1</m:t>
                            </m:r>
                          </m:sup>
                        </m:sSup>
                      </m:e>
                    </m:d>
                    <m:r>
                      <a:rPr lang="en-US" sz="4500" b="0" i="1" smtClean="0">
                        <a:latin typeface="Cambria Math" panose="02040503050406030204" pitchFamily="18" charset="0"/>
                        <a:ea typeface="Cambria Math" panose="02040503050406030204" pitchFamily="18" charset="0"/>
                      </a:rPr>
                      <m:t> </m:t>
                    </m:r>
                    <m:d>
                      <m:dPr>
                        <m:ctrlPr>
                          <a:rPr lang="en-US" sz="4500" b="0" i="1" smtClean="0">
                            <a:latin typeface="Cambria Math" panose="02040503050406030204" pitchFamily="18" charset="0"/>
                            <a:ea typeface="Cambria Math" panose="02040503050406030204" pitchFamily="18" charset="0"/>
                          </a:rPr>
                        </m:ctrlPr>
                      </m:dPr>
                      <m:e>
                        <m:r>
                          <a:rPr lang="en-US" sz="4500" b="0" i="1" smtClean="0">
                            <a:latin typeface="Cambria Math" panose="02040503050406030204" pitchFamily="18" charset="0"/>
                            <a:ea typeface="Cambria Math" panose="02040503050406030204" pitchFamily="18" charset="0"/>
                          </a:rPr>
                          <m:t>1.60218 </m:t>
                        </m:r>
                        <m:r>
                          <a:rPr lang="en-US" sz="4500" b="0" i="1" smtClean="0">
                            <a:latin typeface="Cambria Math" panose="02040503050406030204" pitchFamily="18" charset="0"/>
                            <a:ea typeface="Cambria Math" panose="02040503050406030204" pitchFamily="18" charset="0"/>
                          </a:rPr>
                          <m:t>𝑥</m:t>
                        </m:r>
                        <m:r>
                          <a:rPr lang="en-US" sz="4500" b="0" i="1" smtClean="0">
                            <a:latin typeface="Cambria Math" panose="02040503050406030204" pitchFamily="18" charset="0"/>
                            <a:ea typeface="Cambria Math" panose="02040503050406030204" pitchFamily="18" charset="0"/>
                          </a:rPr>
                          <m:t> </m:t>
                        </m:r>
                        <m:sSup>
                          <m:sSupPr>
                            <m:ctrlPr>
                              <a:rPr lang="en-US" sz="4500" b="0" i="1" smtClean="0">
                                <a:latin typeface="Cambria Math" panose="02040503050406030204" pitchFamily="18" charset="0"/>
                                <a:ea typeface="Cambria Math" panose="02040503050406030204" pitchFamily="18" charset="0"/>
                              </a:rPr>
                            </m:ctrlPr>
                          </m:sSupPr>
                          <m:e>
                            <m:r>
                              <a:rPr lang="en-US" sz="4500" b="0" i="1" smtClean="0">
                                <a:latin typeface="Cambria Math" panose="02040503050406030204" pitchFamily="18" charset="0"/>
                                <a:ea typeface="Cambria Math" panose="02040503050406030204" pitchFamily="18" charset="0"/>
                              </a:rPr>
                              <m:t>10</m:t>
                            </m:r>
                          </m:e>
                          <m:sup>
                            <m:r>
                              <a:rPr lang="en-US" sz="4500" b="0" i="1" smtClean="0">
                                <a:latin typeface="Cambria Math" panose="02040503050406030204" pitchFamily="18" charset="0"/>
                                <a:ea typeface="Cambria Math" panose="02040503050406030204" pitchFamily="18" charset="0"/>
                              </a:rPr>
                              <m:t>−19</m:t>
                            </m:r>
                          </m:sup>
                        </m:sSup>
                        <m:r>
                          <a:rPr lang="en-US" sz="4500" b="0" i="1" smtClean="0">
                            <a:latin typeface="Cambria Math" panose="02040503050406030204" pitchFamily="18" charset="0"/>
                            <a:ea typeface="Cambria Math" panose="02040503050406030204" pitchFamily="18" charset="0"/>
                          </a:rPr>
                          <m:t> </m:t>
                        </m:r>
                        <m:r>
                          <m:rPr>
                            <m:nor/>
                          </m:rPr>
                          <a:rPr lang="en-US" sz="4500" b="0" i="0" smtClean="0">
                            <a:latin typeface="Cambria Math" panose="02040503050406030204" pitchFamily="18" charset="0"/>
                            <a:ea typeface="Cambria Math" panose="02040503050406030204" pitchFamily="18" charset="0"/>
                          </a:rPr>
                          <m:t>C</m:t>
                        </m:r>
                      </m:e>
                    </m:d>
                  </m:oMath>
                </a14:m>
                <a:endParaRPr lang="en-US" sz="4500" b="0" dirty="0">
                  <a:latin typeface="Cambria Math" panose="02040503050406030204" pitchFamily="18" charset="0"/>
                  <a:ea typeface="Cambria Math" panose="02040503050406030204" pitchFamily="18" charset="0"/>
                </a:endParaRPr>
              </a:p>
              <a:p>
                <a:pPr marL="287337" indent="0">
                  <a:buNone/>
                </a:pPr>
                <a:endParaRPr lang="en-US" sz="2500" b="0" dirty="0">
                  <a:latin typeface="Cambria Math" panose="02040503050406030204" pitchFamily="18" charset="0"/>
                  <a:ea typeface="Cambria Math" panose="02040503050406030204" pitchFamily="18" charset="0"/>
                </a:endParaRPr>
              </a:p>
              <a:p>
                <a:pPr marL="287337" indent="0">
                  <a:buNone/>
                </a:pPr>
                <a:r>
                  <a:rPr lang="en-US" sz="4500" dirty="0">
                    <a:latin typeface="Cambria Math" panose="02040503050406030204" pitchFamily="18" charset="0"/>
                    <a:ea typeface="Cambria Math" panose="02040503050406030204" pitchFamily="18" charset="0"/>
                  </a:rPr>
                  <a:t>                                         </a:t>
                </a:r>
                <a14:m>
                  <m:oMath xmlns:m="http://schemas.openxmlformats.org/officeDocument/2006/math">
                    <m:r>
                      <a:rPr lang="en-US" sz="4500" b="0" i="1" smtClean="0">
                        <a:latin typeface="Cambria Math" panose="02040503050406030204" pitchFamily="18" charset="0"/>
                        <a:ea typeface="Cambria Math" panose="02040503050406030204" pitchFamily="18" charset="0"/>
                      </a:rPr>
                      <m:t>=   96,485.31  </m:t>
                    </m:r>
                    <m:f>
                      <m:fPr>
                        <m:ctrlPr>
                          <a:rPr lang="en-US" sz="4500" b="0" i="1" smtClean="0">
                            <a:latin typeface="Cambria Math" panose="02040503050406030204" pitchFamily="18" charset="0"/>
                            <a:ea typeface="Cambria Math" panose="02040503050406030204" pitchFamily="18" charset="0"/>
                          </a:rPr>
                        </m:ctrlPr>
                      </m:fPr>
                      <m:num>
                        <m:r>
                          <m:rPr>
                            <m:nor/>
                          </m:rPr>
                          <a:rPr lang="en-US" sz="4500" b="0" i="0" smtClean="0">
                            <a:latin typeface="Cambria Math" panose="02040503050406030204" pitchFamily="18" charset="0"/>
                            <a:ea typeface="Cambria Math" panose="02040503050406030204" pitchFamily="18" charset="0"/>
                          </a:rPr>
                          <m:t>C</m:t>
                        </m:r>
                      </m:num>
                      <m:den>
                        <m:r>
                          <m:rPr>
                            <m:nor/>
                          </m:rPr>
                          <a:rPr lang="en-US" sz="4500" b="0" i="0" smtClean="0">
                            <a:latin typeface="Cambria Math" panose="02040503050406030204" pitchFamily="18" charset="0"/>
                            <a:ea typeface="Cambria Math" panose="02040503050406030204" pitchFamily="18" charset="0"/>
                          </a:rPr>
                          <m:t>mol</m:t>
                        </m:r>
                      </m:den>
                    </m:f>
                    <m:r>
                      <a:rPr lang="en-US" sz="4500" b="0" i="1" smtClean="0">
                        <a:latin typeface="Cambria Math" panose="02040503050406030204" pitchFamily="18" charset="0"/>
                        <a:ea typeface="Cambria Math" panose="02040503050406030204" pitchFamily="18" charset="0"/>
                      </a:rPr>
                      <m:t> </m:t>
                    </m:r>
                  </m:oMath>
                </a14:m>
                <a:endParaRPr lang="en-US" sz="4500" b="0" dirty="0">
                  <a:latin typeface="Cambria Math" panose="02040503050406030204" pitchFamily="18" charset="0"/>
                  <a:ea typeface="Cambria Math" panose="02040503050406030204" pitchFamily="18" charset="0"/>
                </a:endParaRPr>
              </a:p>
              <a:p>
                <a:pPr marL="287337" indent="0">
                  <a:buNone/>
                </a:pPr>
                <a:endParaRPr lang="en-US" sz="2500" dirty="0">
                  <a:latin typeface="Cambria Math" panose="02040503050406030204" pitchFamily="18" charset="0"/>
                  <a:ea typeface="Cambria Math" panose="02040503050406030204" pitchFamily="18" charset="0"/>
                </a:endParaRPr>
              </a:p>
              <a:p>
                <a:pPr marL="573087" indent="-285750">
                  <a:buFont typeface="Wingdings" panose="05000000000000000000" pitchFamily="2" charset="2"/>
                  <a:buChar char="Ø"/>
                </a:pPr>
                <a:r>
                  <a:rPr lang="en-US" sz="4500" dirty="0">
                    <a:latin typeface="Cambria Math" panose="02040503050406030204" pitchFamily="18" charset="0"/>
                    <a:ea typeface="Cambria Math" panose="02040503050406030204" pitchFamily="18" charset="0"/>
                  </a:rPr>
                  <a:t>  With this substitution, we end up with</a:t>
                </a:r>
              </a:p>
              <a:p>
                <a:pPr marL="287337" indent="0">
                  <a:buNone/>
                </a:pPr>
                <a:endParaRPr lang="en-US" sz="1600" dirty="0"/>
              </a:p>
              <a:p>
                <a:pPr marL="287337" indent="0">
                  <a:buNone/>
                </a:pPr>
                <a:r>
                  <a:rPr lang="en-US" sz="1600" dirty="0"/>
                  <a:t>			</a:t>
                </a:r>
                <a:r>
                  <a:rPr lang="en-US" sz="1600" dirty="0">
                    <a:latin typeface="Cambria Math" panose="02040503050406030204" pitchFamily="18" charset="0"/>
                    <a:ea typeface="Cambria Math" panose="02040503050406030204" pitchFamily="18" charset="0"/>
                  </a:rPr>
                  <a:t>                                                              </a:t>
                </a:r>
                <a:r>
                  <a:rPr lang="en-US" sz="1900" dirty="0">
                    <a:latin typeface="Cambria Math" panose="02040503050406030204" pitchFamily="18" charset="0"/>
                    <a:ea typeface="Cambria Math" panose="02040503050406030204" pitchFamily="18" charset="0"/>
                  </a:rPr>
                  <a:t>       </a:t>
                </a:r>
              </a:p>
              <a:p>
                <a:pPr marL="287337" indent="0">
                  <a:buNone/>
                </a:pPr>
                <a:r>
                  <a:rPr lang="en-US" sz="1600" dirty="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56792" y="447726"/>
                <a:ext cx="8030415" cy="2394304"/>
              </a:xfrm>
              <a:blipFill>
                <a:blip r:embed="rId2"/>
                <a:stretch>
                  <a:fillRect t="-2799"/>
                </a:stretch>
              </a:blipFill>
            </p:spPr>
            <p:txBody>
              <a:bodyPr/>
              <a:lstStyle/>
              <a:p>
                <a:r>
                  <a:rPr lang="en-CA">
                    <a:noFill/>
                  </a:rPr>
                  <a:t> </a:t>
                </a:r>
              </a:p>
            </p:txBody>
          </p:sp>
        </mc:Fallback>
      </mc:AlternateContent>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697906" y="6356349"/>
            <a:ext cx="2133600" cy="365125"/>
          </a:xfrm>
        </p:spPr>
        <p:txBody>
          <a:bodyPr/>
          <a:lstStyle/>
          <a:p>
            <a:fld id="{A748D552-2E59-4C4C-ACBB-207C47251780}" type="slidenum">
              <a:rPr lang="en-US" smtClean="0"/>
              <a:t>31</a:t>
            </a:fld>
            <a:endParaRPr lang="en-US" dirty="0"/>
          </a:p>
        </p:txBody>
      </p:sp>
      <mc:AlternateContent xmlns:mc="http://schemas.openxmlformats.org/markup-compatibility/2006" xmlns:a14="http://schemas.microsoft.com/office/drawing/2010/main">
        <mc:Choice Requires="a14">
          <p:sp>
            <p:nvSpPr>
              <p:cNvPr id="14" name="TextBox 13"/>
              <p:cNvSpPr txBox="1"/>
              <p:nvPr/>
            </p:nvSpPr>
            <p:spPr>
              <a:xfrm>
                <a:off x="391886" y="3572472"/>
                <a:ext cx="8752114" cy="2585323"/>
              </a:xfrm>
              <a:prstGeom prst="rect">
                <a:avLst/>
              </a:prstGeom>
              <a:noFill/>
            </p:spPr>
            <p:txBody>
              <a:bodyPr wrap="square" rtlCol="0">
                <a:spAutoFit/>
              </a:bodyPr>
              <a:lstStyle/>
              <a:p>
                <a:pPr marL="341313" indent="-341313">
                  <a:buFont typeface="Arial" panose="020B0604020202020204" pitchFamily="34" charset="0"/>
                  <a:buChar char="•"/>
                </a:pPr>
                <a:r>
                  <a:rPr lang="en-US" dirty="0" err="1">
                    <a:latin typeface="Arial" panose="020B0604020202020204" pitchFamily="34" charset="0"/>
                    <a:cs typeface="Arial" panose="020B0604020202020204" pitchFamily="34" charset="0"/>
                  </a:rPr>
                  <a:t>Eqn</a:t>
                </a:r>
                <a:r>
                  <a:rPr lang="en-US" dirty="0"/>
                  <a:t> (1</a:t>
                </a:r>
                <a:r>
                  <a:rPr lang="en-US" dirty="0">
                    <a:latin typeface="Arial" panose="020B0604020202020204" pitchFamily="34" charset="0"/>
                    <a:cs typeface="Arial" panose="020B0604020202020204" pitchFamily="34" charset="0"/>
                  </a:rPr>
                  <a:t>) incorporates both Faraday’s 1</a:t>
                </a:r>
                <a:r>
                  <a:rPr lang="en-US" baseline="30000" dirty="0">
                    <a:latin typeface="Arial" panose="020B0604020202020204" pitchFamily="34" charset="0"/>
                    <a:cs typeface="Arial" panose="020B0604020202020204" pitchFamily="34" charset="0"/>
                  </a:rPr>
                  <a:t>st</a:t>
                </a:r>
                <a:r>
                  <a:rPr lang="en-US" dirty="0">
                    <a:latin typeface="Arial" panose="020B0604020202020204" pitchFamily="34" charset="0"/>
                    <a:cs typeface="Arial" panose="020B0604020202020204" pitchFamily="34" charset="0"/>
                  </a:rPr>
                  <a:t> and 2</a:t>
                </a:r>
                <a:r>
                  <a:rPr lang="en-US" baseline="30000" dirty="0">
                    <a:latin typeface="Arial" panose="020B0604020202020204" pitchFamily="34" charset="0"/>
                    <a:cs typeface="Arial" panose="020B0604020202020204" pitchFamily="34" charset="0"/>
                  </a:rPr>
                  <a:t>nd</a:t>
                </a:r>
                <a:r>
                  <a:rPr lang="en-US" dirty="0">
                    <a:latin typeface="Arial" panose="020B0604020202020204" pitchFamily="34" charset="0"/>
                    <a:cs typeface="Arial" panose="020B0604020202020204" pitchFamily="34" charset="0"/>
                  </a:rPr>
                  <a:t> laws.</a:t>
                </a:r>
              </a:p>
              <a:p>
                <a:r>
                  <a:rPr lang="en-US" dirty="0">
                    <a:latin typeface="Arial" panose="020B0604020202020204" pitchFamily="34" charset="0"/>
                    <a:cs typeface="Arial" panose="020B0604020202020204" pitchFamily="34" charset="0"/>
                  </a:rPr>
                  <a:t>  </a:t>
                </a:r>
              </a:p>
              <a:p>
                <a:pPr marL="341313" indent="-341313">
                  <a:buFont typeface="Arial" panose="020B0604020202020204" pitchFamily="34" charset="0"/>
                  <a:buChar char="•"/>
                </a:pPr>
                <a:r>
                  <a:rPr lang="en-US" dirty="0">
                    <a:latin typeface="Arial" panose="020B0604020202020204" pitchFamily="34" charset="0"/>
                    <a:cs typeface="Arial" panose="020B0604020202020204" pitchFamily="34" charset="0"/>
                  </a:rPr>
                  <a:t>If the process described in </a:t>
                </a:r>
                <a:r>
                  <a:rPr lang="en-US" dirty="0" err="1">
                    <a:latin typeface="Arial" panose="020B0604020202020204" pitchFamily="34" charset="0"/>
                    <a:cs typeface="Arial" panose="020B0604020202020204" pitchFamily="34" charset="0"/>
                  </a:rPr>
                  <a:t>Eqn</a:t>
                </a:r>
                <a:r>
                  <a:rPr lang="en-US" dirty="0">
                    <a:latin typeface="Arial" panose="020B0604020202020204" pitchFamily="34" charset="0"/>
                    <a:cs typeface="Arial" panose="020B0604020202020204" pitchFamily="34" charset="0"/>
                  </a:rPr>
                  <a:t> </a:t>
                </a:r>
                <a:r>
                  <a:rPr lang="en-US" sz="2000" dirty="0">
                    <a:latin typeface="Cambria Math" panose="02040503050406030204" pitchFamily="18" charset="0"/>
                    <a:ea typeface="Cambria Math" panose="02040503050406030204" pitchFamily="18" charset="0"/>
                    <a:cs typeface="Arial" panose="020B0604020202020204" pitchFamily="34" charset="0"/>
                  </a:rPr>
                  <a:t>(1)</a:t>
                </a:r>
                <a:r>
                  <a:rPr lang="en-US" dirty="0">
                    <a:latin typeface="Arial" panose="020B0604020202020204" pitchFamily="34" charset="0"/>
                    <a:cs typeface="Arial" panose="020B0604020202020204" pitchFamily="34" charset="0"/>
                  </a:rPr>
                  <a:t> occurs over a time period </a:t>
                </a:r>
                <a14:m>
                  <m:oMath xmlns:m="http://schemas.openxmlformats.org/officeDocument/2006/math">
                    <m:r>
                      <a:rPr lang="en-US" i="1" smtClean="0">
                        <a:latin typeface="Cambria Math" panose="02040503050406030204" pitchFamily="18" charset="0"/>
                        <a:ea typeface="Cambria Math" panose="02040503050406030204" pitchFamily="18" charset="0"/>
                        <a:cs typeface="Arial" panose="020B0604020202020204" pitchFamily="34" charset="0"/>
                      </a:rPr>
                      <m:t>∆</m:t>
                    </m:r>
                    <m:r>
                      <a:rPr lang="en-US" b="0" i="1" smtClean="0">
                        <a:latin typeface="Cambria Math" panose="02040503050406030204" pitchFamily="18" charset="0"/>
                        <a:ea typeface="Cambria Math" panose="02040503050406030204" pitchFamily="18" charset="0"/>
                        <a:cs typeface="Arial" panose="020B0604020202020204" pitchFamily="34" charset="0"/>
                      </a:rPr>
                      <m:t>𝑡</m:t>
                    </m:r>
                  </m:oMath>
                </a14:m>
                <a:r>
                  <a:rPr lang="en-US" dirty="0"/>
                  <a:t>, </a:t>
                </a:r>
                <a:r>
                  <a:rPr lang="en-US" dirty="0">
                    <a:latin typeface="Arial" panose="020B0604020202020204" pitchFamily="34" charset="0"/>
                    <a:cs typeface="Arial" panose="020B0604020202020204" pitchFamily="34" charset="0"/>
                  </a:rPr>
                  <a:t>we can write it in a  rate form, i.e.,</a:t>
                </a:r>
              </a:p>
              <a:p>
                <a:pPr marL="341313" indent="-341313">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1313" indent="-341313">
                  <a:buFont typeface="Arial" panose="020B0604020202020204" pitchFamily="34" charset="0"/>
                  <a:buChar char="•"/>
                </a:pPr>
                <a:endParaRPr lang="en-US"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pPr marL="341313" indent="-341313">
                  <a:buFont typeface="Arial" panose="020B0604020202020204" pitchFamily="34" charset="0"/>
                  <a:buChar char="•"/>
                </a:pPr>
                <a:r>
                  <a:rPr lang="en-US" dirty="0">
                    <a:latin typeface="Arial" panose="020B0604020202020204" pitchFamily="34" charset="0"/>
                    <a:cs typeface="Arial" panose="020B0604020202020204" pitchFamily="34" charset="0"/>
                  </a:rPr>
                  <a:t>As </a:t>
                </a:r>
                <a14:m>
                  <m:oMath xmlns:m="http://schemas.openxmlformats.org/officeDocument/2006/math">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𝑡</m:t>
                    </m:r>
                  </m:oMath>
                </a14:m>
                <a:r>
                  <a:rPr lang="en-US" dirty="0">
                    <a:latin typeface="Arial" panose="020B0604020202020204" pitchFamily="34" charset="0"/>
                    <a:cs typeface="Arial" panose="020B0604020202020204" pitchFamily="34" charset="0"/>
                  </a:rPr>
                  <a:t> </a:t>
                </a:r>
                <a:r>
                  <a:rPr lang="en-US" dirty="0">
                    <a:latin typeface="Cambria Math" panose="02040503050406030204" pitchFamily="18" charset="0"/>
                    <a:ea typeface="Cambria Math" panose="02040503050406030204" pitchFamily="18" charset="0"/>
                    <a:cs typeface="Arial" panose="020B0604020202020204" pitchFamily="34" charset="0"/>
                  </a:rPr>
                  <a:t>→  0 </a:t>
                </a:r>
                <a:r>
                  <a:rPr lang="en-US" dirty="0">
                    <a:latin typeface="Arial" panose="020B0604020202020204" pitchFamily="34" charset="0"/>
                    <a:ea typeface="Cambria Math" panose="02040503050406030204" pitchFamily="18" charset="0"/>
                    <a:cs typeface="Arial" panose="020B0604020202020204" pitchFamily="34" charset="0"/>
                  </a:rPr>
                  <a:t>, this can be written in differential form, i.e.,  </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p>
            </p:txBody>
          </p:sp>
        </mc:Choice>
        <mc:Fallback xmlns="">
          <p:sp>
            <p:nvSpPr>
              <p:cNvPr id="14" name="TextBox 13"/>
              <p:cNvSpPr txBox="1">
                <a:spLocks noRot="1" noChangeAspect="1" noMove="1" noResize="1" noEditPoints="1" noAdjustHandles="1" noChangeArrowheads="1" noChangeShapeType="1" noTextEdit="1"/>
              </p:cNvSpPr>
              <p:nvPr/>
            </p:nvSpPr>
            <p:spPr>
              <a:xfrm>
                <a:off x="391886" y="3572472"/>
                <a:ext cx="8752114" cy="2585323"/>
              </a:xfrm>
              <a:prstGeom prst="rect">
                <a:avLst/>
              </a:prstGeom>
              <a:blipFill>
                <a:blip r:embed="rId3"/>
                <a:stretch>
                  <a:fillRect l="-418" t="-14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856412" y="4637217"/>
                <a:ext cx="2866030"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𝑞</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  =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𝑒</m:t>
                              </m:r>
                            </m:sub>
                          </m:sSub>
                          <m:r>
                            <a:rPr lang="en-US" b="0" i="1" smtClean="0">
                              <a:latin typeface="Cambria Math" panose="02040503050406030204" pitchFamily="18" charset="0"/>
                            </a:rPr>
                            <m:t> </m:t>
                          </m:r>
                          <m:r>
                            <a:rPr lang="en-US" b="0" i="1" smtClean="0">
                              <a:latin typeface="Cambria Math" panose="02040503050406030204" pitchFamily="18" charset="0"/>
                            </a:rPr>
                            <m:t>𝐹</m:t>
                          </m:r>
                        </m:num>
                        <m:den>
                          <m:r>
                            <a:rPr lang="en-US" b="0" i="1" smtClean="0">
                              <a:latin typeface="Cambria Math" panose="02040503050406030204" pitchFamily="18" charset="0"/>
                            </a:rPr>
                            <m:t>𝑏</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𝐵</m:t>
                              </m:r>
                            </m:sub>
                          </m:sSub>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856412" y="4637217"/>
                <a:ext cx="2866030" cy="63478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113549" y="5851429"/>
                <a:ext cx="2406555" cy="612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i="1">
                              <a:latin typeface="Cambria Math" panose="02040503050406030204" pitchFamily="18" charset="0"/>
                              <a:ea typeface="Cambria Math" panose="02040503050406030204" pitchFamily="18" charset="0"/>
                            </a:rPr>
                            <m:t>𝑞</m:t>
                          </m:r>
                        </m:num>
                        <m:den>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𝑡</m:t>
                          </m:r>
                        </m:den>
                      </m:f>
                      <m:r>
                        <a:rPr lang="en-US" i="1">
                          <a:latin typeface="Cambria Math" panose="02040503050406030204" pitchFamily="18" charset="0"/>
                        </a:rPr>
                        <m:t>  =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𝑒</m:t>
                              </m:r>
                            </m:sub>
                          </m:sSub>
                          <m:r>
                            <a:rPr lang="en-US" i="1">
                              <a:latin typeface="Cambria Math" panose="02040503050406030204" pitchFamily="18" charset="0"/>
                            </a:rPr>
                            <m:t> </m:t>
                          </m:r>
                          <m:r>
                            <a:rPr lang="en-US" i="1">
                              <a:latin typeface="Cambria Math" panose="02040503050406030204" pitchFamily="18" charset="0"/>
                            </a:rPr>
                            <m:t>𝐹</m:t>
                          </m:r>
                        </m:num>
                        <m:den>
                          <m:r>
                            <a:rPr lang="en-US" i="1">
                              <a:latin typeface="Cambria Math" panose="02040503050406030204" pitchFamily="18" charset="0"/>
                            </a:rPr>
                            <m:t>𝑏</m:t>
                          </m:r>
                        </m:den>
                      </m:f>
                      <m:r>
                        <a:rPr lang="en-US" i="1">
                          <a:latin typeface="Cambria Math" panose="02040503050406030204" pitchFamily="18" charset="0"/>
                        </a:rPr>
                        <m:t> </m:t>
                      </m:r>
                      <m:f>
                        <m:fPr>
                          <m:ctrlPr>
                            <a:rPr lang="en-US" i="1">
                              <a:latin typeface="Cambria Math" panose="02040503050406030204" pitchFamily="18" charset="0"/>
                            </a:rPr>
                          </m:ctrlPr>
                        </m:fPr>
                        <m:num>
                          <m:r>
                            <a:rPr lang="en-US" b="0" i="1" smtClean="0">
                              <a:latin typeface="Cambria Math" panose="02040503050406030204" pitchFamily="18" charset="0"/>
                            </a:rPr>
                            <m:t>𝑑</m:t>
                          </m:r>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𝐵</m:t>
                              </m:r>
                            </m:sub>
                          </m:sSub>
                        </m:num>
                        <m:den>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𝑡</m:t>
                          </m:r>
                        </m:den>
                      </m:f>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3113549" y="5851429"/>
                <a:ext cx="2406555" cy="612732"/>
              </a:xfrm>
              <a:prstGeom prst="rect">
                <a:avLst/>
              </a:prstGeom>
              <a:blipFill>
                <a:blip r:embed="rId5"/>
                <a:stretch>
                  <a:fillRect/>
                </a:stretch>
              </a:blipFill>
            </p:spPr>
            <p:txBody>
              <a:bodyPr/>
              <a:lstStyle/>
              <a:p>
                <a:r>
                  <a:rPr lang="en-US">
                    <a:noFill/>
                  </a:rPr>
                  <a:t> </a:t>
                </a:r>
              </a:p>
            </p:txBody>
          </p:sp>
        </mc:Fallback>
      </mc:AlternateContent>
      <p:grpSp>
        <p:nvGrpSpPr>
          <p:cNvPr id="8" name="Group 7"/>
          <p:cNvGrpSpPr/>
          <p:nvPr/>
        </p:nvGrpSpPr>
        <p:grpSpPr>
          <a:xfrm>
            <a:off x="5127201" y="1338917"/>
            <a:ext cx="3910084" cy="611921"/>
            <a:chOff x="5083791" y="1926814"/>
            <a:chExt cx="3910084" cy="587805"/>
          </a:xfrm>
        </p:grpSpPr>
        <p:sp>
          <p:nvSpPr>
            <p:cNvPr id="6" name="TextBox 5"/>
            <p:cNvSpPr txBox="1"/>
            <p:nvPr/>
          </p:nvSpPr>
          <p:spPr>
            <a:xfrm>
              <a:off x="5869675" y="1929844"/>
              <a:ext cx="3124200" cy="584775"/>
            </a:xfrm>
            <a:prstGeom prst="rect">
              <a:avLst/>
            </a:prstGeom>
            <a:noFill/>
          </p:spPr>
          <p:txBody>
            <a:bodyPr wrap="square" rtlCol="0">
              <a:spAutoFit/>
            </a:bodyPr>
            <a:lstStyle/>
            <a:p>
              <a:r>
                <a:rPr lang="en-US" sz="1600" dirty="0">
                  <a:solidFill>
                    <a:srgbClr val="FF0000"/>
                  </a:solidFill>
                  <a:latin typeface="Arial" panose="020B0604020202020204" pitchFamily="34" charset="0"/>
                  <a:cs typeface="Arial" panose="020B0604020202020204" pitchFamily="34" charset="0"/>
                </a:rPr>
                <a:t>charge associated with an Avogadro’s number of electrons</a:t>
              </a:r>
            </a:p>
          </p:txBody>
        </p:sp>
        <p:sp>
          <p:nvSpPr>
            <p:cNvPr id="7" name="Right Arrow 6"/>
            <p:cNvSpPr/>
            <p:nvPr/>
          </p:nvSpPr>
          <p:spPr>
            <a:xfrm rot="10800000">
              <a:off x="5083791" y="1926814"/>
              <a:ext cx="669878" cy="58477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865600" y="2498262"/>
            <a:ext cx="4216643" cy="821384"/>
            <a:chOff x="5520104" y="4714391"/>
            <a:chExt cx="4216643" cy="821384"/>
          </a:xfrm>
        </p:grpSpPr>
        <p:sp>
          <p:nvSpPr>
            <p:cNvPr id="11" name="Rectangle 10"/>
            <p:cNvSpPr/>
            <p:nvPr/>
          </p:nvSpPr>
          <p:spPr>
            <a:xfrm>
              <a:off x="5520104" y="4714391"/>
              <a:ext cx="2388358" cy="8213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5703780" y="4791906"/>
                  <a:ext cx="2021006" cy="6378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  =  </m:t>
                        </m:r>
                        <m:f>
                          <m:fPr>
                            <m:ctrlPr>
                              <a:rPr lang="en-US" i="1" smtClean="0">
                                <a:latin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𝐵</m:t>
                                </m:r>
                              </m:sub>
                            </m:sSub>
                            <m:r>
                              <m:rPr>
                                <m:nor/>
                              </m:rPr>
                              <a:rPr lang="en-US" dirty="0">
                                <a:latin typeface="Cambria Math" panose="02040503050406030204" pitchFamily="18" charset="0"/>
                                <a:ea typeface="Cambria Math" panose="02040503050406030204" pitchFamily="18" charset="0"/>
                              </a:rPr>
                              <m:t> </m:t>
                            </m:r>
                          </m:num>
                          <m:den>
                            <m:r>
                              <a:rPr lang="en-US" i="1">
                                <a:latin typeface="Cambria Math" panose="02040503050406030204" pitchFamily="18" charset="0"/>
                              </a:rPr>
                              <m:t>𝑏</m:t>
                            </m:r>
                          </m:den>
                        </m:f>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5703780" y="4791906"/>
                  <a:ext cx="2021006" cy="637871"/>
                </a:xfrm>
                <a:prstGeom prst="rect">
                  <a:avLst/>
                </a:prstGeom>
                <a:blipFill>
                  <a:blip r:embed="rId6"/>
                  <a:stretch>
                    <a:fillRect/>
                  </a:stretch>
                </a:blipFill>
              </p:spPr>
              <p:txBody>
                <a:bodyPr/>
                <a:lstStyle/>
                <a:p>
                  <a:r>
                    <a:rPr lang="en-US">
                      <a:noFill/>
                    </a:rPr>
                    <a:t> </a:t>
                  </a:r>
                </a:p>
              </p:txBody>
            </p:sp>
          </mc:Fallback>
        </mc:AlternateContent>
        <p:sp>
          <p:nvSpPr>
            <p:cNvPr id="13" name="TextBox 12"/>
            <p:cNvSpPr txBox="1"/>
            <p:nvPr/>
          </p:nvSpPr>
          <p:spPr>
            <a:xfrm>
              <a:off x="8780783" y="4876749"/>
              <a:ext cx="955964" cy="400110"/>
            </a:xfrm>
            <a:prstGeom prst="rect">
              <a:avLst/>
            </a:prstGeom>
            <a:noFill/>
          </p:spPr>
          <p:txBody>
            <a:bodyPr wrap="square" rtlCol="0">
              <a:spAutoFit/>
            </a:bodyPr>
            <a:lstStyle/>
            <a:p>
              <a:r>
                <a:rPr lang="en-US" sz="2000" dirty="0">
                  <a:latin typeface="Cambria Math" panose="02040503050406030204" pitchFamily="18" charset="0"/>
                  <a:ea typeface="Cambria Math" panose="02040503050406030204" pitchFamily="18" charset="0"/>
                </a:rPr>
                <a:t>(1)</a:t>
              </a:r>
            </a:p>
          </p:txBody>
        </p:sp>
      </p:grpSp>
      <p:sp>
        <p:nvSpPr>
          <p:cNvPr id="2" name="TextBox 1"/>
          <p:cNvSpPr txBox="1"/>
          <p:nvPr/>
        </p:nvSpPr>
        <p:spPr>
          <a:xfrm>
            <a:off x="6946909" y="2396316"/>
            <a:ext cx="1826626" cy="923330"/>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cumulative form of Faraday’s Law</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220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xEl>
                                              <p:pRg st="2" end="2"/>
                                            </p:txEl>
                                          </p:spTgt>
                                        </p:tgtEl>
                                        <p:attrNameLst>
                                          <p:attrName>style.visibility</p:attrName>
                                        </p:attrNameLst>
                                      </p:cBhvr>
                                      <p:to>
                                        <p:strVal val="visible"/>
                                      </p:to>
                                    </p:set>
                                    <p:animEffect transition="in" filter="fade">
                                      <p:cBhvr>
                                        <p:cTn id="38" dur="500"/>
                                        <p:tgtEl>
                                          <p:spTgt spid="14">
                                            <p:txEl>
                                              <p:pRg st="2" end="2"/>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4">
                                            <p:txEl>
                                              <p:pRg st="6" end="6"/>
                                            </p:txEl>
                                          </p:spTgt>
                                        </p:tgtEl>
                                        <p:attrNameLst>
                                          <p:attrName>style.visibility</p:attrName>
                                        </p:attrNameLst>
                                      </p:cBhvr>
                                      <p:to>
                                        <p:strVal val="visible"/>
                                      </p:to>
                                    </p:set>
                                    <p:animEffect transition="in" filter="fade">
                                      <p:cBhvr>
                                        <p:cTn id="46" dur="500"/>
                                        <p:tgtEl>
                                          <p:spTgt spid="14">
                                            <p:txEl>
                                              <p:pRg st="6" end="6"/>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1666" y="631209"/>
                <a:ext cx="8181833" cy="4527646"/>
              </a:xfrm>
            </p:spPr>
            <p:txBody>
              <a:bodyPr>
                <a:normAutofit/>
              </a:bodyPr>
              <a:lstStyle/>
              <a:p>
                <a:r>
                  <a:rPr lang="en-US" sz="1800" dirty="0"/>
                  <a:t>How do we relate the rates of change of the different species participating in the reaction </a:t>
                </a:r>
                <a14:m>
                  <m:oMath xmlns:m="http://schemas.openxmlformats.org/officeDocument/2006/math">
                    <m:r>
                      <a:rPr lang="en-US" sz="1800" i="1">
                        <a:latin typeface="Cambria Math" panose="02040503050406030204" pitchFamily="18" charset="0"/>
                      </a:rPr>
                      <m:t>𝑎</m:t>
                    </m:r>
                    <m:r>
                      <a:rPr lang="en-US" sz="1800" i="1">
                        <a:latin typeface="Cambria Math" panose="02040503050406030204" pitchFamily="18" charset="0"/>
                      </a:rPr>
                      <m:t> </m:t>
                    </m:r>
                    <m:sSup>
                      <m:sSupPr>
                        <m:ctrlPr>
                          <a:rPr lang="en-US" sz="1800" i="1">
                            <a:latin typeface="Cambria Math" panose="02040503050406030204" pitchFamily="18" charset="0"/>
                          </a:rPr>
                        </m:ctrlPr>
                      </m:sSupPr>
                      <m:e>
                        <m:r>
                          <a:rPr lang="en-US" sz="1800" i="1">
                            <a:latin typeface="Cambria Math" panose="02040503050406030204" pitchFamily="18" charset="0"/>
                          </a:rPr>
                          <m:t>𝐴</m:t>
                        </m:r>
                      </m:e>
                      <m:sup>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𝐴</m:t>
                            </m:r>
                          </m:sub>
                        </m:sSub>
                      </m:sup>
                    </m:sSup>
                    <m:d>
                      <m:dPr>
                        <m:ctrlPr>
                          <a:rPr lang="en-US" sz="1800" i="1">
                            <a:latin typeface="Cambria Math" panose="02040503050406030204" pitchFamily="18" charset="0"/>
                          </a:rPr>
                        </m:ctrlPr>
                      </m:dPr>
                      <m:e>
                        <m:r>
                          <a:rPr lang="en-US" sz="1800" i="1">
                            <a:latin typeface="Cambria Math" panose="02040503050406030204" pitchFamily="18" charset="0"/>
                          </a:rPr>
                          <m:t>𝑎𝑞</m:t>
                        </m:r>
                      </m:e>
                    </m:d>
                    <m:r>
                      <a:rPr lang="en-US" sz="1800" i="1">
                        <a:latin typeface="Cambria Math" panose="02040503050406030204" pitchFamily="18" charset="0"/>
                      </a:rPr>
                      <m:t>  </m:t>
                    </m:r>
                    <m:r>
                      <a:rPr lang="en-US" sz="180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rPr>
                      <m:t> </m:t>
                    </m:r>
                    <m:r>
                      <a:rPr lang="en-US" sz="1800" i="1">
                        <a:latin typeface="Cambria Math" panose="02040503050406030204" pitchFamily="18" charset="0"/>
                      </a:rPr>
                      <m:t>𝑏</m:t>
                    </m:r>
                    <m:r>
                      <a:rPr lang="en-US" sz="1800" i="1">
                        <a:latin typeface="Cambria Math" panose="02040503050406030204" pitchFamily="18" charset="0"/>
                      </a:rPr>
                      <m:t> </m:t>
                    </m:r>
                    <m:sSup>
                      <m:sSupPr>
                        <m:ctrlPr>
                          <a:rPr lang="en-US" sz="1800" i="1">
                            <a:latin typeface="Cambria Math" panose="02040503050406030204" pitchFamily="18" charset="0"/>
                          </a:rPr>
                        </m:ctrlPr>
                      </m:sSupPr>
                      <m:e>
                        <m:r>
                          <a:rPr lang="en-US" sz="1800" i="1">
                            <a:latin typeface="Cambria Math" panose="02040503050406030204" pitchFamily="18" charset="0"/>
                          </a:rPr>
                          <m:t>𝐵</m:t>
                        </m:r>
                      </m:e>
                      <m:sup>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𝐵</m:t>
                            </m:r>
                          </m:sub>
                        </m:sSub>
                      </m:sup>
                    </m:sSup>
                    <m:d>
                      <m:dPr>
                        <m:ctrlPr>
                          <a:rPr lang="en-US" sz="1800" i="1">
                            <a:latin typeface="Cambria Math" panose="02040503050406030204" pitchFamily="18" charset="0"/>
                          </a:rPr>
                        </m:ctrlPr>
                      </m:dPr>
                      <m:e>
                        <m:r>
                          <a:rPr lang="en-US" sz="1800" i="1">
                            <a:latin typeface="Cambria Math" panose="02040503050406030204" pitchFamily="18" charset="0"/>
                          </a:rPr>
                          <m:t>𝑎𝑞</m:t>
                        </m:r>
                      </m:e>
                    </m:d>
                    <m:r>
                      <a:rPr lang="en-US" sz="1800" i="1">
                        <a:latin typeface="Cambria Math" panose="02040503050406030204" pitchFamily="18" charset="0"/>
                      </a:rPr>
                      <m:t>  +  </m:t>
                    </m:r>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𝑒</m:t>
                        </m:r>
                      </m:sub>
                    </m:sSub>
                    <m:r>
                      <a:rPr lang="en-US" sz="1800" i="1">
                        <a:latin typeface="Cambria Math" panose="02040503050406030204" pitchFamily="18" charset="0"/>
                      </a:rPr>
                      <m:t> </m:t>
                    </m:r>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sup>
                    </m:sSup>
                  </m:oMath>
                </a14:m>
                <a:r>
                  <a:rPr lang="en-US" sz="1800" dirty="0"/>
                  <a:t> ?</a:t>
                </a:r>
              </a:p>
              <a:p>
                <a:pPr marL="0" indent="0">
                  <a:buNone/>
                </a:pPr>
                <a:endParaRPr lang="en-US" sz="600" dirty="0"/>
              </a:p>
              <a:p>
                <a:pPr marL="0" indent="0">
                  <a:buNone/>
                </a:pPr>
                <a:r>
                  <a:rPr lang="en-US" sz="1800" dirty="0"/>
                  <a:t>          reaction rate (</a:t>
                </a:r>
                <a:r>
                  <a:rPr lang="en-US" sz="1800" dirty="0" err="1"/>
                  <a:t>mol</a:t>
                </a:r>
                <a:r>
                  <a:rPr lang="en-US" sz="1800" dirty="0"/>
                  <a:t> s</a:t>
                </a:r>
                <a:r>
                  <a:rPr lang="en-US" sz="1800" baseline="30000" dirty="0"/>
                  <a:t>-1</a:t>
                </a:r>
                <a:r>
                  <a:rPr lang="en-US" sz="1800" dirty="0"/>
                  <a:t>)   </a:t>
                </a:r>
                <a14:m>
                  <m:oMath xmlns:m="http://schemas.openxmlformats.org/officeDocument/2006/math">
                    <m:r>
                      <a:rPr lang="en-US" b="0" i="0" smtClean="0">
                        <a:latin typeface="Cambria Math" panose="02040503050406030204" pitchFamily="18" charset="0"/>
                        <a:ea typeface="Cambria Math" panose="02040503050406030204" pitchFamily="18" charset="0"/>
                      </a:rPr>
                      <m:t>=  </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𝑏</m:t>
                        </m:r>
                      </m:den>
                    </m:f>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𝐵</m:t>
                            </m:r>
                          </m:sub>
                        </m:sSub>
                      </m:num>
                      <m:den>
                        <m:r>
                          <a:rPr lang="en-US" b="0" i="1" smtClean="0">
                            <a:latin typeface="Cambria Math" panose="02040503050406030204" pitchFamily="18" charset="0"/>
                            <a:ea typeface="Cambria Math" panose="02040503050406030204" pitchFamily="18" charset="0"/>
                          </a:rPr>
                          <m:t>𝑑𝑡</m:t>
                        </m:r>
                      </m:den>
                    </m:f>
                    <m:r>
                      <a:rPr lang="en-US" b="0" i="1" smtClean="0">
                        <a:latin typeface="Cambria Math" panose="02040503050406030204" pitchFamily="18" charset="0"/>
                        <a:ea typeface="Cambria Math" panose="02040503050406030204" pitchFamily="18" charset="0"/>
                      </a:rPr>
                      <m:t> =  −</m:t>
                    </m:r>
                  </m:oMath>
                </a14:m>
                <a:r>
                  <a:rPr lang="en-US" dirty="0">
                    <a:latin typeface="Cambria Math" panose="02040503050406030204" pitchFamily="18" charset="0"/>
                    <a:ea typeface="Cambria Math" panose="02040503050406030204" pitchFamily="18" charset="0"/>
                  </a:rPr>
                  <a:t> </a:t>
                </a: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𝑎</m:t>
                        </m:r>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𝐴</m:t>
                            </m:r>
                          </m:sub>
                        </m:sSub>
                      </m:num>
                      <m:den>
                        <m:r>
                          <a:rPr lang="en-US" i="1">
                            <a:latin typeface="Cambria Math" panose="02040503050406030204" pitchFamily="18" charset="0"/>
                            <a:ea typeface="Cambria Math" panose="02040503050406030204" pitchFamily="18" charset="0"/>
                          </a:rPr>
                          <m:t>𝑑𝑡</m:t>
                        </m:r>
                      </m:den>
                    </m:f>
                  </m:oMath>
                </a14:m>
                <a:endParaRPr lang="en-US" dirty="0">
                  <a:latin typeface="Cambria Math" panose="02040503050406030204" pitchFamily="18" charset="0"/>
                  <a:ea typeface="Cambria Math" panose="02040503050406030204" pitchFamily="18" charset="0"/>
                </a:endParaRPr>
              </a:p>
              <a:p>
                <a:pPr marL="0" indent="0">
                  <a:buNone/>
                </a:pPr>
                <a:endParaRPr lang="en-US" sz="1000" dirty="0">
                  <a:ea typeface="Cambria Math" panose="02040503050406030204" pitchFamily="18" charset="0"/>
                </a:endParaRPr>
              </a:p>
              <a:p>
                <a:r>
                  <a:rPr lang="en-US" sz="1800" dirty="0">
                    <a:ea typeface="Cambria Math" panose="02040503050406030204" pitchFamily="18" charset="0"/>
                  </a:rPr>
                  <a:t>Substitution of this expression into the one on the bottom of the previous page yields</a:t>
                </a:r>
              </a:p>
              <a:p>
                <a:endParaRPr lang="en-US" sz="1800" dirty="0">
                  <a:ea typeface="Cambria Math" panose="02040503050406030204" pitchFamily="18" charset="0"/>
                </a:endParaRPr>
              </a:p>
              <a:p>
                <a:endParaRPr lang="en-US" sz="1800" dirty="0">
                  <a:ea typeface="Cambria Math" panose="02040503050406030204" pitchFamily="18" charset="0"/>
                </a:endParaRPr>
              </a:p>
              <a:p>
                <a:pPr marL="0" indent="0">
                  <a:buNone/>
                </a:pPr>
                <a:endParaRPr lang="en-US" sz="1200" dirty="0">
                  <a:ea typeface="Cambria Math" panose="02040503050406030204" pitchFamily="18" charset="0"/>
                </a:endParaRPr>
              </a:p>
              <a:p>
                <a:r>
                  <a:rPr lang="en-US" sz="1800" dirty="0">
                    <a:ea typeface="Cambria Math" panose="02040503050406030204" pitchFamily="18" charset="0"/>
                  </a:rPr>
                  <a:t>By definition, current   </a:t>
                </a:r>
                <a:r>
                  <a:rPr lang="en-US" sz="2000" dirty="0">
                    <a:latin typeface="Cambria Math" panose="02040503050406030204" pitchFamily="18" charset="0"/>
                    <a:ea typeface="Cambria Math" panose="02040503050406030204" pitchFamily="18" charset="0"/>
                  </a:rPr>
                  <a:t>I</a:t>
                </a:r>
                <a:r>
                  <a:rPr lang="en-US" sz="1800" dirty="0">
                    <a:ea typeface="Cambria Math" panose="02040503050406030204" pitchFamily="18" charset="0"/>
                  </a:rPr>
                  <a:t>   =</a:t>
                </a:r>
              </a:p>
              <a:p>
                <a:pPr marL="0" indent="0">
                  <a:buNone/>
                </a:pPr>
                <a:endParaRPr lang="en-US" sz="1800" dirty="0">
                  <a:ea typeface="Cambria Math" panose="02040503050406030204" pitchFamily="18" charset="0"/>
                </a:endParaRPr>
              </a:p>
              <a:p>
                <a:pPr marL="0" indent="0">
                  <a:buNone/>
                </a:pPr>
                <a:r>
                  <a:rPr lang="en-US" sz="1800" dirty="0">
                    <a:ea typeface="Cambria Math" panose="02040503050406030204" pitchFamily="18" charset="0"/>
                  </a:rPr>
                  <a:t>                                                                                              </a:t>
                </a:r>
                <a:r>
                  <a:rPr lang="en-US" sz="1800" dirty="0">
                    <a:latin typeface="Cambria Math" panose="02040503050406030204" pitchFamily="18" charset="0"/>
                    <a:ea typeface="Cambria Math" panose="020405030504060302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1666" y="631209"/>
                <a:ext cx="8181833" cy="4527646"/>
              </a:xfrm>
              <a:blipFill>
                <a:blip r:embed="rId2"/>
                <a:stretch>
                  <a:fillRect l="-447" t="-809"/>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476699" y="6307920"/>
            <a:ext cx="2133600" cy="365125"/>
          </a:xfrm>
        </p:spPr>
        <p:txBody>
          <a:bodyPr/>
          <a:lstStyle/>
          <a:p>
            <a:fld id="{A748D552-2E59-4C4C-ACBB-207C47251780}" type="slidenum">
              <a:rPr lang="en-US" smtClean="0"/>
              <a:t>32</a:t>
            </a:fld>
            <a:endParaRPr lang="en-US" dirty="0"/>
          </a:p>
        </p:txBody>
      </p:sp>
      <p:grpSp>
        <p:nvGrpSpPr>
          <p:cNvPr id="15" name="Group 14"/>
          <p:cNvGrpSpPr/>
          <p:nvPr/>
        </p:nvGrpSpPr>
        <p:grpSpPr>
          <a:xfrm>
            <a:off x="1895901" y="2877636"/>
            <a:ext cx="4272887" cy="1172244"/>
            <a:chOff x="1895901" y="2877636"/>
            <a:chExt cx="4272887" cy="1172244"/>
          </a:xfrm>
        </p:grpSpPr>
        <mc:AlternateContent xmlns:mc="http://schemas.openxmlformats.org/markup-compatibility/2006" xmlns:a14="http://schemas.microsoft.com/office/drawing/2010/main">
          <mc:Choice Requires="a14">
            <p:sp>
              <p:nvSpPr>
                <p:cNvPr id="12" name="TextBox 11"/>
                <p:cNvSpPr txBox="1"/>
                <p:nvPr/>
              </p:nvSpPr>
              <p:spPr>
                <a:xfrm>
                  <a:off x="1895901" y="2877636"/>
                  <a:ext cx="2895600" cy="11722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𝑞</m:t>
                            </m:r>
                          </m:num>
                          <m:den>
                            <m:r>
                              <a:rPr lang="en-US" i="1">
                                <a:latin typeface="Cambria Math" panose="02040503050406030204" pitchFamily="18" charset="0"/>
                                <a:ea typeface="Cambria Math" panose="02040503050406030204" pitchFamily="18" charset="0"/>
                              </a:rPr>
                              <m:t>𝑑𝑡</m:t>
                            </m:r>
                          </m:den>
                        </m:f>
                        <m:r>
                          <a:rPr lang="en-US" i="1">
                            <a:latin typeface="Cambria Math" panose="02040503050406030204" pitchFamily="18" charset="0"/>
                          </a:rPr>
                          <m:t>  =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𝑒</m:t>
                                </m:r>
                              </m:sub>
                            </m:sSub>
                            <m:r>
                              <a:rPr lang="en-US" i="1">
                                <a:latin typeface="Cambria Math" panose="02040503050406030204" pitchFamily="18" charset="0"/>
                              </a:rPr>
                              <m:t> </m:t>
                            </m:r>
                            <m:r>
                              <a:rPr lang="en-US" i="1">
                                <a:latin typeface="Cambria Math" panose="02040503050406030204" pitchFamily="18" charset="0"/>
                              </a:rPr>
                              <m:t>𝐹</m:t>
                            </m:r>
                          </m:num>
                          <m:den>
                            <m:r>
                              <a:rPr lang="en-US" i="1">
                                <a:latin typeface="Cambria Math" panose="02040503050406030204" pitchFamily="18" charset="0"/>
                              </a:rPr>
                              <m:t>𝑏</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𝐵</m:t>
                                </m:r>
                              </m:sub>
                            </m:sSub>
                          </m:num>
                          <m:den>
                            <m:r>
                              <a:rPr lang="en-US" i="1">
                                <a:latin typeface="Cambria Math" panose="02040503050406030204" pitchFamily="18" charset="0"/>
                                <a:ea typeface="Cambria Math" panose="02040503050406030204" pitchFamily="18" charset="0"/>
                              </a:rPr>
                              <m:t>𝑑𝑡</m:t>
                            </m:r>
                          </m:den>
                        </m:f>
                      </m:oMath>
                    </m:oMathPara>
                  </a14:m>
                  <a:endParaRPr lang="en-US" dirty="0"/>
                </a:p>
                <a:p>
                  <a:endParaRPr lang="en-US" dirty="0"/>
                </a:p>
                <a:p>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1895901" y="2877636"/>
                  <a:ext cx="2895600" cy="117224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176215" y="2877636"/>
                  <a:ext cx="1992573" cy="636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   −  </m:t>
                        </m:r>
                        <m:f>
                          <m:fPr>
                            <m:ctrlPr>
                              <a:rPr lang="en-US" i="1" smtClean="0">
                                <a:latin typeface="Cambria Math" panose="02040503050406030204" pitchFamily="18" charset="0"/>
                                <a:ea typeface="Cambria Math" panose="02040503050406030204" pitchFamily="18" charset="0"/>
                              </a:rPr>
                            </m:ctrlPr>
                          </m:fPr>
                          <m:num>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𝑒</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𝐹</m:t>
                            </m:r>
                          </m:num>
                          <m:den>
                            <m:r>
                              <a:rPr lang="en-US" b="0" i="1" smtClean="0">
                                <a:latin typeface="Cambria Math" panose="02040503050406030204" pitchFamily="18" charset="0"/>
                                <a:ea typeface="Cambria Math" panose="02040503050406030204" pitchFamily="18" charset="0"/>
                              </a:rPr>
                              <m:t>𝑎</m:t>
                            </m:r>
                          </m:den>
                        </m:f>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𝐴</m:t>
                                </m:r>
                              </m:sub>
                            </m:sSub>
                          </m:num>
                          <m:den>
                            <m:r>
                              <a:rPr lang="en-US" b="0" i="1" smtClean="0">
                                <a:latin typeface="Cambria Math" panose="02040503050406030204" pitchFamily="18" charset="0"/>
                                <a:ea typeface="Cambria Math" panose="02040503050406030204" pitchFamily="18" charset="0"/>
                              </a:rPr>
                              <m:t>𝑑𝑡</m:t>
                            </m:r>
                          </m:den>
                        </m:f>
                      </m:oMath>
                    </m:oMathPara>
                  </a14:m>
                  <a:endParaRPr lang="en-US" dirty="0">
                    <a:latin typeface="Cambria Math" panose="02040503050406030204" pitchFamily="18" charset="0"/>
                    <a:ea typeface="Cambria Math" panose="020405030504060302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176215" y="2877636"/>
                  <a:ext cx="1992573" cy="636585"/>
                </a:xfrm>
                <a:prstGeom prst="rect">
                  <a:avLst/>
                </a:prstGeom>
                <a:blipFill>
                  <a:blip r:embed="rId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6" name="TextBox 15"/>
              <p:cNvSpPr txBox="1"/>
              <p:nvPr/>
            </p:nvSpPr>
            <p:spPr>
              <a:xfrm>
                <a:off x="3424888" y="3514221"/>
                <a:ext cx="818865" cy="6182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𝑞</m:t>
                          </m:r>
                        </m:num>
                        <m:den>
                          <m:r>
                            <a:rPr lang="en-US" i="1">
                              <a:latin typeface="Cambria Math" panose="02040503050406030204" pitchFamily="18" charset="0"/>
                              <a:ea typeface="Cambria Math" panose="02040503050406030204" pitchFamily="18" charset="0"/>
                            </a:rPr>
                            <m:t>𝑑𝑡</m:t>
                          </m:r>
                        </m:den>
                      </m:f>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3424888" y="3514221"/>
                <a:ext cx="818865" cy="618246"/>
              </a:xfrm>
              <a:prstGeom prst="rect">
                <a:avLst/>
              </a:prstGeom>
              <a:blipFill>
                <a:blip r:embed="rId5"/>
                <a:stretch>
                  <a:fillRect/>
                </a:stretch>
              </a:blipFill>
            </p:spPr>
            <p:txBody>
              <a:bodyPr/>
              <a:lstStyle/>
              <a:p>
                <a:r>
                  <a:rPr lang="en-US">
                    <a:noFill/>
                  </a:rPr>
                  <a:t> </a:t>
                </a:r>
              </a:p>
            </p:txBody>
          </p:sp>
        </mc:Fallback>
      </mc:AlternateContent>
      <p:sp>
        <p:nvSpPr>
          <p:cNvPr id="22" name="Rectangle 21"/>
          <p:cNvSpPr/>
          <p:nvPr/>
        </p:nvSpPr>
        <p:spPr>
          <a:xfrm>
            <a:off x="1950195" y="4157808"/>
            <a:ext cx="4068170" cy="796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942697" y="4171306"/>
            <a:ext cx="2013284" cy="646331"/>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rate form of Faraday’s Law</a:t>
            </a:r>
          </a:p>
        </p:txBody>
      </p:sp>
      <p:grpSp>
        <p:nvGrpSpPr>
          <p:cNvPr id="29" name="Group 28"/>
          <p:cNvGrpSpPr/>
          <p:nvPr/>
        </p:nvGrpSpPr>
        <p:grpSpPr>
          <a:xfrm>
            <a:off x="2652423" y="4719487"/>
            <a:ext cx="1348000" cy="1806277"/>
            <a:chOff x="2669700" y="4706836"/>
            <a:chExt cx="1348000" cy="1806277"/>
          </a:xfrm>
        </p:grpSpPr>
        <p:sp>
          <p:nvSpPr>
            <p:cNvPr id="27" name="Down Arrow 26"/>
            <p:cNvSpPr/>
            <p:nvPr/>
          </p:nvSpPr>
          <p:spPr>
            <a:xfrm rot="10800000">
              <a:off x="3046009" y="4706836"/>
              <a:ext cx="202158" cy="59769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p:cNvSpPr txBox="1"/>
                <p:nvPr/>
              </p:nvSpPr>
              <p:spPr>
                <a:xfrm>
                  <a:off x="2669700" y="5343562"/>
                  <a:ext cx="1348000" cy="1169551"/>
                </a:xfrm>
                <a:prstGeom prst="rect">
                  <a:avLst/>
                </a:prstGeom>
                <a:noFill/>
              </p:spPr>
              <p:txBody>
                <a:bodyPr wrap="square" rtlCol="0">
                  <a:spAutoFit/>
                </a:bodyPr>
                <a:lstStyle/>
                <a:p>
                  <a:r>
                    <a:rPr lang="en-US" sz="1400" dirty="0">
                      <a:solidFill>
                        <a:srgbClr val="FF0000"/>
                      </a:solidFill>
                      <a:latin typeface="Arial" panose="020B0604020202020204" pitchFamily="34" charset="0"/>
                      <a:cs typeface="Arial" panose="020B0604020202020204" pitchFamily="34" charset="0"/>
                    </a:rPr>
                    <a:t>“+” sign since </a:t>
                  </a:r>
                  <a14:m>
                    <m:oMath xmlns:m="http://schemas.openxmlformats.org/officeDocument/2006/math">
                      <m:sSup>
                        <m:sSupPr>
                          <m:ctrlPr>
                            <a:rPr lang="en-US" sz="1400" i="1">
                              <a:solidFill>
                                <a:srgbClr val="FF0000"/>
                              </a:solidFill>
                              <a:latin typeface="Cambria Math" panose="02040503050406030204" pitchFamily="18" charset="0"/>
                            </a:rPr>
                          </m:ctrlPr>
                        </m:sSupPr>
                        <m:e>
                          <m:r>
                            <a:rPr lang="en-US" sz="1400" i="1">
                              <a:solidFill>
                                <a:srgbClr val="FF0000"/>
                              </a:solidFill>
                              <a:latin typeface="Cambria Math" panose="02040503050406030204" pitchFamily="18" charset="0"/>
                            </a:rPr>
                            <m:t>𝐵</m:t>
                          </m:r>
                        </m:e>
                        <m:sup>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𝑧</m:t>
                              </m:r>
                            </m:e>
                            <m:sub>
                              <m:r>
                                <a:rPr lang="en-US" sz="1400" i="1">
                                  <a:solidFill>
                                    <a:srgbClr val="FF0000"/>
                                  </a:solidFill>
                                  <a:latin typeface="Cambria Math" panose="02040503050406030204" pitchFamily="18" charset="0"/>
                                </a:rPr>
                                <m:t>𝐵</m:t>
                              </m:r>
                            </m:sub>
                          </m:sSub>
                        </m:sup>
                      </m:sSup>
                    </m:oMath>
                  </a14:m>
                  <a:r>
                    <a:rPr lang="en-US" sz="1400" dirty="0">
                      <a:solidFill>
                        <a:srgbClr val="FF0000"/>
                      </a:solidFill>
                      <a:latin typeface="Arial" panose="020B0604020202020204" pitchFamily="34" charset="0"/>
                      <a:cs typeface="Arial" panose="020B0604020202020204" pitchFamily="34" charset="0"/>
                    </a:rPr>
                    <a:t> and </a:t>
                  </a:r>
                  <a14:m>
                    <m:oMath xmlns:m="http://schemas.openxmlformats.org/officeDocument/2006/math">
                      <m:sSup>
                        <m:sSupPr>
                          <m:ctrlPr>
                            <a:rPr lang="en-US" sz="1400" i="1">
                              <a:solidFill>
                                <a:srgbClr val="FF0000"/>
                              </a:solidFill>
                              <a:latin typeface="Cambria Math" panose="02040503050406030204" pitchFamily="18" charset="0"/>
                            </a:rPr>
                          </m:ctrlPr>
                        </m:sSupPr>
                        <m:e>
                          <m:r>
                            <a:rPr lang="en-US" sz="1400" i="1">
                              <a:solidFill>
                                <a:srgbClr val="FF0000"/>
                              </a:solidFill>
                              <a:latin typeface="Cambria Math" panose="02040503050406030204" pitchFamily="18" charset="0"/>
                            </a:rPr>
                            <m:t>𝑒</m:t>
                          </m:r>
                        </m:e>
                        <m:sup>
                          <m:r>
                            <a:rPr lang="en-US" sz="1400" i="1">
                              <a:solidFill>
                                <a:srgbClr val="FF0000"/>
                              </a:solidFill>
                              <a:latin typeface="Cambria Math" panose="02040503050406030204" pitchFamily="18" charset="0"/>
                            </a:rPr>
                            <m:t>−</m:t>
                          </m:r>
                        </m:sup>
                      </m:sSup>
                    </m:oMath>
                  </a14:m>
                  <a:r>
                    <a:rPr lang="en-US" sz="1400" dirty="0">
                      <a:solidFill>
                        <a:srgbClr val="FF0000"/>
                      </a:solidFill>
                      <a:latin typeface="Arial" panose="020B0604020202020204" pitchFamily="34" charset="0"/>
                      <a:cs typeface="Arial" panose="020B0604020202020204" pitchFamily="34" charset="0"/>
                    </a:rPr>
                    <a:t> are on same side of reaction </a:t>
                  </a:r>
                </a:p>
              </p:txBody>
            </p:sp>
          </mc:Choice>
          <mc:Fallback xmlns="">
            <p:sp>
              <p:nvSpPr>
                <p:cNvPr id="28" name="TextBox 27"/>
                <p:cNvSpPr txBox="1">
                  <a:spLocks noRot="1" noChangeAspect="1" noMove="1" noResize="1" noEditPoints="1" noAdjustHandles="1" noChangeArrowheads="1" noChangeShapeType="1" noTextEdit="1"/>
                </p:cNvSpPr>
                <p:nvPr/>
              </p:nvSpPr>
              <p:spPr>
                <a:xfrm>
                  <a:off x="2669700" y="5343562"/>
                  <a:ext cx="1348000" cy="1169551"/>
                </a:xfrm>
                <a:prstGeom prst="rect">
                  <a:avLst/>
                </a:prstGeom>
                <a:blipFill>
                  <a:blip r:embed="rId6"/>
                  <a:stretch>
                    <a:fillRect l="-1357" t="-1047" b="-4712"/>
                  </a:stretch>
                </a:blipFill>
              </p:spPr>
              <p:txBody>
                <a:bodyPr/>
                <a:lstStyle/>
                <a:p>
                  <a:r>
                    <a:rPr lang="en-US">
                      <a:noFill/>
                    </a:rPr>
                    <a:t> </a:t>
                  </a:r>
                </a:p>
              </p:txBody>
            </p:sp>
          </mc:Fallback>
        </mc:AlternateContent>
      </p:grpSp>
      <p:grpSp>
        <p:nvGrpSpPr>
          <p:cNvPr id="9" name="Group 8"/>
          <p:cNvGrpSpPr/>
          <p:nvPr/>
        </p:nvGrpSpPr>
        <p:grpSpPr>
          <a:xfrm>
            <a:off x="4512001" y="4731817"/>
            <a:ext cx="1323834" cy="1767241"/>
            <a:chOff x="4623533" y="4723242"/>
            <a:chExt cx="1323834" cy="1767241"/>
          </a:xfrm>
        </p:grpSpPr>
        <mc:AlternateContent xmlns:mc="http://schemas.openxmlformats.org/markup-compatibility/2006" xmlns:a14="http://schemas.microsoft.com/office/drawing/2010/main">
          <mc:Choice Requires="a14">
            <p:sp>
              <p:nvSpPr>
                <p:cNvPr id="31" name="TextBox 30"/>
                <p:cNvSpPr txBox="1"/>
                <p:nvPr/>
              </p:nvSpPr>
              <p:spPr>
                <a:xfrm>
                  <a:off x="4623533" y="5320932"/>
                  <a:ext cx="1323834" cy="1169551"/>
                </a:xfrm>
                <a:prstGeom prst="rect">
                  <a:avLst/>
                </a:prstGeom>
                <a:noFill/>
              </p:spPr>
              <p:txBody>
                <a:bodyPr wrap="square" rtlCol="0">
                  <a:spAutoFit/>
                </a:bodyPr>
                <a:lstStyle/>
                <a:p>
                  <a:r>
                    <a:rPr lang="en-US" sz="1400" dirty="0">
                      <a:solidFill>
                        <a:srgbClr val="FF0000"/>
                      </a:solidFill>
                      <a:latin typeface="Arial" panose="020B0604020202020204" pitchFamily="34" charset="0"/>
                      <a:cs typeface="Arial" panose="020B0604020202020204" pitchFamily="34" charset="0"/>
                    </a:rPr>
                    <a:t>“</a:t>
                  </a:r>
                  <a14:m>
                    <m:oMath xmlns:m="http://schemas.openxmlformats.org/officeDocument/2006/math">
                      <m:r>
                        <a:rPr lang="en-US" sz="1400" i="1" smtClean="0">
                          <a:solidFill>
                            <a:srgbClr val="FF0000"/>
                          </a:solidFill>
                          <a:latin typeface="Cambria Math" panose="02040503050406030204" pitchFamily="18" charset="0"/>
                          <a:ea typeface="Cambria Math" panose="02040503050406030204" pitchFamily="18" charset="0"/>
                        </a:rPr>
                        <m:t>−</m:t>
                      </m:r>
                    </m:oMath>
                  </a14:m>
                  <a:r>
                    <a:rPr lang="en-US" sz="1400" dirty="0">
                      <a:solidFill>
                        <a:srgbClr val="FF0000"/>
                      </a:solidFill>
                      <a:latin typeface="Arial" panose="020B0604020202020204" pitchFamily="34" charset="0"/>
                      <a:cs typeface="Arial" panose="020B0604020202020204" pitchFamily="34" charset="0"/>
                    </a:rPr>
                    <a:t>” sign since </a:t>
                  </a:r>
                  <a14:m>
                    <m:oMath xmlns:m="http://schemas.openxmlformats.org/officeDocument/2006/math">
                      <m:sSup>
                        <m:sSupPr>
                          <m:ctrlPr>
                            <a:rPr lang="en-US" sz="1400" i="1">
                              <a:solidFill>
                                <a:srgbClr val="FF0000"/>
                              </a:solidFill>
                              <a:latin typeface="Cambria Math" panose="02040503050406030204" pitchFamily="18" charset="0"/>
                            </a:rPr>
                          </m:ctrlPr>
                        </m:sSupPr>
                        <m:e>
                          <m:r>
                            <a:rPr lang="en-US" sz="1400" b="0" i="1" smtClean="0">
                              <a:solidFill>
                                <a:srgbClr val="FF0000"/>
                              </a:solidFill>
                              <a:latin typeface="Cambria Math" panose="02040503050406030204" pitchFamily="18" charset="0"/>
                            </a:rPr>
                            <m:t>𝐴</m:t>
                          </m:r>
                        </m:e>
                        <m:sup>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𝑧</m:t>
                              </m:r>
                            </m:e>
                            <m:sub>
                              <m:r>
                                <a:rPr lang="en-US" sz="1400" b="0" i="1" smtClean="0">
                                  <a:solidFill>
                                    <a:srgbClr val="FF0000"/>
                                  </a:solidFill>
                                  <a:latin typeface="Cambria Math" panose="02040503050406030204" pitchFamily="18" charset="0"/>
                                </a:rPr>
                                <m:t>𝐴</m:t>
                              </m:r>
                            </m:sub>
                          </m:sSub>
                        </m:sup>
                      </m:sSup>
                    </m:oMath>
                  </a14:m>
                  <a:r>
                    <a:rPr lang="en-US" sz="1400" dirty="0">
                      <a:solidFill>
                        <a:srgbClr val="FF0000"/>
                      </a:solidFill>
                      <a:latin typeface="Arial" panose="020B0604020202020204" pitchFamily="34" charset="0"/>
                      <a:cs typeface="Arial" panose="020B0604020202020204" pitchFamily="34" charset="0"/>
                    </a:rPr>
                    <a:t> and </a:t>
                  </a:r>
                  <a14:m>
                    <m:oMath xmlns:m="http://schemas.openxmlformats.org/officeDocument/2006/math">
                      <m:sSup>
                        <m:sSupPr>
                          <m:ctrlPr>
                            <a:rPr lang="en-US" sz="1400" i="1">
                              <a:solidFill>
                                <a:srgbClr val="FF0000"/>
                              </a:solidFill>
                              <a:latin typeface="Cambria Math" panose="02040503050406030204" pitchFamily="18" charset="0"/>
                            </a:rPr>
                          </m:ctrlPr>
                        </m:sSupPr>
                        <m:e>
                          <m:r>
                            <a:rPr lang="en-US" sz="1400" i="1">
                              <a:solidFill>
                                <a:srgbClr val="FF0000"/>
                              </a:solidFill>
                              <a:latin typeface="Cambria Math" panose="02040503050406030204" pitchFamily="18" charset="0"/>
                            </a:rPr>
                            <m:t>𝑒</m:t>
                          </m:r>
                        </m:e>
                        <m:sup>
                          <m:r>
                            <a:rPr lang="en-US" sz="1400" i="1">
                              <a:solidFill>
                                <a:srgbClr val="FF0000"/>
                              </a:solidFill>
                              <a:latin typeface="Cambria Math" panose="02040503050406030204" pitchFamily="18" charset="0"/>
                            </a:rPr>
                            <m:t>−</m:t>
                          </m:r>
                        </m:sup>
                      </m:sSup>
                    </m:oMath>
                  </a14:m>
                  <a:r>
                    <a:rPr lang="en-US" sz="1400" dirty="0">
                      <a:solidFill>
                        <a:srgbClr val="FF0000"/>
                      </a:solidFill>
                      <a:latin typeface="Arial" panose="020B0604020202020204" pitchFamily="34" charset="0"/>
                      <a:cs typeface="Arial" panose="020B0604020202020204" pitchFamily="34" charset="0"/>
                    </a:rPr>
                    <a:t> are on opposite side of reaction </a:t>
                  </a:r>
                </a:p>
              </p:txBody>
            </p:sp>
          </mc:Choice>
          <mc:Fallback xmlns="">
            <p:sp>
              <p:nvSpPr>
                <p:cNvPr id="31" name="TextBox 30"/>
                <p:cNvSpPr txBox="1">
                  <a:spLocks noRot="1" noChangeAspect="1" noMove="1" noResize="1" noEditPoints="1" noAdjustHandles="1" noChangeArrowheads="1" noChangeShapeType="1" noTextEdit="1"/>
                </p:cNvSpPr>
                <p:nvPr/>
              </p:nvSpPr>
              <p:spPr>
                <a:xfrm>
                  <a:off x="4623533" y="5320932"/>
                  <a:ext cx="1323834" cy="1169551"/>
                </a:xfrm>
                <a:prstGeom prst="rect">
                  <a:avLst/>
                </a:prstGeom>
                <a:blipFill>
                  <a:blip r:embed="rId7"/>
                  <a:stretch>
                    <a:fillRect l="-1382" t="-521" r="-1382" b="-4688"/>
                  </a:stretch>
                </a:blipFill>
              </p:spPr>
              <p:txBody>
                <a:bodyPr/>
                <a:lstStyle/>
                <a:p>
                  <a:r>
                    <a:rPr lang="en-US">
                      <a:noFill/>
                    </a:rPr>
                    <a:t> </a:t>
                  </a:r>
                </a:p>
              </p:txBody>
            </p:sp>
          </mc:Fallback>
        </mc:AlternateContent>
        <p:sp>
          <p:nvSpPr>
            <p:cNvPr id="32" name="Down Arrow 31"/>
            <p:cNvSpPr/>
            <p:nvPr/>
          </p:nvSpPr>
          <p:spPr>
            <a:xfrm rot="10800000">
              <a:off x="4876088" y="4723242"/>
              <a:ext cx="202158" cy="59769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464321" y="4045116"/>
            <a:ext cx="1431580" cy="1323439"/>
            <a:chOff x="464321" y="4045116"/>
            <a:chExt cx="1431580" cy="1323439"/>
          </a:xfrm>
        </p:grpSpPr>
        <mc:AlternateContent xmlns:mc="http://schemas.openxmlformats.org/markup-compatibility/2006" xmlns:a14="http://schemas.microsoft.com/office/drawing/2010/main">
          <mc:Choice Requires="a14">
            <p:sp>
              <p:nvSpPr>
                <p:cNvPr id="35" name="TextBox 34"/>
                <p:cNvSpPr txBox="1"/>
                <p:nvPr/>
              </p:nvSpPr>
              <p:spPr>
                <a:xfrm>
                  <a:off x="464321" y="4045116"/>
                  <a:ext cx="1320964" cy="1323439"/>
                </a:xfrm>
                <a:prstGeom prst="rect">
                  <a:avLst/>
                </a:prstGeom>
                <a:noFill/>
              </p:spPr>
              <p:txBody>
                <a:bodyPr wrap="square" rtlCol="0">
                  <a:spAutoFit/>
                </a:bodyPr>
                <a:lstStyle/>
                <a:p>
                  <a:r>
                    <a:rPr lang="en-US" sz="1600" dirty="0">
                      <a:solidFill>
                        <a:srgbClr val="FF0000"/>
                      </a:solidFill>
                      <a:latin typeface="Arial" panose="020B0604020202020204" pitchFamily="34" charset="0"/>
                      <a:cs typeface="Arial" panose="020B0604020202020204" pitchFamily="34" charset="0"/>
                    </a:rPr>
                    <a:t>Relates production rates of </a:t>
                  </a:r>
                  <a14:m>
                    <m:oMath xmlns:m="http://schemas.openxmlformats.org/officeDocument/2006/math">
                      <m:sSup>
                        <m:sSupPr>
                          <m:ctrlPr>
                            <a:rPr lang="en-US" sz="1600" i="1">
                              <a:solidFill>
                                <a:srgbClr val="FF0000"/>
                              </a:solidFill>
                              <a:latin typeface="Cambria Math" panose="02040503050406030204" pitchFamily="18" charset="0"/>
                            </a:rPr>
                          </m:ctrlPr>
                        </m:sSupPr>
                        <m:e>
                          <m:r>
                            <a:rPr lang="en-US" sz="1600" i="1">
                              <a:solidFill>
                                <a:srgbClr val="FF0000"/>
                              </a:solidFill>
                              <a:latin typeface="Cambria Math" panose="02040503050406030204" pitchFamily="18" charset="0"/>
                            </a:rPr>
                            <m:t>𝐵</m:t>
                          </m:r>
                        </m:e>
                        <m:sup>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𝑧</m:t>
                              </m:r>
                            </m:e>
                            <m:sub>
                              <m:r>
                                <a:rPr lang="en-US" sz="1600" i="1">
                                  <a:solidFill>
                                    <a:srgbClr val="FF0000"/>
                                  </a:solidFill>
                                  <a:latin typeface="Cambria Math" panose="02040503050406030204" pitchFamily="18" charset="0"/>
                                </a:rPr>
                                <m:t>𝐵</m:t>
                              </m:r>
                            </m:sub>
                          </m:sSub>
                        </m:sup>
                      </m:sSup>
                    </m:oMath>
                  </a14:m>
                  <a:r>
                    <a:rPr lang="en-US" sz="1600" dirty="0">
                      <a:solidFill>
                        <a:srgbClr val="FF0000"/>
                      </a:solidFill>
                      <a:latin typeface="Arial" panose="020B0604020202020204" pitchFamily="34" charset="0"/>
                      <a:cs typeface="Arial" panose="020B0604020202020204" pitchFamily="34" charset="0"/>
                    </a:rPr>
                    <a:t> and </a:t>
                  </a:r>
                  <a14:m>
                    <m:oMath xmlns:m="http://schemas.openxmlformats.org/officeDocument/2006/math">
                      <m:sSup>
                        <m:sSupPr>
                          <m:ctrlPr>
                            <a:rPr lang="en-US" sz="1600" i="1">
                              <a:solidFill>
                                <a:srgbClr val="FF0000"/>
                              </a:solidFill>
                              <a:latin typeface="Cambria Math" panose="02040503050406030204" pitchFamily="18" charset="0"/>
                            </a:rPr>
                          </m:ctrlPr>
                        </m:sSupPr>
                        <m:e>
                          <m:r>
                            <a:rPr lang="en-US" sz="1600" i="1">
                              <a:solidFill>
                                <a:srgbClr val="FF0000"/>
                              </a:solidFill>
                              <a:latin typeface="Cambria Math" panose="02040503050406030204" pitchFamily="18" charset="0"/>
                            </a:rPr>
                            <m:t>𝐴</m:t>
                          </m:r>
                        </m:e>
                        <m:sup>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𝑧</m:t>
                              </m:r>
                            </m:e>
                            <m:sub>
                              <m:r>
                                <a:rPr lang="en-US" sz="1600" i="1">
                                  <a:solidFill>
                                    <a:srgbClr val="FF0000"/>
                                  </a:solidFill>
                                  <a:latin typeface="Cambria Math" panose="02040503050406030204" pitchFamily="18" charset="0"/>
                                </a:rPr>
                                <m:t>𝐴</m:t>
                              </m:r>
                            </m:sub>
                          </m:sSub>
                        </m:sup>
                      </m:sSup>
                    </m:oMath>
                  </a14:m>
                  <a:r>
                    <a:rPr lang="en-US" sz="1600" dirty="0">
                      <a:solidFill>
                        <a:srgbClr val="FF0000"/>
                      </a:solidFill>
                      <a:latin typeface="Arial" panose="020B0604020202020204" pitchFamily="34" charset="0"/>
                      <a:cs typeface="Arial" panose="020B0604020202020204" pitchFamily="34" charset="0"/>
                    </a:rPr>
                    <a:t> to current</a:t>
                  </a:r>
                </a:p>
              </p:txBody>
            </p:sp>
          </mc:Choice>
          <mc:Fallback xmlns="">
            <p:sp>
              <p:nvSpPr>
                <p:cNvPr id="35" name="TextBox 34"/>
                <p:cNvSpPr txBox="1">
                  <a:spLocks noRot="1" noChangeAspect="1" noMove="1" noResize="1" noEditPoints="1" noAdjustHandles="1" noChangeArrowheads="1" noChangeShapeType="1" noTextEdit="1"/>
                </p:cNvSpPr>
                <p:nvPr/>
              </p:nvSpPr>
              <p:spPr>
                <a:xfrm>
                  <a:off x="464321" y="4045116"/>
                  <a:ext cx="1320964" cy="1323439"/>
                </a:xfrm>
                <a:prstGeom prst="rect">
                  <a:avLst/>
                </a:prstGeom>
                <a:blipFill>
                  <a:blip r:embed="rId8"/>
                  <a:stretch>
                    <a:fillRect l="-2304" t="-1382" b="-5069"/>
                  </a:stretch>
                </a:blipFill>
              </p:spPr>
              <p:txBody>
                <a:bodyPr/>
                <a:lstStyle/>
                <a:p>
                  <a:r>
                    <a:rPr lang="en-US">
                      <a:noFill/>
                    </a:rPr>
                    <a:t> </a:t>
                  </a:r>
                </a:p>
              </p:txBody>
            </p:sp>
          </mc:Fallback>
        </mc:AlternateContent>
        <p:sp>
          <p:nvSpPr>
            <p:cNvPr id="37" name="Left Brace 36"/>
            <p:cNvSpPr/>
            <p:nvPr/>
          </p:nvSpPr>
          <p:spPr>
            <a:xfrm>
              <a:off x="1678675" y="4045116"/>
              <a:ext cx="217226" cy="1080970"/>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p:cNvGrpSpPr/>
          <p:nvPr/>
        </p:nvGrpSpPr>
        <p:grpSpPr>
          <a:xfrm>
            <a:off x="1941389" y="4159677"/>
            <a:ext cx="5342958" cy="1082453"/>
            <a:chOff x="1917238" y="4171306"/>
            <a:chExt cx="5342958" cy="1082453"/>
          </a:xfrm>
        </p:grpSpPr>
        <p:grpSp>
          <p:nvGrpSpPr>
            <p:cNvPr id="21" name="Group 20"/>
            <p:cNvGrpSpPr/>
            <p:nvPr/>
          </p:nvGrpSpPr>
          <p:grpSpPr>
            <a:xfrm>
              <a:off x="1917238" y="4171306"/>
              <a:ext cx="4151194" cy="1082453"/>
              <a:chOff x="2537346" y="4333357"/>
              <a:chExt cx="4151194" cy="1082453"/>
            </a:xfrm>
          </p:grpSpPr>
          <p:sp>
            <p:nvSpPr>
              <p:cNvPr id="18" name="TextBox 17"/>
              <p:cNvSpPr txBox="1"/>
              <p:nvPr/>
            </p:nvSpPr>
            <p:spPr>
              <a:xfrm>
                <a:off x="2537346" y="4370524"/>
                <a:ext cx="2089245" cy="1045286"/>
              </a:xfrm>
              <a:prstGeom prst="rect">
                <a:avLst/>
              </a:prstGeom>
              <a:noFill/>
            </p:spPr>
            <p:txBody>
              <a:bodyPr wrap="square" rtlCol="0">
                <a:spAutoFit/>
              </a:bodyPr>
              <a:lstStyle/>
              <a:p>
                <a:r>
                  <a:rPr lang="en-US" sz="2400" dirty="0">
                    <a:latin typeface="Cambria Math" panose="02040503050406030204" pitchFamily="18" charset="0"/>
                    <a:ea typeface="Cambria Math" panose="02040503050406030204" pitchFamily="18" charset="0"/>
                  </a:rPr>
                  <a:t>∴  </a:t>
                </a:r>
                <a:r>
                  <a:rPr lang="en-US" sz="2000" dirty="0">
                    <a:latin typeface="Cambria Math" panose="02040503050406030204" pitchFamily="18" charset="0"/>
                    <a:ea typeface="Cambria Math" panose="02040503050406030204" pitchFamily="18" charset="0"/>
                  </a:rPr>
                  <a:t>I </a:t>
                </a:r>
                <a:r>
                  <a:rPr lang="en-US" dirty="0">
                    <a:latin typeface="Cambria Math" panose="02040503050406030204" pitchFamily="18" charset="0"/>
                    <a:ea typeface="Cambria Math" panose="02040503050406030204" pitchFamily="18" charset="0"/>
                  </a:rPr>
                  <a:t>  =    </a:t>
                </a:r>
              </a:p>
              <a:p>
                <a:endParaRPr lang="en-US" dirty="0">
                  <a:latin typeface="Cambria Math" panose="02040503050406030204" pitchFamily="18" charset="0"/>
                  <a:ea typeface="Cambria Math" panose="02040503050406030204" pitchFamily="18" charset="0"/>
                </a:endParaRPr>
              </a:p>
              <a:p>
                <a:r>
                  <a:rPr lang="en-US" dirty="0">
                    <a:latin typeface="Cambria Math" panose="02040503050406030204" pitchFamily="18" charset="0"/>
                    <a:ea typeface="Cambria Math" panose="02040503050406030204" pitchFamily="18" charset="0"/>
                  </a:rPr>
                  <a:t>  </a:t>
                </a:r>
                <a:endParaRPr lang="en-US" sz="2400" dirty="0"/>
              </a:p>
            </p:txBody>
          </p:sp>
          <mc:AlternateContent xmlns:mc="http://schemas.openxmlformats.org/markup-compatibility/2006" xmlns:a14="http://schemas.microsoft.com/office/drawing/2010/main">
            <mc:Choice Requires="a14">
              <p:sp>
                <p:nvSpPr>
                  <p:cNvPr id="19" name="TextBox 18"/>
                  <p:cNvSpPr txBox="1"/>
                  <p:nvPr/>
                </p:nvSpPr>
                <p:spPr>
                  <a:xfrm>
                    <a:off x="3560928" y="4333357"/>
                    <a:ext cx="1290282" cy="6182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𝑒</m:t>
                                  </m:r>
                                </m:sub>
                              </m:sSub>
                              <m:r>
                                <a:rPr lang="en-US" i="1">
                                  <a:latin typeface="Cambria Math" panose="02040503050406030204" pitchFamily="18" charset="0"/>
                                </a:rPr>
                                <m:t> </m:t>
                              </m:r>
                              <m:r>
                                <a:rPr lang="en-US" i="1">
                                  <a:latin typeface="Cambria Math" panose="02040503050406030204" pitchFamily="18" charset="0"/>
                                </a:rPr>
                                <m:t>𝐹</m:t>
                              </m:r>
                            </m:num>
                            <m:den>
                              <m:r>
                                <a:rPr lang="en-US" i="1">
                                  <a:latin typeface="Cambria Math" panose="02040503050406030204" pitchFamily="18" charset="0"/>
                                </a:rPr>
                                <m:t>𝑏</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𝐵</m:t>
                                  </m:r>
                                </m:sub>
                              </m:sSub>
                            </m:num>
                            <m:den>
                              <m:r>
                                <a:rPr lang="en-US" i="1">
                                  <a:latin typeface="Cambria Math" panose="02040503050406030204" pitchFamily="18" charset="0"/>
                                  <a:ea typeface="Cambria Math" panose="02040503050406030204" pitchFamily="18" charset="0"/>
                                </a:rPr>
                                <m:t>𝑑𝑡</m:t>
                              </m:r>
                            </m:den>
                          </m:f>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3560928" y="4333357"/>
                    <a:ext cx="1290282" cy="61824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791501" y="4346922"/>
                    <a:ext cx="1897039" cy="6182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   −  </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𝐹</m:t>
                              </m:r>
                            </m:num>
                            <m:den>
                              <m:r>
                                <a:rPr lang="en-US" i="1">
                                  <a:latin typeface="Cambria Math" panose="02040503050406030204" pitchFamily="18" charset="0"/>
                                  <a:ea typeface="Cambria Math" panose="02040503050406030204" pitchFamily="18" charset="0"/>
                                </a:rPr>
                                <m:t>𝑎</m:t>
                              </m:r>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𝐴</m:t>
                                  </m:r>
                                </m:sub>
                              </m:sSub>
                            </m:num>
                            <m:den>
                              <m:r>
                                <a:rPr lang="en-US" i="1">
                                  <a:latin typeface="Cambria Math" panose="02040503050406030204" pitchFamily="18" charset="0"/>
                                  <a:ea typeface="Cambria Math" panose="02040503050406030204" pitchFamily="18" charset="0"/>
                                </a:rPr>
                                <m:t>𝑑𝑡</m:t>
                              </m:r>
                            </m:den>
                          </m:f>
                        </m:oMath>
                      </m:oMathPara>
                    </a14:m>
                    <a:endParaRPr lang="en-US" dirty="0">
                      <a:latin typeface="Cambria Math" panose="02040503050406030204" pitchFamily="18" charset="0"/>
                      <a:ea typeface="Cambria Math" panose="02040503050406030204" pitchFamily="18" charset="0"/>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791501" y="4346922"/>
                    <a:ext cx="1897039" cy="618246"/>
                  </a:xfrm>
                  <a:prstGeom prst="rect">
                    <a:avLst/>
                  </a:prstGeom>
                  <a:blipFill>
                    <a:blip r:embed="rId10"/>
                    <a:stretch>
                      <a:fillRect/>
                    </a:stretch>
                  </a:blipFill>
                </p:spPr>
                <p:txBody>
                  <a:bodyPr/>
                  <a:lstStyle/>
                  <a:p>
                    <a:r>
                      <a:rPr lang="en-US">
                        <a:noFill/>
                      </a:rPr>
                      <a:t> </a:t>
                    </a:r>
                  </a:p>
                </p:txBody>
              </p:sp>
            </mc:Fallback>
          </mc:AlternateContent>
        </p:grpSp>
        <p:sp>
          <p:nvSpPr>
            <p:cNvPr id="2" name="TextBox 1"/>
            <p:cNvSpPr txBox="1"/>
            <p:nvPr/>
          </p:nvSpPr>
          <p:spPr>
            <a:xfrm>
              <a:off x="6373505" y="4292775"/>
              <a:ext cx="886691" cy="400110"/>
            </a:xfrm>
            <a:prstGeom prst="rect">
              <a:avLst/>
            </a:prstGeom>
            <a:noFill/>
          </p:spPr>
          <p:txBody>
            <a:bodyPr wrap="square" rtlCol="0">
              <a:spAutoFit/>
            </a:bodyPr>
            <a:lstStyle/>
            <a:p>
              <a:r>
                <a:rPr lang="en-US" sz="2000" dirty="0">
                  <a:latin typeface="Cambria Math" panose="02040503050406030204" pitchFamily="18" charset="0"/>
                  <a:ea typeface="Cambria Math" panose="02040503050406030204" pitchFamily="18" charset="0"/>
                </a:rPr>
                <a:t>(2)</a:t>
              </a:r>
            </a:p>
          </p:txBody>
        </p:sp>
      </p:grpSp>
    </p:spTree>
    <p:extLst>
      <p:ext uri="{BB962C8B-B14F-4D97-AF65-F5344CB8AC3E}">
        <p14:creationId xmlns:p14="http://schemas.microsoft.com/office/powerpoint/2010/main" val="13837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animBg="1"/>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5386" y="609686"/>
                <a:ext cx="9144000" cy="2648471"/>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𝑎</m:t>
                      </m:r>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𝐴</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𝐴</m:t>
                              </m:r>
                            </m:sub>
                          </m:sSub>
                        </m:sup>
                      </m:sSup>
                      <m:d>
                        <m:dPr>
                          <m:ctrlPr>
                            <a:rPr lang="en-US" sz="2000" i="1">
                              <a:latin typeface="Cambria Math" panose="02040503050406030204" pitchFamily="18" charset="0"/>
                            </a:rPr>
                          </m:ctrlPr>
                        </m:dPr>
                        <m:e>
                          <m:r>
                            <a:rPr lang="en-US" sz="2000" i="1">
                              <a:latin typeface="Cambria Math" panose="02040503050406030204" pitchFamily="18" charset="0"/>
                            </a:rPr>
                            <m:t>𝑎𝑞</m:t>
                          </m:r>
                        </m:e>
                      </m:d>
                      <m:r>
                        <a:rPr lang="en-US" sz="2000" i="1">
                          <a:latin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  </m:t>
                      </m:r>
                      <m:r>
                        <a:rPr lang="en-US" sz="2000" i="1">
                          <a:latin typeface="Cambria Math" panose="02040503050406030204" pitchFamily="18" charset="0"/>
                        </a:rPr>
                        <m:t>𝑏</m:t>
                      </m:r>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𝐵</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𝐵</m:t>
                              </m:r>
                            </m:sub>
                          </m:sSub>
                        </m:sup>
                      </m:sSup>
                      <m:d>
                        <m:dPr>
                          <m:ctrlPr>
                            <a:rPr lang="en-US" sz="2000" i="1">
                              <a:latin typeface="Cambria Math" panose="02040503050406030204" pitchFamily="18" charset="0"/>
                            </a:rPr>
                          </m:ctrlPr>
                        </m:dPr>
                        <m:e>
                          <m:r>
                            <a:rPr lang="en-US" sz="2000" i="1">
                              <a:latin typeface="Cambria Math" panose="02040503050406030204" pitchFamily="18" charset="0"/>
                            </a:rPr>
                            <m:t>𝑎𝑞</m:t>
                          </m:r>
                        </m:e>
                      </m:d>
                      <m:r>
                        <a:rPr lang="en-US" sz="2000" i="1">
                          <a:latin typeface="Cambria Math" panose="02040503050406030204" pitchFamily="18" charset="0"/>
                        </a:rPr>
                        <m:t>  +  </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𝑒</m:t>
                          </m:r>
                        </m:sub>
                      </m:sSub>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m:t>
                          </m:r>
                        </m:sup>
                      </m:sSup>
                    </m:oMath>
                  </m:oMathPara>
                </a14:m>
                <a:endParaRPr lang="en-US" sz="2000" dirty="0"/>
              </a:p>
              <a:p>
                <a:pPr marL="0" indent="0">
                  <a:buNone/>
                </a:pPr>
                <a:endParaRPr lang="en-US" dirty="0"/>
              </a:p>
              <a:p>
                <a:pPr marL="0" indent="0">
                  <a:buNone/>
                </a:pPr>
                <a:endParaRPr lang="en-US" dirty="0"/>
              </a:p>
              <a:p>
                <a:pPr marL="0" indent="0">
                  <a:buNone/>
                </a:pPr>
                <a:endParaRPr lang="en-US" sz="2600" dirty="0"/>
              </a:p>
              <a:p>
                <a:pPr marL="0" indent="0">
                  <a:buNone/>
                </a:pPr>
                <a:r>
                  <a:rPr lang="en-US" sz="1800" dirty="0"/>
                  <a:t>.</a:t>
                </a:r>
              </a:p>
              <a:p>
                <a:pPr marL="0" indent="0">
                  <a:buNone/>
                </a:pPr>
                <a:r>
                  <a:rPr lang="en-US" sz="1800" dirty="0"/>
                  <a:t>     </a:t>
                </a:r>
              </a:p>
              <a:p>
                <a:pPr marL="0" indent="0">
                  <a:buNone/>
                </a:pPr>
                <a:r>
                  <a:rPr lang="en-US" sz="1800" dirty="0"/>
                  <a:t>      </a:t>
                </a:r>
              </a:p>
              <a:p>
                <a:pPr marL="0" indent="0">
                  <a:buNone/>
                </a:pPr>
                <a:endParaRPr lang="en-US" sz="1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pPr marL="0" indent="0" algn="r">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5386" y="609686"/>
                <a:ext cx="9144000" cy="2648471"/>
              </a:xfrm>
              <a:blipFill>
                <a:blip r:embed="rId2"/>
                <a:stretch>
                  <a:fillRect l="-60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681416" y="6356349"/>
            <a:ext cx="2133600" cy="365125"/>
          </a:xfrm>
        </p:spPr>
        <p:txBody>
          <a:bodyPr/>
          <a:lstStyle/>
          <a:p>
            <a:fld id="{A748D552-2E59-4C4C-ACBB-207C47251780}" type="slidenum">
              <a:rPr lang="en-US" smtClean="0"/>
              <a:t>33</a:t>
            </a:fld>
            <a:endParaRPr lang="en-US" dirty="0"/>
          </a:p>
        </p:txBody>
      </p:sp>
      <p:sp>
        <p:nvSpPr>
          <p:cNvPr id="17" name="TextBox 16"/>
          <p:cNvSpPr txBox="1"/>
          <p:nvPr/>
        </p:nvSpPr>
        <p:spPr>
          <a:xfrm>
            <a:off x="540222" y="2784583"/>
            <a:ext cx="4031777" cy="400110"/>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From  </a:t>
            </a:r>
            <a:r>
              <a:rPr lang="en-US" dirty="0" err="1">
                <a:latin typeface="Arial" panose="020B0604020202020204" pitchFamily="34" charset="0"/>
                <a:cs typeface="Arial" panose="020B0604020202020204" pitchFamily="34" charset="0"/>
              </a:rPr>
              <a:t>Eqn</a:t>
            </a:r>
            <a:r>
              <a:rPr lang="en-US" dirty="0">
                <a:latin typeface="Arial" panose="020B0604020202020204" pitchFamily="34" charset="0"/>
                <a:cs typeface="Arial" panose="020B0604020202020204" pitchFamily="34" charset="0"/>
              </a:rPr>
              <a:t> </a:t>
            </a:r>
            <a:r>
              <a:rPr lang="en-US" sz="2000" dirty="0">
                <a:latin typeface="Cambria Math" panose="02040503050406030204" pitchFamily="18" charset="0"/>
                <a:ea typeface="Cambria Math" panose="02040503050406030204" pitchFamily="18" charset="0"/>
                <a:cs typeface="Arial" panose="020B0604020202020204" pitchFamily="34" charset="0"/>
              </a:rPr>
              <a:t>(2)</a:t>
            </a:r>
            <a:r>
              <a:rPr lang="en-US" dirty="0">
                <a:latin typeface="Arial" panose="020B0604020202020204" pitchFamily="34" charset="0"/>
                <a:cs typeface="Arial" panose="020B0604020202020204" pitchFamily="34" charset="0"/>
              </a:rPr>
              <a:t>, we see that  </a:t>
            </a:r>
            <a:r>
              <a:rPr lang="en-US" sz="2000" dirty="0">
                <a:latin typeface="Cambria Math" panose="02040503050406030204" pitchFamily="18" charset="0"/>
                <a:ea typeface="Cambria Math" panose="02040503050406030204" pitchFamily="18" charset="0"/>
                <a:cs typeface="Arial" panose="020B0604020202020204" pitchFamily="34" charset="0"/>
              </a:rPr>
              <a:t>I</a:t>
            </a:r>
            <a:r>
              <a:rPr lang="en-US" dirty="0">
                <a:latin typeface="Arial" panose="020B0604020202020204" pitchFamily="34" charset="0"/>
                <a:cs typeface="Arial" panose="020B0604020202020204" pitchFamily="34" charset="0"/>
              </a:rPr>
              <a:t> &gt; 0. </a:t>
            </a:r>
          </a:p>
        </p:txBody>
      </p:sp>
      <p:sp>
        <p:nvSpPr>
          <p:cNvPr id="19" name="TextBox 18"/>
          <p:cNvSpPr txBox="1"/>
          <p:nvPr/>
        </p:nvSpPr>
        <p:spPr>
          <a:xfrm>
            <a:off x="409363" y="3268576"/>
            <a:ext cx="8045857" cy="800219"/>
          </a:xfrm>
          <a:prstGeom prst="rect">
            <a:avLst/>
          </a:prstGeom>
          <a:noFill/>
        </p:spPr>
        <p:txBody>
          <a:bodyPr wrap="none" rtlCol="0">
            <a:spAutoFit/>
          </a:bodyPr>
          <a:lstStyle/>
          <a:p>
            <a:r>
              <a:rPr lang="en-US" dirty="0">
                <a:solidFill>
                  <a:srgbClr val="FF0000"/>
                </a:solidFill>
                <a:latin typeface="Arial" panose="020B0604020202020204" pitchFamily="34" charset="0"/>
                <a:cs typeface="Arial" panose="020B0604020202020204" pitchFamily="34" charset="0"/>
              </a:rPr>
              <a:t>     As written above, the reaction is anodic when it proceeds from left to right.</a:t>
            </a:r>
          </a:p>
          <a:p>
            <a:endParaRPr lang="en-US" sz="1000" dirty="0">
              <a:solidFill>
                <a:srgbClr val="FF0000"/>
              </a:solidFill>
              <a:latin typeface="Arial" panose="020B0604020202020204" pitchFamily="34" charset="0"/>
              <a:cs typeface="Arial" panose="020B0604020202020204" pitchFamily="34" charset="0"/>
            </a:endParaRPr>
          </a:p>
          <a:p>
            <a:r>
              <a:rPr lang="en-US" dirty="0">
                <a:solidFill>
                  <a:srgbClr val="FF0000"/>
                </a:solidFill>
                <a:latin typeface="Arial" panose="020B0604020202020204" pitchFamily="34" charset="0"/>
                <a:cs typeface="Arial" panose="020B0604020202020204" pitchFamily="34" charset="0"/>
              </a:rPr>
              <a:t>                             </a:t>
            </a:r>
            <a:endParaRPr lang="en-US" sz="2400" dirty="0">
              <a:solidFill>
                <a:srgbClr val="FF0000"/>
              </a:solidFill>
              <a:latin typeface="Arial" panose="020B0604020202020204" pitchFamily="34" charset="0"/>
              <a:cs typeface="Arial" panose="020B0604020202020204" pitchFamily="34" charset="0"/>
            </a:endParaRPr>
          </a:p>
        </p:txBody>
      </p:sp>
      <p:grpSp>
        <p:nvGrpSpPr>
          <p:cNvPr id="11" name="Group 10"/>
          <p:cNvGrpSpPr/>
          <p:nvPr/>
        </p:nvGrpSpPr>
        <p:grpSpPr>
          <a:xfrm>
            <a:off x="344747" y="4519785"/>
            <a:ext cx="9144001" cy="635920"/>
            <a:chOff x="344747" y="4396960"/>
            <a:chExt cx="9144001" cy="635920"/>
          </a:xfrm>
        </p:grpSpPr>
        <p:sp>
          <p:nvSpPr>
            <p:cNvPr id="22" name="TextBox 21"/>
            <p:cNvSpPr txBox="1"/>
            <p:nvPr/>
          </p:nvSpPr>
          <p:spPr>
            <a:xfrm>
              <a:off x="344747" y="4539091"/>
              <a:ext cx="9144001" cy="369332"/>
            </a:xfrm>
            <a:prstGeom prst="rect">
              <a:avLst/>
            </a:prstGeom>
            <a:noFill/>
          </p:spPr>
          <p:txBody>
            <a:bodyPr wrap="square" rtlCol="0">
              <a:spAutoFit/>
            </a:bodyPr>
            <a:lstStyle/>
            <a:p>
              <a:pPr marL="346075" indent="-346075">
                <a:buFont typeface="Arial" panose="020B0604020202020204" pitchFamily="34" charset="0"/>
                <a:buChar char="•"/>
              </a:pPr>
              <a:r>
                <a:rPr lang="en-US" dirty="0">
                  <a:latin typeface="Arial" panose="020B0604020202020204" pitchFamily="34" charset="0"/>
                  <a:cs typeface="Arial" panose="020B0604020202020204" pitchFamily="34" charset="0"/>
                </a:rPr>
                <a:t>If the above reaction proceeds from right to left, then            &gt; 0  and          &lt; 0.  </a:t>
              </a:r>
            </a:p>
          </p:txBody>
        </p:sp>
        <mc:AlternateContent xmlns:mc="http://schemas.openxmlformats.org/markup-compatibility/2006" xmlns:a14="http://schemas.microsoft.com/office/drawing/2010/main">
          <mc:Choice Requires="a14">
            <p:sp>
              <p:nvSpPr>
                <p:cNvPr id="23" name="TextBox 22"/>
                <p:cNvSpPr txBox="1"/>
                <p:nvPr/>
              </p:nvSpPr>
              <p:spPr>
                <a:xfrm>
                  <a:off x="6116329" y="4414634"/>
                  <a:ext cx="706272" cy="618246"/>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𝐴</m:t>
                                </m:r>
                              </m:sub>
                            </m:sSub>
                          </m:num>
                          <m:den>
                            <m:r>
                              <a:rPr lang="en-US" i="1">
                                <a:latin typeface="Cambria Math" panose="02040503050406030204" pitchFamily="18" charset="0"/>
                                <a:ea typeface="Cambria Math" panose="02040503050406030204" pitchFamily="18" charset="0"/>
                              </a:rPr>
                              <m:t>𝑑𝑡</m:t>
                            </m:r>
                          </m:den>
                        </m:f>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6116329" y="4414634"/>
                  <a:ext cx="706272" cy="61824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681416" y="4396960"/>
                  <a:ext cx="709684" cy="6182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𝐵</m:t>
                                </m:r>
                              </m:sub>
                            </m:sSub>
                          </m:num>
                          <m:den>
                            <m:r>
                              <a:rPr lang="en-US" i="1">
                                <a:latin typeface="Cambria Math" panose="02040503050406030204" pitchFamily="18" charset="0"/>
                                <a:ea typeface="Cambria Math" panose="02040503050406030204" pitchFamily="18" charset="0"/>
                              </a:rPr>
                              <m:t>𝑑𝑡</m:t>
                            </m:r>
                          </m:den>
                        </m:f>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7681416" y="4396960"/>
                  <a:ext cx="709684" cy="618246"/>
                </a:xfrm>
                <a:prstGeom prst="rect">
                  <a:avLst/>
                </a:prstGeom>
                <a:blipFill>
                  <a:blip r:embed="rId6"/>
                  <a:stretch>
                    <a:fillRect/>
                  </a:stretch>
                </a:blipFill>
              </p:spPr>
              <p:txBody>
                <a:bodyPr/>
                <a:lstStyle/>
                <a:p>
                  <a:r>
                    <a:rPr lang="en-US">
                      <a:noFill/>
                    </a:rPr>
                    <a:t> </a:t>
                  </a:r>
                </a:p>
              </p:txBody>
            </p:sp>
          </mc:Fallback>
        </mc:AlternateContent>
      </p:grpSp>
      <p:grpSp>
        <p:nvGrpSpPr>
          <p:cNvPr id="10" name="Group 9"/>
          <p:cNvGrpSpPr/>
          <p:nvPr/>
        </p:nvGrpSpPr>
        <p:grpSpPr>
          <a:xfrm>
            <a:off x="344747" y="2133134"/>
            <a:ext cx="7926417" cy="625147"/>
            <a:chOff x="344747" y="2133134"/>
            <a:chExt cx="7926417" cy="625147"/>
          </a:xfrm>
        </p:grpSpPr>
        <mc:AlternateContent xmlns:mc="http://schemas.openxmlformats.org/markup-compatibility/2006" xmlns:a14="http://schemas.microsoft.com/office/drawing/2010/main">
          <mc:Choice Requires="a14">
            <p:sp>
              <p:nvSpPr>
                <p:cNvPr id="15" name="TextBox 14"/>
                <p:cNvSpPr txBox="1"/>
                <p:nvPr/>
              </p:nvSpPr>
              <p:spPr>
                <a:xfrm>
                  <a:off x="5036449" y="2133134"/>
                  <a:ext cx="968991" cy="618246"/>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𝐴</m:t>
                                </m:r>
                              </m:sub>
                            </m:sSub>
                          </m:num>
                          <m:den>
                            <m:r>
                              <a:rPr lang="en-US" i="1">
                                <a:latin typeface="Cambria Math" panose="02040503050406030204" pitchFamily="18" charset="0"/>
                                <a:ea typeface="Cambria Math" panose="02040503050406030204" pitchFamily="18" charset="0"/>
                              </a:rPr>
                              <m:t>𝑑𝑡</m:t>
                            </m:r>
                          </m:den>
                        </m:f>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5036449" y="2133134"/>
                  <a:ext cx="968991" cy="61824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043807" y="2140035"/>
                  <a:ext cx="453220" cy="6182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𝐵</m:t>
                                </m:r>
                              </m:sub>
                            </m:sSub>
                          </m:num>
                          <m:den>
                            <m:r>
                              <a:rPr lang="en-US" i="1">
                                <a:latin typeface="Cambria Math" panose="02040503050406030204" pitchFamily="18" charset="0"/>
                                <a:ea typeface="Cambria Math" panose="02040503050406030204" pitchFamily="18" charset="0"/>
                              </a:rPr>
                              <m:t>𝑑𝑡</m:t>
                            </m:r>
                          </m:den>
                        </m:f>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7043807" y="2140035"/>
                  <a:ext cx="453220" cy="618246"/>
                </a:xfrm>
                <a:prstGeom prst="rect">
                  <a:avLst/>
                </a:prstGeom>
                <a:blipFill>
                  <a:blip r:embed="rId8"/>
                  <a:stretch>
                    <a:fillRect r="-8000"/>
                  </a:stretch>
                </a:blipFill>
              </p:spPr>
              <p:txBody>
                <a:bodyPr/>
                <a:lstStyle/>
                <a:p>
                  <a:r>
                    <a:rPr lang="en-US">
                      <a:noFill/>
                    </a:rPr>
                    <a:t> </a:t>
                  </a:r>
                </a:p>
              </p:txBody>
            </p:sp>
          </mc:Fallback>
        </mc:AlternateContent>
        <p:sp>
          <p:nvSpPr>
            <p:cNvPr id="7" name="TextBox 6"/>
            <p:cNvSpPr txBox="1"/>
            <p:nvPr/>
          </p:nvSpPr>
          <p:spPr>
            <a:xfrm>
              <a:off x="344747" y="2180859"/>
              <a:ext cx="7926417" cy="369332"/>
            </a:xfrm>
            <a:prstGeom prst="rect">
              <a:avLst/>
            </a:prstGeom>
            <a:noFill/>
          </p:spPr>
          <p:txBody>
            <a:bodyPr wrap="square" rtlCol="0">
              <a:spAutoFit/>
            </a:bodyPr>
            <a:lstStyle/>
            <a:p>
              <a:pPr marL="346075" indent="-346075">
                <a:buFont typeface="Arial" panose="020B0604020202020204" pitchFamily="34" charset="0"/>
                <a:buChar char="•"/>
              </a:pPr>
              <a:r>
                <a:rPr lang="en-US" dirty="0">
                  <a:latin typeface="Arial" panose="020B0604020202020204" pitchFamily="34" charset="0"/>
                  <a:ea typeface="Cambria Math" panose="02040503050406030204" pitchFamily="18" charset="0"/>
                  <a:cs typeface="Arial" panose="020B0604020202020204" pitchFamily="34" charset="0"/>
                </a:rPr>
                <a:t>If the reaction proceeds from left to right, then </a:t>
              </a:r>
              <a:r>
                <a:rPr lang="en-US" dirty="0"/>
                <a:t>  </a:t>
              </a:r>
              <a:r>
                <a:rPr lang="en-US" dirty="0">
                  <a:latin typeface="Cambria Math" panose="02040503050406030204" pitchFamily="18" charset="0"/>
                  <a:ea typeface="Cambria Math" panose="02040503050406030204" pitchFamily="18" charset="0"/>
                </a:rPr>
                <a:t>      </a:t>
              </a:r>
              <a:r>
                <a:rPr lang="en-US" dirty="0"/>
                <a:t>    &lt; 0   </a:t>
              </a:r>
              <a:r>
                <a:rPr lang="en-US" dirty="0">
                  <a:latin typeface="Arial" panose="020B0604020202020204" pitchFamily="34" charset="0"/>
                  <a:cs typeface="Arial" panose="020B0604020202020204" pitchFamily="34" charset="0"/>
                </a:rPr>
                <a:t>and </a:t>
              </a:r>
              <a:r>
                <a:rPr lang="en-US" dirty="0"/>
                <a:t>   </a:t>
              </a:r>
              <a:r>
                <a:rPr lang="en-US" dirty="0">
                  <a:latin typeface="Cambria Math" panose="02040503050406030204" pitchFamily="18" charset="0"/>
                  <a:ea typeface="Cambria Math" panose="02040503050406030204" pitchFamily="18" charset="0"/>
                </a:rPr>
                <a:t>        </a:t>
              </a:r>
              <a:r>
                <a:rPr lang="en-US" dirty="0"/>
                <a:t>   &gt; 0.</a:t>
              </a:r>
            </a:p>
          </p:txBody>
        </p:sp>
      </p:grpSp>
      <p:grpSp>
        <p:nvGrpSpPr>
          <p:cNvPr id="9" name="Group 8"/>
          <p:cNvGrpSpPr/>
          <p:nvPr/>
        </p:nvGrpSpPr>
        <p:grpSpPr>
          <a:xfrm>
            <a:off x="2231526" y="3683718"/>
            <a:ext cx="3289418" cy="739360"/>
            <a:chOff x="581603" y="5531317"/>
            <a:chExt cx="3289418" cy="739360"/>
          </a:xfrm>
        </p:grpSpPr>
        <p:sp>
          <p:nvSpPr>
            <p:cNvPr id="2" name="Rectangle 1"/>
            <p:cNvSpPr/>
            <p:nvPr/>
          </p:nvSpPr>
          <p:spPr>
            <a:xfrm>
              <a:off x="581603" y="5531317"/>
              <a:ext cx="3289418" cy="7393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30579" y="5664663"/>
              <a:ext cx="3106007" cy="461665"/>
            </a:xfrm>
            <a:prstGeom prst="rect">
              <a:avLst/>
            </a:prstGeom>
            <a:noFill/>
          </p:spPr>
          <p:txBody>
            <a:bodyPr wrap="square" rtlCol="0">
              <a:spAutoFit/>
            </a:bodyPr>
            <a:lstStyle/>
            <a:p>
              <a:r>
                <a:rPr lang="en-US" sz="2400" dirty="0">
                  <a:solidFill>
                    <a:srgbClr val="FF0000"/>
                  </a:solidFill>
                  <a:latin typeface="Cambria Math" panose="02040503050406030204" pitchFamily="18" charset="0"/>
                  <a:ea typeface="Cambria Math" panose="02040503050406030204" pitchFamily="18" charset="0"/>
                  <a:cs typeface="Arial" panose="020B0604020202020204" pitchFamily="34" charset="0"/>
                </a:rPr>
                <a:t>∴</a:t>
              </a:r>
              <a:r>
                <a:rPr lang="en-US" dirty="0">
                  <a:solidFill>
                    <a:srgbClr val="FF0000"/>
                  </a:solidFill>
                  <a:latin typeface="Arial" panose="020B0604020202020204" pitchFamily="34" charset="0"/>
                  <a:ea typeface="Cambria Math" panose="02040503050406030204" pitchFamily="18" charset="0"/>
                  <a:cs typeface="Arial" panose="020B0604020202020204" pitchFamily="34" charset="0"/>
                </a:rPr>
                <a:t>  </a:t>
              </a:r>
              <a:r>
                <a:rPr lang="en-US" sz="2000" dirty="0">
                  <a:solidFill>
                    <a:srgbClr val="FF0000"/>
                  </a:solidFill>
                  <a:latin typeface="Cambria Math" panose="02040503050406030204" pitchFamily="18" charset="0"/>
                  <a:ea typeface="Cambria Math" panose="02040503050406030204" pitchFamily="18" charset="0"/>
                  <a:cs typeface="Arial" panose="020B0604020202020204" pitchFamily="34" charset="0"/>
                </a:rPr>
                <a:t>I</a:t>
              </a:r>
              <a:r>
                <a:rPr lang="en-US" dirty="0">
                  <a:solidFill>
                    <a:srgbClr val="FF0000"/>
                  </a:solidFill>
                  <a:latin typeface="Arial" panose="020B0604020202020204" pitchFamily="34" charset="0"/>
                  <a:ea typeface="Cambria Math" panose="02040503050406030204" pitchFamily="18" charset="0"/>
                  <a:cs typeface="Arial" panose="020B0604020202020204" pitchFamily="34" charset="0"/>
                </a:rPr>
                <a:t>  &gt; 0 for anodic reaction</a:t>
              </a:r>
              <a:endParaRPr lang="en-US" sz="2400" dirty="0">
                <a:solidFill>
                  <a:srgbClr val="FF0000"/>
                </a:solidFill>
                <a:latin typeface="Arial" panose="020B0604020202020204" pitchFamily="34" charset="0"/>
                <a:cs typeface="Arial" panose="020B0604020202020204" pitchFamily="34" charset="0"/>
              </a:endParaRPr>
            </a:p>
          </p:txBody>
        </p:sp>
      </p:grpSp>
      <p:grpSp>
        <p:nvGrpSpPr>
          <p:cNvPr id="21" name="Group 20"/>
          <p:cNvGrpSpPr/>
          <p:nvPr/>
        </p:nvGrpSpPr>
        <p:grpSpPr>
          <a:xfrm>
            <a:off x="5635485" y="3841594"/>
            <a:ext cx="2847511" cy="369332"/>
            <a:chOff x="5635485" y="3841594"/>
            <a:chExt cx="2847511" cy="369332"/>
          </a:xfrm>
        </p:grpSpPr>
        <p:sp>
          <p:nvSpPr>
            <p:cNvPr id="18" name="TextBox 17"/>
            <p:cNvSpPr txBox="1"/>
            <p:nvPr/>
          </p:nvSpPr>
          <p:spPr>
            <a:xfrm>
              <a:off x="6273196" y="3841594"/>
              <a:ext cx="2209800" cy="369332"/>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This is always valid </a:t>
              </a:r>
            </a:p>
          </p:txBody>
        </p:sp>
        <p:sp>
          <p:nvSpPr>
            <p:cNvPr id="20" name="Right Arrow 19"/>
            <p:cNvSpPr/>
            <p:nvPr/>
          </p:nvSpPr>
          <p:spPr>
            <a:xfrm rot="10800000">
              <a:off x="5635485" y="3888895"/>
              <a:ext cx="603276" cy="317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2156475" y="5155705"/>
            <a:ext cx="3330034" cy="772655"/>
            <a:chOff x="2156475" y="5155705"/>
            <a:chExt cx="3330034" cy="772655"/>
          </a:xfrm>
        </p:grpSpPr>
        <p:sp>
          <p:nvSpPr>
            <p:cNvPr id="25" name="TextBox 24"/>
            <p:cNvSpPr txBox="1"/>
            <p:nvPr/>
          </p:nvSpPr>
          <p:spPr>
            <a:xfrm>
              <a:off x="2231526" y="5270086"/>
              <a:ext cx="3254983" cy="461665"/>
            </a:xfrm>
            <a:prstGeom prst="rect">
              <a:avLst/>
            </a:prstGeom>
            <a:noFill/>
          </p:spPr>
          <p:txBody>
            <a:bodyPr wrap="square" rtlCol="0">
              <a:spAutoFit/>
            </a:bodyPr>
            <a:lstStyle/>
            <a:p>
              <a:r>
                <a:rPr lang="en-US" sz="2400" dirty="0">
                  <a:solidFill>
                    <a:srgbClr val="FF0000"/>
                  </a:solidFill>
                  <a:latin typeface="Cambria Math" panose="02040503050406030204" pitchFamily="18" charset="0"/>
                  <a:ea typeface="Cambria Math" panose="02040503050406030204" pitchFamily="18" charset="0"/>
                </a:rPr>
                <a:t>∴</a:t>
              </a:r>
              <a:r>
                <a:rPr lang="en-US" sz="2000" dirty="0">
                  <a:solidFill>
                    <a:srgbClr val="FF0000"/>
                  </a:solidFill>
                  <a:latin typeface="Cambria Math" panose="02040503050406030204" pitchFamily="18" charset="0"/>
                  <a:ea typeface="Cambria Math" panose="02040503050406030204" pitchFamily="18" charset="0"/>
                </a:rPr>
                <a:t>  I</a:t>
              </a:r>
              <a:r>
                <a:rPr lang="en-US" dirty="0">
                  <a:solidFill>
                    <a:srgbClr val="FF0000"/>
                  </a:solidFill>
                  <a:latin typeface="Arial" panose="020B0604020202020204" pitchFamily="34" charset="0"/>
                  <a:ea typeface="Cambria Math" panose="02040503050406030204" pitchFamily="18" charset="0"/>
                  <a:cs typeface="Arial" panose="020B0604020202020204" pitchFamily="34" charset="0"/>
                </a:rPr>
                <a:t>  &lt; 0 for </a:t>
              </a:r>
              <a:r>
                <a:rPr lang="en-US" dirty="0" err="1">
                  <a:solidFill>
                    <a:srgbClr val="FF0000"/>
                  </a:solidFill>
                  <a:latin typeface="Arial" panose="020B0604020202020204" pitchFamily="34" charset="0"/>
                  <a:ea typeface="Cambria Math" panose="02040503050406030204" pitchFamily="18" charset="0"/>
                  <a:cs typeface="Arial" panose="020B0604020202020204" pitchFamily="34" charset="0"/>
                </a:rPr>
                <a:t>cathodic</a:t>
              </a:r>
              <a:r>
                <a:rPr lang="en-US" dirty="0">
                  <a:solidFill>
                    <a:srgbClr val="FF0000"/>
                  </a:solidFill>
                  <a:latin typeface="Arial" panose="020B0604020202020204" pitchFamily="34" charset="0"/>
                  <a:ea typeface="Cambria Math" panose="02040503050406030204" pitchFamily="18" charset="0"/>
                  <a:cs typeface="Arial" panose="020B0604020202020204" pitchFamily="34" charset="0"/>
                </a:rPr>
                <a:t> reaction                               </a:t>
              </a:r>
              <a:endParaRPr lang="en-US" sz="2400" dirty="0">
                <a:solidFill>
                  <a:srgbClr val="FF0000"/>
                </a:solidFill>
                <a:latin typeface="Cambria Math" panose="02040503050406030204" pitchFamily="18" charset="0"/>
                <a:ea typeface="Cambria Math" panose="02040503050406030204" pitchFamily="18" charset="0"/>
              </a:endParaRPr>
            </a:p>
          </p:txBody>
        </p:sp>
        <p:sp>
          <p:nvSpPr>
            <p:cNvPr id="26" name="Rectangle 25"/>
            <p:cNvSpPr/>
            <p:nvPr/>
          </p:nvSpPr>
          <p:spPr>
            <a:xfrm>
              <a:off x="2156475" y="5155705"/>
              <a:ext cx="3330034" cy="7726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5635485" y="5351361"/>
            <a:ext cx="2814045" cy="369332"/>
            <a:chOff x="5635485" y="5351361"/>
            <a:chExt cx="2814045" cy="369332"/>
          </a:xfrm>
        </p:grpSpPr>
        <p:sp>
          <p:nvSpPr>
            <p:cNvPr id="28" name="Right Arrow 27"/>
            <p:cNvSpPr/>
            <p:nvPr/>
          </p:nvSpPr>
          <p:spPr>
            <a:xfrm rot="10800000">
              <a:off x="5635485" y="5393897"/>
              <a:ext cx="603276" cy="317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300690" y="5351361"/>
              <a:ext cx="2148840" cy="369332"/>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This is always valid</a:t>
              </a:r>
              <a:endParaRPr lang="en-US" dirty="0"/>
            </a:p>
          </p:txBody>
        </p:sp>
      </p:grpSp>
      <p:grpSp>
        <p:nvGrpSpPr>
          <p:cNvPr id="32" name="Group 31"/>
          <p:cNvGrpSpPr/>
          <p:nvPr/>
        </p:nvGrpSpPr>
        <p:grpSpPr>
          <a:xfrm>
            <a:off x="2283583" y="1215056"/>
            <a:ext cx="5256468" cy="962974"/>
            <a:chOff x="2283583" y="1215056"/>
            <a:chExt cx="5256468" cy="962974"/>
          </a:xfrm>
        </p:grpSpPr>
        <p:grpSp>
          <p:nvGrpSpPr>
            <p:cNvPr id="8" name="Group 7"/>
            <p:cNvGrpSpPr/>
            <p:nvPr/>
          </p:nvGrpSpPr>
          <p:grpSpPr>
            <a:xfrm>
              <a:off x="2283583" y="1215056"/>
              <a:ext cx="4185882" cy="962974"/>
              <a:chOff x="2360635" y="1389793"/>
              <a:chExt cx="4185882" cy="1100227"/>
            </a:xfrm>
          </p:grpSpPr>
          <p:sp>
            <p:nvSpPr>
              <p:cNvPr id="12" name="TextBox 11"/>
              <p:cNvSpPr txBox="1"/>
              <p:nvPr/>
            </p:nvSpPr>
            <p:spPr>
              <a:xfrm>
                <a:off x="2360635" y="1444734"/>
                <a:ext cx="2089245" cy="1045286"/>
              </a:xfrm>
              <a:prstGeom prst="rect">
                <a:avLst/>
              </a:prstGeom>
              <a:noFill/>
            </p:spPr>
            <p:txBody>
              <a:bodyPr wrap="square" rtlCol="0">
                <a:spAutoFit/>
              </a:bodyPr>
              <a:lstStyle/>
              <a:p>
                <a:r>
                  <a:rPr lang="en-US" sz="2400" dirty="0">
                    <a:latin typeface="Cambria Math" panose="02040503050406030204" pitchFamily="18" charset="0"/>
                    <a:ea typeface="Cambria Math" panose="02040503050406030204" pitchFamily="18" charset="0"/>
                  </a:rPr>
                  <a:t>   </a:t>
                </a:r>
                <a:r>
                  <a:rPr lang="en-US" sz="2000" dirty="0">
                    <a:latin typeface="Cambria Math" panose="02040503050406030204" pitchFamily="18" charset="0"/>
                    <a:ea typeface="Cambria Math" panose="02040503050406030204" pitchFamily="18" charset="0"/>
                  </a:rPr>
                  <a:t>I </a:t>
                </a:r>
                <a:r>
                  <a:rPr lang="en-US" dirty="0">
                    <a:latin typeface="Cambria Math" panose="02040503050406030204" pitchFamily="18" charset="0"/>
                    <a:ea typeface="Cambria Math" panose="02040503050406030204" pitchFamily="18" charset="0"/>
                  </a:rPr>
                  <a:t>  =   + </a:t>
                </a:r>
              </a:p>
              <a:p>
                <a:endParaRPr lang="en-US" dirty="0">
                  <a:latin typeface="Cambria Math" panose="02040503050406030204" pitchFamily="18" charset="0"/>
                  <a:ea typeface="Cambria Math" panose="02040503050406030204" pitchFamily="18" charset="0"/>
                </a:endParaRPr>
              </a:p>
              <a:p>
                <a:r>
                  <a:rPr lang="en-US" dirty="0">
                    <a:latin typeface="Cambria Math" panose="02040503050406030204" pitchFamily="18" charset="0"/>
                    <a:ea typeface="Cambria Math" panose="02040503050406030204" pitchFamily="18" charset="0"/>
                  </a:rPr>
                  <a:t>  </a:t>
                </a:r>
                <a:endParaRPr lang="en-US" sz="2400" dirty="0"/>
              </a:p>
            </p:txBody>
          </p:sp>
          <mc:AlternateContent xmlns:mc="http://schemas.openxmlformats.org/markup-compatibility/2006" xmlns:a14="http://schemas.microsoft.com/office/drawing/2010/main">
            <mc:Choice Requires="a14">
              <p:sp>
                <p:nvSpPr>
                  <p:cNvPr id="13" name="TextBox 12"/>
                  <p:cNvSpPr txBox="1"/>
                  <p:nvPr/>
                </p:nvSpPr>
                <p:spPr>
                  <a:xfrm>
                    <a:off x="3405257" y="1451552"/>
                    <a:ext cx="1393209" cy="6182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𝑒</m:t>
                                  </m:r>
                                </m:sub>
                              </m:sSub>
                              <m:r>
                                <a:rPr lang="en-US" i="1">
                                  <a:latin typeface="Cambria Math" panose="02040503050406030204" pitchFamily="18" charset="0"/>
                                </a:rPr>
                                <m:t> </m:t>
                              </m:r>
                              <m:r>
                                <a:rPr lang="en-US" i="1">
                                  <a:latin typeface="Cambria Math" panose="02040503050406030204" pitchFamily="18" charset="0"/>
                                </a:rPr>
                                <m:t>𝐹</m:t>
                              </m:r>
                            </m:num>
                            <m:den>
                              <m:r>
                                <a:rPr lang="en-US" i="1">
                                  <a:latin typeface="Cambria Math" panose="02040503050406030204" pitchFamily="18" charset="0"/>
                                </a:rPr>
                                <m:t>𝑏</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𝐵</m:t>
                                  </m:r>
                                </m:sub>
                              </m:sSub>
                            </m:num>
                            <m:den>
                              <m:r>
                                <a:rPr lang="en-US" i="1">
                                  <a:latin typeface="Cambria Math" panose="02040503050406030204" pitchFamily="18" charset="0"/>
                                  <a:ea typeface="Cambria Math" panose="02040503050406030204" pitchFamily="18" charset="0"/>
                                </a:rPr>
                                <m:t>𝑑𝑡</m:t>
                              </m:r>
                            </m:den>
                          </m:f>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405257" y="1451552"/>
                    <a:ext cx="1393209" cy="618246"/>
                  </a:xfrm>
                  <a:prstGeom prst="rect">
                    <a:avLst/>
                  </a:prstGeom>
                  <a:blipFill>
                    <a:blip r:embed="rId3"/>
                    <a:stretch>
                      <a:fillRect b="-44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649478" y="1389793"/>
                    <a:ext cx="1897039" cy="6182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   −  </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𝐹</m:t>
                              </m:r>
                            </m:num>
                            <m:den>
                              <m:r>
                                <a:rPr lang="en-US" i="1">
                                  <a:latin typeface="Cambria Math" panose="02040503050406030204" pitchFamily="18" charset="0"/>
                                  <a:ea typeface="Cambria Math" panose="02040503050406030204" pitchFamily="18" charset="0"/>
                                </a:rPr>
                                <m:t>𝑎</m:t>
                              </m:r>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𝐴</m:t>
                                  </m:r>
                                </m:sub>
                              </m:sSub>
                            </m:num>
                            <m:den>
                              <m:r>
                                <a:rPr lang="en-US" i="1">
                                  <a:latin typeface="Cambria Math" panose="02040503050406030204" pitchFamily="18" charset="0"/>
                                  <a:ea typeface="Cambria Math" panose="02040503050406030204" pitchFamily="18" charset="0"/>
                                </a:rPr>
                                <m:t>𝑑𝑡</m:t>
                              </m:r>
                            </m:den>
                          </m:f>
                        </m:oMath>
                      </m:oMathPara>
                    </a14:m>
                    <a:endParaRPr lang="en-US" dirty="0">
                      <a:latin typeface="Cambria Math" panose="02040503050406030204" pitchFamily="18" charset="0"/>
                      <a:ea typeface="Cambria Math" panose="020405030504060302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649478" y="1389793"/>
                    <a:ext cx="1897039" cy="618246"/>
                  </a:xfrm>
                  <a:prstGeom prst="rect">
                    <a:avLst/>
                  </a:prstGeom>
                  <a:blipFill>
                    <a:blip r:embed="rId4"/>
                    <a:stretch>
                      <a:fillRect b="-5618"/>
                    </a:stretch>
                  </a:blipFill>
                </p:spPr>
                <p:txBody>
                  <a:bodyPr/>
                  <a:lstStyle/>
                  <a:p>
                    <a:r>
                      <a:rPr lang="en-US">
                        <a:noFill/>
                      </a:rPr>
                      <a:t> </a:t>
                    </a:r>
                  </a:p>
                </p:txBody>
              </p:sp>
            </mc:Fallback>
          </mc:AlternateContent>
        </p:grpSp>
        <p:sp>
          <p:nvSpPr>
            <p:cNvPr id="31" name="TextBox 30"/>
            <p:cNvSpPr txBox="1"/>
            <p:nvPr/>
          </p:nvSpPr>
          <p:spPr>
            <a:xfrm>
              <a:off x="6822601" y="1278925"/>
              <a:ext cx="717450" cy="400110"/>
            </a:xfrm>
            <a:prstGeom prst="rect">
              <a:avLst/>
            </a:prstGeom>
            <a:noFill/>
          </p:spPr>
          <p:txBody>
            <a:bodyPr wrap="square" rtlCol="0">
              <a:spAutoFit/>
            </a:bodyPr>
            <a:lstStyle/>
            <a:p>
              <a:r>
                <a:rPr lang="en-CA" sz="2000" dirty="0">
                  <a:latin typeface="Cambria Math" panose="02040503050406030204" pitchFamily="18" charset="0"/>
                  <a:ea typeface="Cambria Math" panose="02040503050406030204" pitchFamily="18" charset="0"/>
                </a:rPr>
                <a:t>(2)</a:t>
              </a:r>
              <a:endParaRPr lang="en-US" sz="2000" dirty="0">
                <a:latin typeface="Cambria Math" panose="02040503050406030204" pitchFamily="18" charset="0"/>
                <a:ea typeface="Cambria Math" panose="02040503050406030204" pitchFamily="18" charset="0"/>
              </a:endParaRPr>
            </a:p>
          </p:txBody>
        </p:sp>
      </p:grpSp>
    </p:spTree>
    <p:extLst>
      <p:ext uri="{BB962C8B-B14F-4D97-AF65-F5344CB8AC3E}">
        <p14:creationId xmlns:p14="http://schemas.microsoft.com/office/powerpoint/2010/main" val="26158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fade">
                                      <p:cBhvr>
                                        <p:cTn id="12" dur="500"/>
                                        <p:tgtEl>
                                          <p:spTgt spid="1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7090" y="743285"/>
            <a:ext cx="8575965" cy="3504063"/>
          </a:xfrm>
        </p:spPr>
        <p:txBody>
          <a:bodyPr>
            <a:normAutofit/>
          </a:bodyPr>
          <a:lstStyle/>
          <a:p>
            <a:pPr marL="346075" indent="-346075"/>
            <a:r>
              <a:rPr lang="en-US" sz="1800" dirty="0"/>
              <a:t>When discussing an operating cell, we usually only refer to the </a:t>
            </a:r>
            <a:r>
              <a:rPr lang="en-US" sz="1800" u="sng" dirty="0"/>
              <a:t>magnitude</a:t>
            </a:r>
            <a:r>
              <a:rPr lang="en-US" sz="1800" dirty="0"/>
              <a:t> of the current that flows.</a:t>
            </a:r>
          </a:p>
          <a:p>
            <a:pPr marL="0" indent="0">
              <a:buNone/>
            </a:pPr>
            <a:endParaRPr lang="en-US" sz="1000" dirty="0"/>
          </a:p>
          <a:p>
            <a:pPr marL="346075" indent="-346075"/>
            <a:r>
              <a:rPr lang="en-US" sz="1800" dirty="0"/>
              <a:t>When considering the current to a single electrode, the sign of the current can be important.</a:t>
            </a:r>
          </a:p>
          <a:p>
            <a:pPr marL="0" indent="0">
              <a:buNone/>
            </a:pPr>
            <a:endParaRPr lang="en-US" sz="1000" dirty="0"/>
          </a:p>
          <a:p>
            <a:r>
              <a:rPr lang="en-US" sz="1800" dirty="0"/>
              <a:t>Current density </a:t>
            </a:r>
            <a:r>
              <a:rPr lang="en-US" i="1"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a:t>
            </a:r>
            <a:r>
              <a:rPr lang="en-US" sz="1800" dirty="0"/>
              <a:t>at an electrode with area </a:t>
            </a:r>
            <a:r>
              <a:rPr lang="en-US" sz="1800" dirty="0">
                <a:latin typeface="Cambria Math" panose="02040503050406030204" pitchFamily="18" charset="0"/>
                <a:ea typeface="Cambria Math" panose="02040503050406030204" pitchFamily="18" charset="0"/>
              </a:rPr>
              <a:t>𝒜</a:t>
            </a:r>
            <a:r>
              <a:rPr lang="en-US" sz="1800" dirty="0"/>
              <a:t> is: </a:t>
            </a:r>
          </a:p>
          <a:p>
            <a:endParaRPr lang="en-US" sz="1800" dirty="0"/>
          </a:p>
          <a:p>
            <a:pPr marL="0" indent="0">
              <a:buNone/>
            </a:pPr>
            <a:r>
              <a:rPr lang="en-US" sz="1800" dirty="0"/>
              <a:t> </a:t>
            </a:r>
          </a:p>
        </p:txBody>
      </p:sp>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221941" y="6356349"/>
            <a:ext cx="2133600" cy="365125"/>
          </a:xfrm>
        </p:spPr>
        <p:txBody>
          <a:bodyPr/>
          <a:lstStyle/>
          <a:p>
            <a:fld id="{A748D552-2E59-4C4C-ACBB-207C47251780}" type="slidenum">
              <a:rPr lang="en-US" smtClean="0"/>
              <a:t>34</a:t>
            </a:fld>
            <a:endParaRPr lang="en-US" dirty="0"/>
          </a:p>
        </p:txBody>
      </p:sp>
      <p:grpSp>
        <p:nvGrpSpPr>
          <p:cNvPr id="12" name="Group 11"/>
          <p:cNvGrpSpPr/>
          <p:nvPr/>
        </p:nvGrpSpPr>
        <p:grpSpPr>
          <a:xfrm>
            <a:off x="2105270" y="3100665"/>
            <a:ext cx="4607049" cy="1159937"/>
            <a:chOff x="2770288" y="3433176"/>
            <a:chExt cx="4607049" cy="948660"/>
          </a:xfrm>
        </p:grpSpPr>
        <mc:AlternateContent xmlns:mc="http://schemas.openxmlformats.org/markup-compatibility/2006" xmlns:a14="http://schemas.microsoft.com/office/drawing/2010/main">
          <mc:Choice Requires="a14">
            <p:sp>
              <p:nvSpPr>
                <p:cNvPr id="7" name="TextBox 6"/>
                <p:cNvSpPr txBox="1"/>
                <p:nvPr/>
              </p:nvSpPr>
              <p:spPr>
                <a:xfrm>
                  <a:off x="4080473" y="3433176"/>
                  <a:ext cx="1393209" cy="61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𝑒</m:t>
                                </m:r>
                              </m:sub>
                            </m:sSub>
                            <m:r>
                              <a:rPr lang="en-US" i="1">
                                <a:latin typeface="Cambria Math" panose="02040503050406030204" pitchFamily="18" charset="0"/>
                              </a:rPr>
                              <m:t> </m:t>
                            </m:r>
                            <m:r>
                              <a:rPr lang="en-US" i="1">
                                <a:latin typeface="Cambria Math" panose="02040503050406030204" pitchFamily="18" charset="0"/>
                              </a:rPr>
                              <m:t>𝐹</m:t>
                            </m:r>
                          </m:num>
                          <m:den>
                            <m:r>
                              <a:rPr lang="en-US" i="1">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𝒜</m:t>
                            </m:r>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𝐵</m:t>
                                </m:r>
                              </m:sub>
                            </m:sSub>
                          </m:num>
                          <m:den>
                            <m:r>
                              <a:rPr lang="en-US" i="1">
                                <a:latin typeface="Cambria Math" panose="02040503050406030204" pitchFamily="18" charset="0"/>
                                <a:ea typeface="Cambria Math" panose="02040503050406030204" pitchFamily="18" charset="0"/>
                              </a:rPr>
                              <m:t>𝑑𝑡</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080473" y="3433176"/>
                  <a:ext cx="1393209" cy="6183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480298" y="3433176"/>
                  <a:ext cx="1897039" cy="6182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   −  </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𝑒</m:t>
                                </m:r>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𝐹</m:t>
                            </m:r>
                          </m:num>
                          <m:den>
                            <m:r>
                              <a:rPr lang="en-US" i="1">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𝒜</m:t>
                            </m:r>
                          </m:den>
                        </m:f>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𝐴</m:t>
                                </m:r>
                              </m:sub>
                            </m:sSub>
                          </m:num>
                          <m:den>
                            <m:r>
                              <a:rPr lang="en-US" i="1">
                                <a:latin typeface="Cambria Math" panose="02040503050406030204" pitchFamily="18" charset="0"/>
                                <a:ea typeface="Cambria Math" panose="02040503050406030204" pitchFamily="18" charset="0"/>
                              </a:rPr>
                              <m:t>𝑑𝑡</m:t>
                            </m:r>
                          </m:den>
                        </m:f>
                      </m:oMath>
                    </m:oMathPara>
                  </a14:m>
                  <a:endParaRPr lang="en-US" dirty="0">
                    <a:latin typeface="Cambria Math" panose="02040503050406030204" pitchFamily="18" charset="0"/>
                    <a:ea typeface="Cambria Math" panose="020405030504060302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480298" y="3433176"/>
                  <a:ext cx="1897039" cy="61824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770288" y="3492700"/>
                  <a:ext cx="1310185" cy="889136"/>
                </a:xfrm>
                <a:prstGeom prst="rect">
                  <a:avLst/>
                </a:prstGeom>
                <a:noFill/>
              </p:spPr>
              <p:txBody>
                <a:bodyPr wrap="square" rtlCol="0">
                  <a:spAutoFit/>
                </a:bodyPr>
                <a:lstStyle/>
                <a:p>
                  <a:r>
                    <a:rPr lang="en-US" sz="2400" i="1" dirty="0">
                      <a:latin typeface="Times New Roman" panose="02020603050405020304" pitchFamily="18" charset="0"/>
                      <a:cs typeface="Times New Roman" panose="02020603050405020304" pitchFamily="18" charset="0"/>
                    </a:rPr>
                    <a:t>i</a:t>
                  </a:r>
                  <a:r>
                    <a:rPr lang="en-US" sz="2200" i="1" dirty="0"/>
                    <a:t> </a:t>
                  </a:r>
                  <a:r>
                    <a:rPr lang="en-US" sz="2400" i="1" dirty="0"/>
                    <a:t>  =  </a:t>
                  </a:r>
                  <a14:m>
                    <m:oMath xmlns:m="http://schemas.openxmlformats.org/officeDocument/2006/math">
                      <m:f>
                        <m:fPr>
                          <m:ctrlPr>
                            <a:rPr lang="en-US" i="1">
                              <a:latin typeface="Cambria Math" panose="02040503050406030204" pitchFamily="18" charset="0"/>
                            </a:rPr>
                          </m:ctrlPr>
                        </m:fPr>
                        <m:num>
                          <m:r>
                            <m:rPr>
                              <m:nor/>
                            </m:rPr>
                            <a:rPr lang="en-US" dirty="0">
                              <a:latin typeface="Cambria Math" panose="02040503050406030204" pitchFamily="18" charset="0"/>
                              <a:ea typeface="Cambria Math" panose="02040503050406030204" pitchFamily="18" charset="0"/>
                            </a:rPr>
                            <m:t>I</m:t>
                          </m:r>
                        </m:num>
                        <m:den>
                          <m:r>
                            <m:rPr>
                              <m:nor/>
                            </m:rPr>
                            <a:rPr lang="en-US" dirty="0">
                              <a:latin typeface="Cambria Math" panose="02040503050406030204" pitchFamily="18" charset="0"/>
                              <a:ea typeface="Cambria Math" panose="02040503050406030204" pitchFamily="18" charset="0"/>
                            </a:rPr>
                            <m:t>𝒜</m:t>
                          </m:r>
                        </m:den>
                      </m:f>
                      <m:r>
                        <a:rPr lang="en-US" b="0" i="1" dirty="0" smtClean="0">
                          <a:latin typeface="Cambria Math" panose="02040503050406030204" pitchFamily="18" charset="0"/>
                          <a:ea typeface="Cambria Math" panose="02040503050406030204" pitchFamily="18" charset="0"/>
                        </a:rPr>
                        <m:t>  =</m:t>
                      </m:r>
                    </m:oMath>
                  </a14:m>
                  <a:r>
                    <a:rPr lang="en-US" sz="2400" i="1" dirty="0"/>
                    <a:t> </a:t>
                  </a:r>
                </a:p>
                <a:p>
                  <a:endParaRPr lang="en-US" i="1" dirty="0"/>
                </a:p>
                <a:p>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770288" y="3492700"/>
                  <a:ext cx="1310185" cy="889136"/>
                </a:xfrm>
                <a:prstGeom prst="rect">
                  <a:avLst/>
                </a:prstGeom>
                <a:blipFill>
                  <a:blip r:embed="rId4"/>
                  <a:stretch>
                    <a:fillRect l="-6977" t="-2247"/>
                  </a:stretch>
                </a:blipFill>
              </p:spPr>
              <p:txBody>
                <a:bodyPr/>
                <a:lstStyle/>
                <a:p>
                  <a:r>
                    <a:rPr lang="en-US">
                      <a:noFill/>
                    </a:rPr>
                    <a:t> </a:t>
                  </a:r>
                </a:p>
              </p:txBody>
            </p:sp>
          </mc:Fallback>
        </mc:AlternateContent>
      </p:grpSp>
    </p:spTree>
    <p:extLst>
      <p:ext uri="{BB962C8B-B14F-4D97-AF65-F5344CB8AC3E}">
        <p14:creationId xmlns:p14="http://schemas.microsoft.com/office/powerpoint/2010/main" val="336221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Examples of Applying Faraday’s Law</a:t>
            </a:r>
          </a:p>
        </p:txBody>
      </p:sp>
      <p:sp>
        <p:nvSpPr>
          <p:cNvPr id="3" name="Content Placeholder 2"/>
          <p:cNvSpPr>
            <a:spLocks noGrp="1"/>
          </p:cNvSpPr>
          <p:nvPr>
            <p:ph idx="1"/>
          </p:nvPr>
        </p:nvSpPr>
        <p:spPr>
          <a:xfrm>
            <a:off x="429756" y="975857"/>
            <a:ext cx="8229600" cy="1477009"/>
          </a:xfrm>
        </p:spPr>
        <p:txBody>
          <a:bodyPr/>
          <a:lstStyle/>
          <a:p>
            <a:pPr marL="0" indent="0">
              <a:buNone/>
            </a:pPr>
            <a:r>
              <a:rPr lang="en-US" sz="1800" u="sng" dirty="0"/>
              <a:t>Example 1</a:t>
            </a:r>
            <a:r>
              <a:rPr lang="en-US" sz="1800" dirty="0"/>
              <a:t>:</a:t>
            </a:r>
          </a:p>
          <a:p>
            <a:pPr marL="0" indent="0">
              <a:buNone/>
            </a:pPr>
            <a:r>
              <a:rPr lang="en-US" sz="1800" dirty="0"/>
              <a:t>Apply Faraday’s law to describe the current in terms of the production rates of H</a:t>
            </a:r>
            <a:r>
              <a:rPr lang="en-US" sz="1800" baseline="30000" dirty="0"/>
              <a:t>+</a:t>
            </a:r>
            <a:r>
              <a:rPr lang="en-US" sz="1800" dirty="0"/>
              <a:t> and H</a:t>
            </a:r>
            <a:r>
              <a:rPr lang="en-US" sz="1800" baseline="-25000" dirty="0"/>
              <a:t>2</a:t>
            </a:r>
            <a:r>
              <a:rPr lang="en-US" sz="1800" dirty="0"/>
              <a:t> according to the following reaction:</a:t>
            </a:r>
            <a:endParaRPr lang="en-US" sz="1800" baseline="-25000" dirty="0"/>
          </a:p>
          <a:p>
            <a:pPr marL="0" indent="0">
              <a:buNone/>
            </a:pPr>
            <a:endParaRPr lang="en-US" sz="2000" dirty="0"/>
          </a:p>
        </p:txBody>
      </p:sp>
      <p:sp>
        <p:nvSpPr>
          <p:cNvPr id="5" name="Footer Placeholder 4"/>
          <p:cNvSpPr>
            <a:spLocks noGrp="1"/>
          </p:cNvSpPr>
          <p:nvPr>
            <p:ph type="ftr" sz="quarter" idx="11"/>
          </p:nvPr>
        </p:nvSpPr>
        <p:spPr/>
        <p:txBody>
          <a:bodyPr/>
          <a:lstStyle/>
          <a:p>
            <a:r>
              <a:rPr lang="en-US" dirty="0"/>
              <a:t>ChE 331 – F20</a:t>
            </a:r>
          </a:p>
        </p:txBody>
      </p:sp>
      <p:sp>
        <p:nvSpPr>
          <p:cNvPr id="6" name="Slide Number Placeholder 5"/>
          <p:cNvSpPr>
            <a:spLocks noGrp="1"/>
          </p:cNvSpPr>
          <p:nvPr>
            <p:ph type="sldNum" sz="quarter" idx="12"/>
          </p:nvPr>
        </p:nvSpPr>
        <p:spPr>
          <a:xfrm>
            <a:off x="8474225" y="6325548"/>
            <a:ext cx="2133600" cy="365125"/>
          </a:xfrm>
        </p:spPr>
        <p:txBody>
          <a:bodyPr/>
          <a:lstStyle/>
          <a:p>
            <a:fld id="{A748D552-2E59-4C4C-ACBB-207C47251780}" type="slidenum">
              <a:rPr lang="en-US" smtClean="0"/>
              <a:t>35</a:t>
            </a:fld>
            <a:endParaRPr lang="en-US" dirty="0"/>
          </a:p>
        </p:txBody>
      </p:sp>
      <p:sp>
        <p:nvSpPr>
          <p:cNvPr id="4" name="Rectangle 3"/>
          <p:cNvSpPr/>
          <p:nvPr/>
        </p:nvSpPr>
        <p:spPr>
          <a:xfrm>
            <a:off x="2689630" y="2022077"/>
            <a:ext cx="4598894" cy="369332"/>
          </a:xfrm>
          <a:prstGeom prst="rect">
            <a:avLst/>
          </a:prstGeom>
        </p:spPr>
        <p:txBody>
          <a:bodyPr wrap="square">
            <a:spAutoFit/>
          </a:bodyPr>
          <a:lstStyle/>
          <a:p>
            <a:pPr lvl="1"/>
            <a:r>
              <a:rPr lang="en-US" dirty="0">
                <a:latin typeface="Arial" panose="020B0604020202020204" pitchFamily="34" charset="0"/>
                <a:cs typeface="Arial" panose="020B0604020202020204" pitchFamily="34" charset="0"/>
              </a:rPr>
              <a:t>H</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Cambria Math" panose="02040503050406030204" pitchFamily="18" charset="0"/>
                <a:cs typeface="Arial" panose="020B0604020202020204" pitchFamily="34" charset="0"/>
              </a:rPr>
              <a:t>→</a:t>
            </a:r>
            <a:r>
              <a:rPr lang="en-US" dirty="0">
                <a:latin typeface="Arial" panose="020B0604020202020204" pitchFamily="34" charset="0"/>
                <a:cs typeface="Arial" panose="020B0604020202020204" pitchFamily="34" charset="0"/>
                <a:sym typeface="Wingdings" panose="05000000000000000000" pitchFamily="2" charset="2"/>
              </a:rPr>
              <a:t>    2H</a:t>
            </a:r>
            <a:r>
              <a:rPr lang="en-US" baseline="30000" dirty="0">
                <a:latin typeface="Arial" panose="020B0604020202020204" pitchFamily="34" charset="0"/>
                <a:cs typeface="Arial" panose="020B0604020202020204" pitchFamily="34" charset="0"/>
                <a:sym typeface="Wingdings" panose="05000000000000000000" pitchFamily="2" charset="2"/>
              </a:rPr>
              <a:t>+</a:t>
            </a:r>
            <a:r>
              <a:rPr lang="en-US" dirty="0">
                <a:latin typeface="Arial" panose="020B0604020202020204" pitchFamily="34" charset="0"/>
                <a:cs typeface="Arial" panose="020B0604020202020204" pitchFamily="34" charset="0"/>
                <a:sym typeface="Wingdings" panose="05000000000000000000" pitchFamily="2" charset="2"/>
              </a:rPr>
              <a:t> +  2e</a:t>
            </a:r>
            <a:r>
              <a:rPr lang="en-US" baseline="30000" dirty="0">
                <a:latin typeface="Arial" panose="020B0604020202020204" pitchFamily="34" charset="0"/>
                <a:cs typeface="Arial" panose="020B0604020202020204" pitchFamily="34" charset="0"/>
                <a:sym typeface="Wingdings" panose="05000000000000000000" pitchFamily="2" charset="2"/>
              </a:rPr>
              <a:t>-</a:t>
            </a:r>
            <a:endParaRPr lang="en-US" baseline="30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2"/>
          <a:stretch>
            <a:fillRect/>
          </a:stretch>
        </p:blipFill>
        <p:spPr>
          <a:xfrm>
            <a:off x="642796" y="2350098"/>
            <a:ext cx="7168794" cy="1973655"/>
          </a:xfrm>
          <a:prstGeom prst="rect">
            <a:avLst/>
          </a:prstGeom>
        </p:spPr>
      </p:pic>
      <p:pic>
        <p:nvPicPr>
          <p:cNvPr id="9" name="Picture 8"/>
          <p:cNvPicPr>
            <a:picLocks noChangeAspect="1"/>
          </p:cNvPicPr>
          <p:nvPr/>
        </p:nvPicPr>
        <p:blipFill>
          <a:blip r:embed="rId3"/>
          <a:stretch>
            <a:fillRect/>
          </a:stretch>
        </p:blipFill>
        <p:spPr>
          <a:xfrm>
            <a:off x="642796" y="4176073"/>
            <a:ext cx="7168794" cy="2514600"/>
          </a:xfrm>
          <a:prstGeom prst="rect">
            <a:avLst/>
          </a:prstGeom>
        </p:spPr>
      </p:pic>
    </p:spTree>
    <p:extLst>
      <p:ext uri="{BB962C8B-B14F-4D97-AF65-F5344CB8AC3E}">
        <p14:creationId xmlns:p14="http://schemas.microsoft.com/office/powerpoint/2010/main" val="259645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966364" y="6353464"/>
            <a:ext cx="2133600" cy="365125"/>
          </a:xfrm>
        </p:spPr>
        <p:txBody>
          <a:bodyPr/>
          <a:lstStyle/>
          <a:p>
            <a:fld id="{A748D552-2E59-4C4C-ACBB-207C47251780}" type="slidenum">
              <a:rPr lang="en-US" smtClean="0"/>
              <a:t>36</a:t>
            </a:fld>
            <a:endParaRPr lang="en-US" dirty="0"/>
          </a:p>
        </p:txBody>
      </p:sp>
      <p:pic>
        <p:nvPicPr>
          <p:cNvPr id="6" name="Picture 5"/>
          <p:cNvPicPr>
            <a:picLocks noChangeAspect="1"/>
          </p:cNvPicPr>
          <p:nvPr/>
        </p:nvPicPr>
        <p:blipFill>
          <a:blip r:embed="rId2"/>
          <a:stretch>
            <a:fillRect/>
          </a:stretch>
        </p:blipFill>
        <p:spPr>
          <a:xfrm>
            <a:off x="705391" y="989912"/>
            <a:ext cx="7080069" cy="2979315"/>
          </a:xfrm>
          <a:prstGeom prst="rect">
            <a:avLst/>
          </a:prstGeom>
        </p:spPr>
      </p:pic>
      <p:pic>
        <p:nvPicPr>
          <p:cNvPr id="7" name="Picture 6"/>
          <p:cNvPicPr>
            <a:picLocks noChangeAspect="1"/>
          </p:cNvPicPr>
          <p:nvPr/>
        </p:nvPicPr>
        <p:blipFill>
          <a:blip r:embed="rId3"/>
          <a:stretch>
            <a:fillRect/>
          </a:stretch>
        </p:blipFill>
        <p:spPr>
          <a:xfrm>
            <a:off x="705391" y="3854207"/>
            <a:ext cx="7080069" cy="2684704"/>
          </a:xfrm>
          <a:prstGeom prst="rect">
            <a:avLst/>
          </a:prstGeom>
        </p:spPr>
      </p:pic>
      <p:pic>
        <p:nvPicPr>
          <p:cNvPr id="8" name="Picture 7"/>
          <p:cNvPicPr>
            <a:picLocks noChangeAspect="1"/>
          </p:cNvPicPr>
          <p:nvPr/>
        </p:nvPicPr>
        <p:blipFill>
          <a:blip r:embed="rId4"/>
          <a:stretch>
            <a:fillRect/>
          </a:stretch>
        </p:blipFill>
        <p:spPr>
          <a:xfrm rot="60000">
            <a:off x="2959833" y="457405"/>
            <a:ext cx="2571184" cy="615636"/>
          </a:xfrm>
          <a:prstGeom prst="rect">
            <a:avLst/>
          </a:prstGeom>
        </p:spPr>
      </p:pic>
    </p:spTree>
    <p:extLst>
      <p:ext uri="{BB962C8B-B14F-4D97-AF65-F5344CB8AC3E}">
        <p14:creationId xmlns:p14="http://schemas.microsoft.com/office/powerpoint/2010/main" val="265366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658668" y="6356349"/>
            <a:ext cx="2133600" cy="365125"/>
          </a:xfrm>
        </p:spPr>
        <p:txBody>
          <a:bodyPr/>
          <a:lstStyle/>
          <a:p>
            <a:fld id="{A748D552-2E59-4C4C-ACBB-207C47251780}" type="slidenum">
              <a:rPr lang="en-US" smtClean="0"/>
              <a:t>37</a:t>
            </a:fld>
            <a:endParaRPr lang="en-US" dirty="0"/>
          </a:p>
        </p:txBody>
      </p:sp>
      <p:pic>
        <p:nvPicPr>
          <p:cNvPr id="6" name="Picture 5"/>
          <p:cNvPicPr>
            <a:picLocks noChangeAspect="1"/>
          </p:cNvPicPr>
          <p:nvPr/>
        </p:nvPicPr>
        <p:blipFill>
          <a:blip r:embed="rId2"/>
          <a:stretch>
            <a:fillRect/>
          </a:stretch>
        </p:blipFill>
        <p:spPr>
          <a:xfrm>
            <a:off x="757646" y="955343"/>
            <a:ext cx="7027817" cy="1746914"/>
          </a:xfrm>
          <a:prstGeom prst="rect">
            <a:avLst/>
          </a:prstGeom>
        </p:spPr>
      </p:pic>
      <p:pic>
        <p:nvPicPr>
          <p:cNvPr id="7" name="Picture 6"/>
          <p:cNvPicPr>
            <a:picLocks noChangeAspect="1"/>
          </p:cNvPicPr>
          <p:nvPr/>
        </p:nvPicPr>
        <p:blipFill>
          <a:blip r:embed="rId3"/>
          <a:stretch>
            <a:fillRect/>
          </a:stretch>
        </p:blipFill>
        <p:spPr>
          <a:xfrm>
            <a:off x="757646" y="2702257"/>
            <a:ext cx="7027817" cy="2238232"/>
          </a:xfrm>
          <a:prstGeom prst="rect">
            <a:avLst/>
          </a:prstGeom>
        </p:spPr>
      </p:pic>
    </p:spTree>
    <p:extLst>
      <p:ext uri="{BB962C8B-B14F-4D97-AF65-F5344CB8AC3E}">
        <p14:creationId xmlns:p14="http://schemas.microsoft.com/office/powerpoint/2010/main" val="128567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Examples of Applying Faraday’s Law</a:t>
            </a:r>
          </a:p>
        </p:txBody>
      </p:sp>
      <p:sp>
        <p:nvSpPr>
          <p:cNvPr id="3" name="Content Placeholder 2"/>
          <p:cNvSpPr>
            <a:spLocks noGrp="1"/>
          </p:cNvSpPr>
          <p:nvPr>
            <p:ph idx="1"/>
          </p:nvPr>
        </p:nvSpPr>
        <p:spPr>
          <a:xfrm>
            <a:off x="457200" y="914400"/>
            <a:ext cx="8229600" cy="1273453"/>
          </a:xfrm>
        </p:spPr>
        <p:txBody>
          <a:bodyPr/>
          <a:lstStyle/>
          <a:p>
            <a:pPr marL="0" indent="0">
              <a:buNone/>
            </a:pPr>
            <a:r>
              <a:rPr lang="en-US" sz="1800" u="sng" dirty="0"/>
              <a:t>Example 2</a:t>
            </a:r>
            <a:r>
              <a:rPr lang="en-US" sz="1800" dirty="0"/>
              <a:t>:</a:t>
            </a:r>
          </a:p>
          <a:p>
            <a:pPr marL="0" indent="0">
              <a:buNone/>
            </a:pPr>
            <a:endParaRPr lang="en-US" sz="800" dirty="0"/>
          </a:p>
          <a:p>
            <a:pPr marL="0" indent="0">
              <a:buNone/>
            </a:pPr>
            <a:r>
              <a:rPr lang="en-US" sz="1800" dirty="0"/>
              <a:t>Apply Faraday’s law to describe the current in terms of the production rates of </a:t>
            </a:r>
            <a:r>
              <a:rPr lang="en-US" sz="1800" dirty="0" err="1"/>
              <a:t>Pb</a:t>
            </a:r>
            <a:r>
              <a:rPr lang="en-US" sz="1800" dirty="0"/>
              <a:t> and PbO</a:t>
            </a:r>
            <a:r>
              <a:rPr lang="en-US" sz="1800" baseline="-25000" dirty="0"/>
              <a:t>2</a:t>
            </a:r>
            <a:r>
              <a:rPr lang="en-US" sz="1800" dirty="0"/>
              <a:t> in a lead-acid battery:</a:t>
            </a:r>
            <a:endParaRPr lang="en-US" sz="1800" baseline="-25000" dirty="0"/>
          </a:p>
          <a:p>
            <a:pPr marL="0" indent="0">
              <a:buNone/>
            </a:pPr>
            <a:endParaRPr lang="en-US" sz="1200" dirty="0"/>
          </a:p>
        </p:txBody>
      </p:sp>
      <p:sp>
        <p:nvSpPr>
          <p:cNvPr id="5" name="Footer Placeholder 4"/>
          <p:cNvSpPr>
            <a:spLocks noGrp="1"/>
          </p:cNvSpPr>
          <p:nvPr>
            <p:ph type="ftr" sz="quarter" idx="11"/>
          </p:nvPr>
        </p:nvSpPr>
        <p:spPr>
          <a:xfrm>
            <a:off x="3124199" y="6485862"/>
            <a:ext cx="2895600" cy="365125"/>
          </a:xfrm>
        </p:spPr>
        <p:txBody>
          <a:bodyPr/>
          <a:lstStyle/>
          <a:p>
            <a:r>
              <a:rPr lang="en-US" dirty="0"/>
              <a:t>ChE 331 – F20</a:t>
            </a:r>
          </a:p>
        </p:txBody>
      </p:sp>
      <p:sp>
        <p:nvSpPr>
          <p:cNvPr id="6" name="Slide Number Placeholder 5"/>
          <p:cNvSpPr>
            <a:spLocks noGrp="1"/>
          </p:cNvSpPr>
          <p:nvPr>
            <p:ph type="sldNum" sz="quarter" idx="12"/>
          </p:nvPr>
        </p:nvSpPr>
        <p:spPr>
          <a:xfrm>
            <a:off x="8454788" y="6366491"/>
            <a:ext cx="2133600" cy="365125"/>
          </a:xfrm>
        </p:spPr>
        <p:txBody>
          <a:bodyPr/>
          <a:lstStyle/>
          <a:p>
            <a:fld id="{A748D552-2E59-4C4C-ACBB-207C47251780}" type="slidenum">
              <a:rPr lang="en-US" smtClean="0"/>
              <a:t>38</a:t>
            </a:fld>
            <a:endParaRPr lang="en-US" dirty="0"/>
          </a:p>
        </p:txBody>
      </p:sp>
      <p:sp>
        <p:nvSpPr>
          <p:cNvPr id="4" name="Rectangle 3"/>
          <p:cNvSpPr/>
          <p:nvPr/>
        </p:nvSpPr>
        <p:spPr>
          <a:xfrm>
            <a:off x="211540" y="1984544"/>
            <a:ext cx="8720919" cy="369332"/>
          </a:xfrm>
          <a:prstGeom prst="rect">
            <a:avLst/>
          </a:prstGeom>
        </p:spPr>
        <p:txBody>
          <a:bodyPr wrap="square">
            <a:spAutoFit/>
          </a:bodyPr>
          <a:lstStyle/>
          <a:p>
            <a:pPr lvl="1"/>
            <a:r>
              <a:rPr lang="en-US" dirty="0" err="1">
                <a:latin typeface="Arial" panose="020B0604020202020204" pitchFamily="34" charset="0"/>
                <a:cs typeface="Arial" panose="020B0604020202020204" pitchFamily="34" charset="0"/>
              </a:rPr>
              <a:t>Pb</a:t>
            </a:r>
            <a:r>
              <a:rPr lang="en-US" dirty="0">
                <a:latin typeface="Arial" panose="020B0604020202020204" pitchFamily="34" charset="0"/>
                <a:cs typeface="Arial" panose="020B0604020202020204" pitchFamily="34" charset="0"/>
              </a:rPr>
              <a:t>(s)  +  PbO</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(s)</a:t>
            </a:r>
            <a:r>
              <a:rPr lang="en-US" baseline="-250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  2HSO</a:t>
            </a:r>
            <a:r>
              <a:rPr lang="en-US" baseline="-25000" dirty="0">
                <a:latin typeface="Arial" panose="020B0604020202020204" pitchFamily="34" charset="0"/>
                <a:cs typeface="Arial" panose="020B0604020202020204" pitchFamily="34" charset="0"/>
              </a:rPr>
              <a:t>4</a:t>
            </a:r>
            <a:r>
              <a:rPr lang="en-US" baseline="300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aq</a:t>
            </a:r>
            <a:r>
              <a:rPr lang="en-US" dirty="0">
                <a:latin typeface="Arial" panose="020B0604020202020204" pitchFamily="34" charset="0"/>
                <a:cs typeface="Arial" panose="020B0604020202020204" pitchFamily="34" charset="0"/>
              </a:rPr>
              <a:t>)  +  2H</a:t>
            </a:r>
            <a:r>
              <a:rPr lang="en-US" baseline="300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aq</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Cambria Math" panose="02040503050406030204" pitchFamily="18" charset="0"/>
                <a:cs typeface="Arial" panose="020B0604020202020204" pitchFamily="34" charset="0"/>
              </a:rPr>
              <a:t>→</a:t>
            </a:r>
            <a:r>
              <a:rPr lang="en-US" dirty="0">
                <a:latin typeface="Arial" panose="020B0604020202020204" pitchFamily="34" charset="0"/>
                <a:cs typeface="Arial" panose="020B0604020202020204" pitchFamily="34" charset="0"/>
                <a:sym typeface="Wingdings" panose="05000000000000000000" pitchFamily="2" charset="2"/>
              </a:rPr>
              <a:t>    2PbSO</a:t>
            </a:r>
            <a:r>
              <a:rPr lang="en-US" baseline="-25000" dirty="0">
                <a:latin typeface="Arial" panose="020B0604020202020204" pitchFamily="34" charset="0"/>
                <a:cs typeface="Arial" panose="020B0604020202020204" pitchFamily="34" charset="0"/>
                <a:sym typeface="Wingdings" panose="05000000000000000000" pitchFamily="2" charset="2"/>
              </a:rPr>
              <a:t>4</a:t>
            </a:r>
            <a:r>
              <a:rPr lang="en-US" dirty="0">
                <a:latin typeface="Arial" panose="020B0604020202020204" pitchFamily="34" charset="0"/>
                <a:cs typeface="Arial" panose="020B0604020202020204" pitchFamily="34" charset="0"/>
                <a:sym typeface="Wingdings" panose="05000000000000000000" pitchFamily="2" charset="2"/>
              </a:rPr>
              <a:t>(s)  +    2H</a:t>
            </a:r>
            <a:r>
              <a:rPr lang="en-US" baseline="-25000" dirty="0">
                <a:latin typeface="Arial" panose="020B0604020202020204" pitchFamily="34" charset="0"/>
                <a:cs typeface="Arial" panose="020B0604020202020204" pitchFamily="34" charset="0"/>
                <a:sym typeface="Wingdings" panose="05000000000000000000" pitchFamily="2" charset="2"/>
              </a:rPr>
              <a:t>2</a:t>
            </a:r>
            <a:r>
              <a:rPr lang="en-US" dirty="0">
                <a:latin typeface="Arial" panose="020B0604020202020204" pitchFamily="34" charset="0"/>
                <a:cs typeface="Arial" panose="020B0604020202020204" pitchFamily="34" charset="0"/>
                <a:sym typeface="Wingdings" panose="05000000000000000000" pitchFamily="2" charset="2"/>
              </a:rPr>
              <a:t>O(</a:t>
            </a:r>
            <a:r>
              <a:rPr lang="en-US" i="1" dirty="0">
                <a:latin typeface="Arial" panose="020B0604020202020204" pitchFamily="34" charset="0"/>
                <a:cs typeface="Arial" panose="020B0604020202020204" pitchFamily="34" charset="0"/>
                <a:sym typeface="Wingdings" panose="05000000000000000000" pitchFamily="2" charset="2"/>
              </a:rPr>
              <a:t>l</a:t>
            </a:r>
            <a:r>
              <a:rPr lang="en-US" dirty="0">
                <a:latin typeface="Arial" panose="020B0604020202020204" pitchFamily="34" charset="0"/>
                <a:cs typeface="Arial" panose="020B0604020202020204" pitchFamily="34" charset="0"/>
                <a:sym typeface="Wingdings" panose="05000000000000000000" pitchFamily="2" charset="2"/>
              </a:rPr>
              <a:t>)</a:t>
            </a:r>
            <a:endParaRPr lang="en-US" baseline="300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757646" y="2586446"/>
            <a:ext cx="7053943" cy="1222556"/>
          </a:xfrm>
          <a:prstGeom prst="rect">
            <a:avLst/>
          </a:prstGeom>
        </p:spPr>
      </p:pic>
      <p:pic>
        <p:nvPicPr>
          <p:cNvPr id="8" name="Picture 7"/>
          <p:cNvPicPr>
            <a:picLocks noChangeAspect="1"/>
          </p:cNvPicPr>
          <p:nvPr/>
        </p:nvPicPr>
        <p:blipFill>
          <a:blip r:embed="rId3"/>
          <a:stretch>
            <a:fillRect/>
          </a:stretch>
        </p:blipFill>
        <p:spPr>
          <a:xfrm>
            <a:off x="757646" y="3788771"/>
            <a:ext cx="7053943" cy="2577720"/>
          </a:xfrm>
          <a:prstGeom prst="rect">
            <a:avLst/>
          </a:prstGeom>
        </p:spPr>
      </p:pic>
    </p:spTree>
    <p:extLst>
      <p:ext uri="{BB962C8B-B14F-4D97-AF65-F5344CB8AC3E}">
        <p14:creationId xmlns:p14="http://schemas.microsoft.com/office/powerpoint/2010/main" val="335179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24200" y="6286095"/>
            <a:ext cx="2895600" cy="365125"/>
          </a:xfrm>
        </p:spPr>
        <p:txBody>
          <a:bodyPr/>
          <a:lstStyle/>
          <a:p>
            <a:r>
              <a:rPr lang="en-US" dirty="0"/>
              <a:t>ChE 331 – F20</a:t>
            </a:r>
          </a:p>
        </p:txBody>
      </p:sp>
      <p:sp>
        <p:nvSpPr>
          <p:cNvPr id="5" name="Slide Number Placeholder 4"/>
          <p:cNvSpPr>
            <a:spLocks noGrp="1"/>
          </p:cNvSpPr>
          <p:nvPr>
            <p:ph type="sldNum" sz="quarter" idx="12"/>
          </p:nvPr>
        </p:nvSpPr>
        <p:spPr>
          <a:xfrm>
            <a:off x="7972567" y="6224871"/>
            <a:ext cx="2133600" cy="365125"/>
          </a:xfrm>
        </p:spPr>
        <p:txBody>
          <a:bodyPr/>
          <a:lstStyle/>
          <a:p>
            <a:fld id="{A748D552-2E59-4C4C-ACBB-207C47251780}" type="slidenum">
              <a:rPr lang="en-US" smtClean="0"/>
              <a:t>39</a:t>
            </a:fld>
            <a:endParaRPr lang="en-US" dirty="0"/>
          </a:p>
        </p:txBody>
      </p:sp>
      <p:pic>
        <p:nvPicPr>
          <p:cNvPr id="13" name="Picture 12"/>
          <p:cNvPicPr>
            <a:picLocks noChangeAspect="1"/>
          </p:cNvPicPr>
          <p:nvPr/>
        </p:nvPicPr>
        <p:blipFill>
          <a:blip r:embed="rId2"/>
          <a:stretch>
            <a:fillRect/>
          </a:stretch>
        </p:blipFill>
        <p:spPr>
          <a:xfrm>
            <a:off x="770708" y="1637839"/>
            <a:ext cx="7040881" cy="2009638"/>
          </a:xfrm>
          <a:prstGeom prst="rect">
            <a:avLst/>
          </a:prstGeom>
        </p:spPr>
      </p:pic>
      <p:pic>
        <p:nvPicPr>
          <p:cNvPr id="14" name="Picture 13"/>
          <p:cNvPicPr>
            <a:picLocks noChangeAspect="1"/>
          </p:cNvPicPr>
          <p:nvPr/>
        </p:nvPicPr>
        <p:blipFill>
          <a:blip r:embed="rId3"/>
          <a:stretch>
            <a:fillRect/>
          </a:stretch>
        </p:blipFill>
        <p:spPr>
          <a:xfrm>
            <a:off x="770709" y="422493"/>
            <a:ext cx="7040880" cy="1283478"/>
          </a:xfrm>
          <a:prstGeom prst="rect">
            <a:avLst/>
          </a:prstGeom>
        </p:spPr>
      </p:pic>
      <p:pic>
        <p:nvPicPr>
          <p:cNvPr id="15" name="Picture 14"/>
          <p:cNvPicPr>
            <a:picLocks noChangeAspect="1"/>
          </p:cNvPicPr>
          <p:nvPr/>
        </p:nvPicPr>
        <p:blipFill>
          <a:blip r:embed="rId4"/>
          <a:stretch>
            <a:fillRect/>
          </a:stretch>
        </p:blipFill>
        <p:spPr>
          <a:xfrm>
            <a:off x="770708" y="3647477"/>
            <a:ext cx="7040881" cy="1538477"/>
          </a:xfrm>
          <a:prstGeom prst="rect">
            <a:avLst/>
          </a:prstGeom>
        </p:spPr>
      </p:pic>
      <p:pic>
        <p:nvPicPr>
          <p:cNvPr id="16" name="Picture 15"/>
          <p:cNvPicPr>
            <a:picLocks noChangeAspect="1"/>
          </p:cNvPicPr>
          <p:nvPr/>
        </p:nvPicPr>
        <p:blipFill>
          <a:blip r:embed="rId5"/>
          <a:stretch>
            <a:fillRect/>
          </a:stretch>
        </p:blipFill>
        <p:spPr>
          <a:xfrm>
            <a:off x="770708" y="5192434"/>
            <a:ext cx="7040882" cy="489909"/>
          </a:xfrm>
          <a:prstGeom prst="rect">
            <a:avLst/>
          </a:prstGeom>
        </p:spPr>
      </p:pic>
    </p:spTree>
    <p:extLst>
      <p:ext uri="{BB962C8B-B14F-4D97-AF65-F5344CB8AC3E}">
        <p14:creationId xmlns:p14="http://schemas.microsoft.com/office/powerpoint/2010/main" val="166026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56260" y="116138"/>
            <a:ext cx="7886700" cy="1325563"/>
          </a:xfrm>
        </p:spPr>
        <p:txBody>
          <a:bodyPr>
            <a:normAutofit/>
          </a:bodyPr>
          <a:lstStyle/>
          <a:p>
            <a:r>
              <a:rPr lang="en-US" dirty="0"/>
              <a:t>Basic Concepts: Current, Current Density  and Voltage</a:t>
            </a:r>
          </a:p>
        </p:txBody>
      </p:sp>
      <p:pic>
        <p:nvPicPr>
          <p:cNvPr id="8" name="Content Placeholder 7"/>
          <p:cNvPicPr>
            <a:picLocks noGrp="1" noChangeAspect="1"/>
          </p:cNvPicPr>
          <p:nvPr>
            <p:ph idx="1"/>
          </p:nvPr>
        </p:nvPicPr>
        <p:blipFill>
          <a:blip r:embed="rId2"/>
          <a:stretch>
            <a:fillRect/>
          </a:stretch>
        </p:blipFill>
        <p:spPr>
          <a:xfrm>
            <a:off x="233508" y="1222376"/>
            <a:ext cx="3931920" cy="2681041"/>
          </a:xfrm>
          <a:prstGeom prst="rect">
            <a:avLst/>
          </a:prstGeom>
        </p:spPr>
      </p:pic>
      <p:sp>
        <p:nvSpPr>
          <p:cNvPr id="5" name="Slide Number Placeholder 4"/>
          <p:cNvSpPr>
            <a:spLocks noGrp="1"/>
          </p:cNvSpPr>
          <p:nvPr>
            <p:ph type="sldNum" sz="quarter" idx="12"/>
          </p:nvPr>
        </p:nvSpPr>
        <p:spPr>
          <a:xfrm>
            <a:off x="7376160" y="6356349"/>
            <a:ext cx="2133600" cy="365125"/>
          </a:xfrm>
        </p:spPr>
        <p:txBody>
          <a:bodyPr/>
          <a:lstStyle/>
          <a:p>
            <a:fld id="{A748D552-2E59-4C4C-ACBB-207C47251780}" type="slidenum">
              <a:rPr lang="en-US" smtClean="0"/>
              <a:t>4</a:t>
            </a:fld>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4234644" y="2110870"/>
                <a:ext cx="4798466" cy="2047868"/>
              </a:xfrm>
              <a:prstGeom prst="rect">
                <a:avLst/>
              </a:prstGeom>
              <a:noFill/>
            </p:spPr>
            <p:txBody>
              <a:bodyPr wrap="square" rtlCol="0">
                <a:spAutoFit/>
              </a:bodyPr>
              <a:lstStyle/>
              <a:p>
                <a:r>
                  <a:rPr lang="en-US" sz="2000" dirty="0" err="1">
                    <a:latin typeface="Arial" panose="020B0604020202020204" pitchFamily="34" charset="0"/>
                    <a:cs typeface="Arial" panose="020B0604020202020204" pitchFamily="34" charset="0"/>
                  </a:rPr>
                  <a:t>A</a:t>
                </a:r>
                <a:r>
                  <a:rPr lang="en-US" sz="2000" baseline="-25000" dirty="0" err="1">
                    <a:latin typeface="Arial" panose="020B0604020202020204" pitchFamily="34" charset="0"/>
                    <a:cs typeface="Arial" panose="020B0604020202020204" pitchFamily="34" charset="0"/>
                  </a:rPr>
                  <a:t>anode</a:t>
                </a:r>
                <a:r>
                  <a:rPr lang="en-US" sz="2000" baseline="-25000" dirty="0">
                    <a:latin typeface="Arial" panose="020B0604020202020204" pitchFamily="34" charset="0"/>
                    <a:cs typeface="Arial" panose="020B0604020202020204" pitchFamily="34" charset="0"/>
                  </a:rPr>
                  <a:t> </a:t>
                </a:r>
                <a:r>
                  <a:rPr lang="en-US" sz="1600" baseline="-250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anode area normal to flow of current</a:t>
                </a:r>
              </a:p>
              <a:p>
                <a:r>
                  <a:rPr lang="en-US" sz="2000" dirty="0" err="1">
                    <a:latin typeface="Arial" panose="020B0604020202020204" pitchFamily="34" charset="0"/>
                    <a:cs typeface="Arial" panose="020B0604020202020204" pitchFamily="34" charset="0"/>
                  </a:rPr>
                  <a:t>A</a:t>
                </a:r>
                <a:r>
                  <a:rPr lang="en-US" sz="2000" baseline="-25000" dirty="0" err="1">
                    <a:latin typeface="Arial" panose="020B0604020202020204" pitchFamily="34" charset="0"/>
                    <a:cs typeface="Arial" panose="020B0604020202020204" pitchFamily="34" charset="0"/>
                  </a:rPr>
                  <a:t>cathode</a:t>
                </a:r>
                <a:r>
                  <a:rPr lang="en-US" sz="2000" baseline="-25000" dirty="0">
                    <a:latin typeface="Arial" panose="020B0604020202020204" pitchFamily="34" charset="0"/>
                    <a:cs typeface="Arial" panose="020B0604020202020204" pitchFamily="34" charset="0"/>
                  </a:rPr>
                  <a:t> </a:t>
                </a:r>
                <a:r>
                  <a:rPr lang="en-US" sz="1600" baseline="-250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cathode area normal to flow of current</a:t>
                </a:r>
              </a:p>
              <a:p>
                <a:endParaRPr lang="en-US" sz="1600" dirty="0">
                  <a:latin typeface="Arial" panose="020B0604020202020204" pitchFamily="34" charset="0"/>
                  <a:cs typeface="Arial" panose="020B0604020202020204" pitchFamily="34" charset="0"/>
                </a:endParaRPr>
              </a:p>
              <a:p>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2000">
                            <a:latin typeface="Cambria Math" panose="02040503050406030204" pitchFamily="18" charset="0"/>
                            <a:ea typeface="Cambria Math" panose="02040503050406030204" pitchFamily="18" charset="0"/>
                            <a:cs typeface="Arial" panose="020B0604020202020204" pitchFamily="34" charset="0"/>
                          </a:rPr>
                          <m:t>I</m:t>
                        </m:r>
                      </m:e>
                      <m:sub>
                        <m:r>
                          <m:rPr>
                            <m:sty m:val="p"/>
                          </m:rPr>
                          <a:rPr lang="en-US" sz="2000">
                            <a:latin typeface="Cambria Math" panose="02040503050406030204" pitchFamily="18" charset="0"/>
                            <a:ea typeface="Cambria Math" panose="02040503050406030204" pitchFamily="18" charset="0"/>
                            <a:cs typeface="Arial" panose="020B0604020202020204" pitchFamily="34" charset="0"/>
                          </a:rPr>
                          <m:t>anode</m:t>
                        </m:r>
                      </m:sub>
                    </m:sSub>
                  </m:oMath>
                </a14:m>
                <a:r>
                  <a:rPr lang="en-US" sz="1600" dirty="0">
                    <a:latin typeface="Arial" panose="020B0604020202020204" pitchFamily="34" charset="0"/>
                    <a:cs typeface="Arial" panose="020B0604020202020204" pitchFamily="34" charset="0"/>
                  </a:rPr>
                  <a:t>   =  current flowing through anode</a:t>
                </a:r>
              </a:p>
              <a:p>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2000">
                            <a:latin typeface="Cambria Math" panose="02040503050406030204" pitchFamily="18" charset="0"/>
                            <a:ea typeface="Cambria Math" panose="02040503050406030204" pitchFamily="18" charset="0"/>
                            <a:cs typeface="Arial" panose="020B0604020202020204" pitchFamily="34" charset="0"/>
                          </a:rPr>
                          <m:t>I</m:t>
                        </m:r>
                      </m:e>
                      <m:sub>
                        <m:r>
                          <m:rPr>
                            <m:sty m:val="p"/>
                          </m:rPr>
                          <a:rPr lang="en-US" sz="2000">
                            <a:latin typeface="Cambria Math" panose="02040503050406030204" pitchFamily="18" charset="0"/>
                            <a:ea typeface="Cambria Math" panose="02040503050406030204" pitchFamily="18" charset="0"/>
                            <a:cs typeface="Arial" panose="020B0604020202020204" pitchFamily="34" charset="0"/>
                          </a:rPr>
                          <m:t>cathode</m:t>
                        </m:r>
                      </m:sub>
                    </m:sSub>
                  </m:oMath>
                </a14:m>
                <a:r>
                  <a:rPr lang="en-US" sz="1600" dirty="0">
                    <a:latin typeface="Arial" panose="020B0604020202020204" pitchFamily="34" charset="0"/>
                    <a:cs typeface="Arial" panose="020B0604020202020204" pitchFamily="34" charset="0"/>
                  </a:rPr>
                  <a:t> =  current flowing through cathode</a:t>
                </a: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234644" y="2110870"/>
                <a:ext cx="4798466" cy="2047868"/>
              </a:xfrm>
              <a:prstGeom prst="rect">
                <a:avLst/>
              </a:prstGeom>
              <a:blipFill>
                <a:blip r:embed="rId3"/>
                <a:stretch>
                  <a:fillRect l="-1398" t="-1190"/>
                </a:stretch>
              </a:blipFill>
            </p:spPr>
            <p:txBody>
              <a:bodyPr/>
              <a:lstStyle/>
              <a:p>
                <a:r>
                  <a:rPr lang="en-US">
                    <a:noFill/>
                  </a:rPr>
                  <a:t> </a:t>
                </a:r>
              </a:p>
            </p:txBody>
          </p:sp>
        </mc:Fallback>
      </mc:AlternateContent>
      <p:sp>
        <p:nvSpPr>
          <p:cNvPr id="10" name="TextBox 9"/>
          <p:cNvSpPr txBox="1"/>
          <p:nvPr/>
        </p:nvSpPr>
        <p:spPr>
          <a:xfrm>
            <a:off x="4242408" y="1295634"/>
            <a:ext cx="4323806" cy="110799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Consider electrolytic cell containing single anode and single cathode.</a:t>
            </a:r>
          </a:p>
          <a:p>
            <a:endParaRPr lang="en-US" sz="1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  </a:t>
            </a:r>
          </a:p>
        </p:txBody>
      </p:sp>
      <mc:AlternateContent xmlns:mc="http://schemas.openxmlformats.org/markup-compatibility/2006" xmlns:a14="http://schemas.microsoft.com/office/drawing/2010/main">
        <mc:Choice Requires="a14">
          <p:sp>
            <p:nvSpPr>
              <p:cNvPr id="11" name="TextBox 10"/>
              <p:cNvSpPr txBox="1"/>
              <p:nvPr/>
            </p:nvSpPr>
            <p:spPr>
              <a:xfrm>
                <a:off x="29932" y="3850772"/>
                <a:ext cx="8531344" cy="1261884"/>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total current  =  </a:t>
                </a:r>
                <a:r>
                  <a:rPr lang="en-US" sz="2000" dirty="0">
                    <a:latin typeface="Cambria Math" panose="02040503050406030204" pitchFamily="18" charset="0"/>
                    <a:ea typeface="Cambria Math" panose="02040503050406030204" pitchFamily="18" charset="0"/>
                    <a:cs typeface="Arial" panose="020B0604020202020204" pitchFamily="34" charset="0"/>
                  </a:rPr>
                  <a:t>I </a:t>
                </a:r>
                <a:r>
                  <a:rPr lang="en-US" sz="2000" dirty="0">
                    <a:latin typeface="Arial" panose="020B0604020202020204" pitchFamily="34" charset="0"/>
                    <a:cs typeface="Arial" panose="020B0604020202020204" pitchFamily="34" charset="0"/>
                  </a:rPr>
                  <a:t>  </a:t>
                </a:r>
                <a:r>
                  <a:rPr lang="en-US" sz="2000" dirty="0">
                    <a:latin typeface="Cambria Math" panose="02040503050406030204" pitchFamily="18" charset="0"/>
                    <a:ea typeface="Cambria Math" panose="02040503050406030204" pitchFamily="18" charset="0"/>
                    <a:cs typeface="Arial" panose="020B0604020202020204" pitchFamily="34" charset="0"/>
                  </a:rPr>
                  <a:t>≠</a:t>
                </a:r>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2000">
                                <a:latin typeface="Cambria Math" panose="02040503050406030204" pitchFamily="18" charset="0"/>
                                <a:ea typeface="Cambria Math" panose="02040503050406030204" pitchFamily="18" charset="0"/>
                                <a:cs typeface="Arial" panose="020B0604020202020204" pitchFamily="34" charset="0"/>
                              </a:rPr>
                              <m:t>I</m:t>
                            </m:r>
                          </m:e>
                          <m:sub>
                            <m:r>
                              <m:rPr>
                                <m:sty m:val="p"/>
                              </m:rPr>
                              <a:rPr lang="en-US" sz="2000">
                                <a:latin typeface="Cambria Math" panose="02040503050406030204" pitchFamily="18" charset="0"/>
                                <a:ea typeface="Cambria Math" panose="02040503050406030204" pitchFamily="18" charset="0"/>
                                <a:cs typeface="Arial" panose="020B0604020202020204" pitchFamily="34" charset="0"/>
                              </a:rPr>
                              <m:t>anode</m:t>
                            </m:r>
                          </m:sub>
                        </m:sSub>
                      </m:e>
                    </m:d>
                  </m:oMath>
                </a14:m>
                <a:r>
                  <a:rPr lang="en-US" sz="2000" dirty="0">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2000">
                                <a:latin typeface="Cambria Math" panose="02040503050406030204" pitchFamily="18" charset="0"/>
                                <a:ea typeface="Cambria Math" panose="02040503050406030204" pitchFamily="18" charset="0"/>
                                <a:cs typeface="Arial" panose="020B0604020202020204" pitchFamily="34" charset="0"/>
                              </a:rPr>
                              <m:t>I</m:t>
                            </m:r>
                          </m:e>
                          <m:sub>
                            <m:r>
                              <m:rPr>
                                <m:sty m:val="p"/>
                              </m:rPr>
                              <a:rPr lang="en-US" sz="2000">
                                <a:latin typeface="Cambria Math" panose="02040503050406030204" pitchFamily="18" charset="0"/>
                                <a:ea typeface="Cambria Math" panose="02040503050406030204" pitchFamily="18" charset="0"/>
                                <a:cs typeface="Arial" panose="020B0604020202020204" pitchFamily="34" charset="0"/>
                              </a:rPr>
                              <m:t>cathode</m:t>
                            </m:r>
                          </m:sub>
                        </m:sSub>
                      </m:e>
                    </m:d>
                  </m:oMath>
                </a14:m>
                <a:endParaRPr lang="en-US" sz="2000" dirty="0">
                  <a:latin typeface="Cambria Math" panose="02040503050406030204" pitchFamily="18" charset="0"/>
                  <a:ea typeface="Cambria Math" panose="02040503050406030204" pitchFamily="18"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p>
              <a:p>
                <a:r>
                  <a:rPr lang="en-US" sz="16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total current  =  </a:t>
                </a:r>
                <a:r>
                  <a:rPr lang="en-US" sz="2000" dirty="0">
                    <a:latin typeface="Cambria Math" panose="02040503050406030204" pitchFamily="18" charset="0"/>
                    <a:ea typeface="Cambria Math" panose="02040503050406030204" pitchFamily="18" charset="0"/>
                    <a:cs typeface="Arial" panose="020B0604020202020204" pitchFamily="34" charset="0"/>
                  </a:rPr>
                  <a:t>I</a:t>
                </a:r>
                <a:r>
                  <a:rPr lang="en-US" sz="2000" dirty="0">
                    <a:latin typeface="Arial" panose="020B0604020202020204" pitchFamily="34" charset="0"/>
                    <a:cs typeface="Arial" panose="020B0604020202020204" pitchFamily="34" charset="0"/>
                  </a:rPr>
                  <a:t>   </a:t>
                </a:r>
                <a:r>
                  <a:rPr lang="en-US" sz="2000" dirty="0">
                    <a:latin typeface="Cambria Math" panose="02040503050406030204" pitchFamily="18" charset="0"/>
                    <a:ea typeface="Cambria Math" panose="02040503050406030204" pitchFamily="18" charset="0"/>
                    <a:cs typeface="Arial" panose="020B0604020202020204" pitchFamily="34" charset="0"/>
                  </a:rPr>
                  <a:t>=</a:t>
                </a:r>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2000">
                                <a:latin typeface="Cambria Math" panose="02040503050406030204" pitchFamily="18" charset="0"/>
                                <a:ea typeface="Cambria Math" panose="02040503050406030204" pitchFamily="18" charset="0"/>
                                <a:cs typeface="Arial" panose="020B0604020202020204" pitchFamily="34" charset="0"/>
                              </a:rPr>
                              <m:t>I</m:t>
                            </m:r>
                          </m:e>
                          <m:sub>
                            <m:r>
                              <m:rPr>
                                <m:sty m:val="p"/>
                              </m:rPr>
                              <a:rPr lang="en-US" sz="2000">
                                <a:latin typeface="Cambria Math" panose="02040503050406030204" pitchFamily="18" charset="0"/>
                                <a:ea typeface="Cambria Math" panose="02040503050406030204" pitchFamily="18" charset="0"/>
                                <a:cs typeface="Arial" panose="020B0604020202020204" pitchFamily="34" charset="0"/>
                              </a:rPr>
                              <m:t>anode</m:t>
                            </m:r>
                          </m:sub>
                        </m:sSub>
                      </m:e>
                    </m:d>
                  </m:oMath>
                </a14:m>
                <a:r>
                  <a:rPr lang="en-US" sz="2000" dirty="0">
                    <a:latin typeface="Cambria Math" panose="02040503050406030204" pitchFamily="18" charset="0"/>
                    <a:ea typeface="Cambria Math" panose="02040503050406030204" pitchFamily="18" charset="0"/>
                    <a:cs typeface="Arial" panose="020B0604020202020204" pitchFamily="34" charset="0"/>
                  </a:rPr>
                  <a:t>  =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2000">
                                <a:latin typeface="Cambria Math" panose="02040503050406030204" pitchFamily="18" charset="0"/>
                                <a:ea typeface="Cambria Math" panose="02040503050406030204" pitchFamily="18" charset="0"/>
                                <a:cs typeface="Arial" panose="020B0604020202020204" pitchFamily="34" charset="0"/>
                              </a:rPr>
                              <m:t>I</m:t>
                            </m:r>
                          </m:e>
                          <m:sub>
                            <m:r>
                              <m:rPr>
                                <m:sty m:val="p"/>
                              </m:rPr>
                              <a:rPr lang="en-US" sz="2000">
                                <a:latin typeface="Cambria Math" panose="02040503050406030204" pitchFamily="18" charset="0"/>
                                <a:ea typeface="Cambria Math" panose="02040503050406030204" pitchFamily="18" charset="0"/>
                                <a:cs typeface="Arial" panose="020B0604020202020204" pitchFamily="34" charset="0"/>
                              </a:rPr>
                              <m:t>cathode</m:t>
                            </m:r>
                          </m:sub>
                        </m:sSub>
                      </m:e>
                    </m:d>
                  </m:oMath>
                </a14:m>
                <a:r>
                  <a:rPr lang="en-US" sz="1600" dirty="0">
                    <a:latin typeface="Arial" panose="020B0604020202020204" pitchFamily="34" charset="0"/>
                    <a:cs typeface="Arial" panose="020B0604020202020204" pitchFamily="34" charset="0"/>
                  </a:rPr>
                  <a:t>  </a:t>
                </a:r>
              </a:p>
              <a:p>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Cambria Math" panose="02040503050406030204" pitchFamily="18" charset="0"/>
                    <a:cs typeface="Arial" panose="020B0604020202020204" pitchFamily="34" charset="0"/>
                  </a:rPr>
                  <a:t> </a:t>
                </a:r>
                <a:r>
                  <a:rPr lang="en-US" sz="2000" dirty="0">
                    <a:latin typeface="Cambria Math" panose="02040503050406030204" pitchFamily="18" charset="0"/>
                    <a:ea typeface="Cambria Math" panose="02040503050406030204" pitchFamily="18"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9932" y="3850772"/>
                <a:ext cx="8531344" cy="1261884"/>
              </a:xfrm>
              <a:prstGeom prst="rect">
                <a:avLst/>
              </a:prstGeom>
              <a:blipFill>
                <a:blip r:embed="rId4"/>
                <a:stretch>
                  <a:fillRect t="-2899"/>
                </a:stretch>
              </a:blipFill>
            </p:spPr>
            <p:txBody>
              <a:bodyPr/>
              <a:lstStyle/>
              <a:p>
                <a:r>
                  <a:rPr lang="en-US">
                    <a:noFill/>
                  </a:rPr>
                  <a:t> </a:t>
                </a:r>
              </a:p>
            </p:txBody>
          </p:sp>
        </mc:Fallback>
      </mc:AlternateContent>
      <p:sp>
        <p:nvSpPr>
          <p:cNvPr id="13" name="Right Brace 12"/>
          <p:cNvSpPr/>
          <p:nvPr/>
        </p:nvSpPr>
        <p:spPr>
          <a:xfrm>
            <a:off x="5878556" y="3922469"/>
            <a:ext cx="282487" cy="858843"/>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6195204" y="4002188"/>
            <a:ext cx="2948796" cy="383204"/>
          </a:xfrm>
          <a:prstGeom prst="rect">
            <a:avLst/>
          </a:prstGeom>
          <a:noFill/>
        </p:spPr>
        <p:txBody>
          <a:bodyPr wrap="square" rtlCol="0">
            <a:spAutoFit/>
          </a:bodyPr>
          <a:lstStyle/>
          <a:p>
            <a:r>
              <a:rPr lang="en-US" sz="1600" dirty="0">
                <a:solidFill>
                  <a:srgbClr val="FF0000"/>
                </a:solidFill>
                <a:latin typeface="Arial" panose="020B0604020202020204" pitchFamily="34" charset="0"/>
                <a:cs typeface="Arial" panose="020B0604020202020204" pitchFamily="34" charset="0"/>
              </a:rPr>
              <a:t>Anode and cathode are in </a:t>
            </a:r>
            <a:r>
              <a:rPr lang="en-US" sz="1600" u="sng" dirty="0">
                <a:solidFill>
                  <a:srgbClr val="FF0000"/>
                </a:solidFill>
                <a:latin typeface="Arial" panose="020B0604020202020204" pitchFamily="34" charset="0"/>
                <a:cs typeface="Arial" panose="020B0604020202020204" pitchFamily="34" charset="0"/>
              </a:rPr>
              <a:t>series</a:t>
            </a:r>
            <a:r>
              <a:rPr lang="en-US" sz="1600" dirty="0">
                <a:solidFill>
                  <a:srgbClr val="FF0000"/>
                </a:solidFill>
                <a:latin typeface="Arial" panose="020B0604020202020204" pitchFamily="34" charset="0"/>
                <a:cs typeface="Arial" panose="020B0604020202020204" pitchFamily="34" charset="0"/>
              </a:rPr>
              <a:t> with each other </a:t>
            </a:r>
          </a:p>
        </p:txBody>
      </p:sp>
      <p:grpSp>
        <p:nvGrpSpPr>
          <p:cNvPr id="23" name="Group 22"/>
          <p:cNvGrpSpPr/>
          <p:nvPr/>
        </p:nvGrpSpPr>
        <p:grpSpPr>
          <a:xfrm>
            <a:off x="900237" y="4584353"/>
            <a:ext cx="8030131" cy="1696378"/>
            <a:chOff x="938349" y="4651247"/>
            <a:chExt cx="8030131" cy="1696378"/>
          </a:xfrm>
        </p:grpSpPr>
        <mc:AlternateContent xmlns:mc="http://schemas.openxmlformats.org/markup-compatibility/2006" xmlns:a14="http://schemas.microsoft.com/office/drawing/2010/main">
          <mc:Choice Requires="a14">
            <p:sp>
              <p:nvSpPr>
                <p:cNvPr id="17" name="Rectangle 16"/>
                <p:cNvSpPr/>
                <p:nvPr/>
              </p:nvSpPr>
              <p:spPr>
                <a:xfrm>
                  <a:off x="3348278" y="4651247"/>
                  <a:ext cx="5264976" cy="963084"/>
                </a:xfrm>
                <a:prstGeom prst="rect">
                  <a:avLst/>
                </a:prstGeom>
              </p:spPr>
              <p:txBody>
                <a:bodyPr wrap="square">
                  <a:spAutoFit/>
                </a:bodyPr>
                <a:lstStyle/>
                <a:p>
                  <a:r>
                    <a:rPr lang="en-US" dirty="0">
                      <a:ea typeface="Cambria Math" panose="02040503050406030204" pitchFamily="18" charset="0"/>
                    </a:rPr>
                    <a:t>                                         </a:t>
                  </a:r>
                </a:p>
                <a:p>
                  <a:r>
                    <a:rPr lang="en-US" sz="2000" dirty="0">
                      <a:latin typeface="Arial" panose="020B0604020202020204" pitchFamily="34" charset="0"/>
                      <a:ea typeface="Cambria Math" panose="02040503050406030204" pitchFamily="18" charset="0"/>
                      <a:cs typeface="Arial" panose="020B0604020202020204" pitchFamily="34" charset="0"/>
                    </a:rPr>
                    <a:t>a</a:t>
                  </a:r>
                  <a:r>
                    <a:rPr lang="en-US" sz="2000" b="0" dirty="0">
                      <a:latin typeface="Arial" panose="020B0604020202020204" pitchFamily="34" charset="0"/>
                      <a:ea typeface="Cambria Math" panose="02040503050406030204" pitchFamily="18" charset="0"/>
                      <a:cs typeface="Arial" panose="020B0604020202020204" pitchFamily="34" charset="0"/>
                    </a:rPr>
                    <a:t>node current density </a:t>
                  </a:r>
                  <a14:m>
                    <m:oMath xmlns:m="http://schemas.openxmlformats.org/officeDocument/2006/math">
                      <m:r>
                        <a:rPr lang="en-US" b="0" i="0" dirty="0" smtClean="0">
                          <a:latin typeface="Cambria Math" panose="02040503050406030204" pitchFamily="18" charset="0"/>
                        </a:rPr>
                        <m:t>  </m:t>
                      </m:r>
                      <m:r>
                        <a:rPr lang="en-US" b="0" i="1" dirty="0" smtClean="0">
                          <a:latin typeface="Cambria Math" panose="02040503050406030204" pitchFamily="18" charset="0"/>
                        </a:rPr>
                        <m:t>=   </m:t>
                      </m:r>
                      <m:f>
                        <m:fPr>
                          <m:ctrlPr>
                            <a:rPr lang="en-US" i="1" dirty="0" smtClean="0">
                              <a:latin typeface="Cambria Math" panose="02040503050406030204" pitchFamily="18" charset="0"/>
                            </a:rPr>
                          </m:ctrlPr>
                        </m:fPr>
                        <m:num>
                          <m:sSub>
                            <m:sSubPr>
                              <m:ctrlPr>
                                <a:rPr lang="en-US" i="1" dirty="0" smtClean="0">
                                  <a:latin typeface="Cambria Math" panose="02040503050406030204" pitchFamily="18" charset="0"/>
                                </a:rPr>
                              </m:ctrlPr>
                            </m:sSubPr>
                            <m:e>
                              <m:r>
                                <m:rPr>
                                  <m:nor/>
                                </m:rPr>
                                <a:rPr lang="en-US" b="0" i="0" dirty="0" smtClean="0">
                                  <a:latin typeface="Cambria Math" panose="02040503050406030204" pitchFamily="18" charset="0"/>
                                </a:rPr>
                                <m:t>I</m:t>
                              </m:r>
                            </m:e>
                            <m:sub>
                              <m:r>
                                <m:rPr>
                                  <m:nor/>
                                </m:rPr>
                                <a:rPr lang="en-US" b="0" i="0" dirty="0" smtClean="0">
                                  <a:latin typeface="Cambria Math" panose="02040503050406030204" pitchFamily="18" charset="0"/>
                                </a:rPr>
                                <m:t>anode</m:t>
                              </m:r>
                            </m:sub>
                          </m:sSub>
                        </m:num>
                        <m:den>
                          <m:sSub>
                            <m:sSubPr>
                              <m:ctrlPr>
                                <a:rPr lang="en-US" i="1" dirty="0" smtClean="0">
                                  <a:latin typeface="Cambria Math" panose="02040503050406030204" pitchFamily="18" charset="0"/>
                                </a:rPr>
                              </m:ctrlPr>
                            </m:sSubPr>
                            <m:e>
                              <m:r>
                                <m:rPr>
                                  <m:nor/>
                                </m:rPr>
                                <a:rPr lang="en-US" b="0" i="0" dirty="0" smtClean="0">
                                  <a:latin typeface="Cambria Math" panose="02040503050406030204" pitchFamily="18" charset="0"/>
                                </a:rPr>
                                <m:t>A</m:t>
                              </m:r>
                            </m:e>
                            <m:sub>
                              <m:r>
                                <m:rPr>
                                  <m:nor/>
                                </m:rPr>
                                <a:rPr lang="en-US" b="0" i="0" dirty="0" smtClean="0">
                                  <a:latin typeface="Cambria Math" panose="02040503050406030204" pitchFamily="18" charset="0"/>
                                </a:rPr>
                                <m:t>anode</m:t>
                              </m:r>
                            </m:sub>
                          </m:sSub>
                        </m:den>
                      </m:f>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oMath>
                  </a14:m>
                  <a:r>
                    <a:rPr lang="en-US" dirty="0">
                      <a:latin typeface="Cambria Math" panose="02040503050406030204" pitchFamily="18" charset="0"/>
                      <a:ea typeface="Cambria Math" panose="020405030504060302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𝑖</m:t>
                      </m:r>
                    </m:oMath>
                  </a14:m>
                  <a:r>
                    <a:rPr lang="en-US" sz="2000" baseline="-25000" dirty="0">
                      <a:latin typeface="Cambria Math" panose="02040503050406030204" pitchFamily="18" charset="0"/>
                      <a:ea typeface="Cambria Math" panose="02040503050406030204" pitchFamily="18" charset="0"/>
                    </a:rPr>
                    <a:t>anode </a:t>
                  </a:r>
                  <a:endParaRPr lang="en-US" sz="2000" dirty="0">
                    <a:latin typeface="Cambria Math" panose="02040503050406030204" pitchFamily="18" charset="0"/>
                    <a:ea typeface="Cambria Math" panose="020405030504060302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3348278" y="4651247"/>
                  <a:ext cx="5264976" cy="963084"/>
                </a:xfrm>
                <a:prstGeom prst="rect">
                  <a:avLst/>
                </a:prstGeom>
                <a:blipFill>
                  <a:blip r:embed="rId5"/>
                  <a:stretch>
                    <a:fillRect l="-11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2864856" y="5627107"/>
                  <a:ext cx="6103624" cy="72051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2000" dirty="0">
                            <a:latin typeface="Arial" panose="020B0604020202020204" pitchFamily="34" charset="0"/>
                            <a:cs typeface="Arial" panose="020B0604020202020204" pitchFamily="34" charset="0"/>
                          </a:rPr>
                          <m:t>cathode</m:t>
                        </m:r>
                        <m:r>
                          <m:rPr>
                            <m:nor/>
                          </m:rPr>
                          <a:rPr lang="en-US" sz="2000" dirty="0">
                            <a:latin typeface="Arial" panose="020B0604020202020204" pitchFamily="34" charset="0"/>
                            <a:cs typeface="Arial" panose="020B0604020202020204" pitchFamily="34" charset="0"/>
                          </a:rPr>
                          <m:t> </m:t>
                        </m:r>
                        <m:r>
                          <m:rPr>
                            <m:nor/>
                          </m:rPr>
                          <a:rPr lang="en-US" sz="2000" dirty="0">
                            <a:latin typeface="Arial" panose="020B0604020202020204" pitchFamily="34" charset="0"/>
                            <a:cs typeface="Arial" panose="020B0604020202020204" pitchFamily="34" charset="0"/>
                          </a:rPr>
                          <m:t>current</m:t>
                        </m:r>
                        <m:r>
                          <m:rPr>
                            <m:nor/>
                          </m:rPr>
                          <a:rPr lang="en-US" sz="2000" dirty="0">
                            <a:latin typeface="Arial" panose="020B0604020202020204" pitchFamily="34" charset="0"/>
                            <a:cs typeface="Arial" panose="020B0604020202020204" pitchFamily="34" charset="0"/>
                          </a:rPr>
                          <m:t> </m:t>
                        </m:r>
                        <m:r>
                          <m:rPr>
                            <m:nor/>
                          </m:rPr>
                          <a:rPr lang="en-US" sz="2000" dirty="0">
                            <a:latin typeface="Arial" panose="020B0604020202020204" pitchFamily="34" charset="0"/>
                            <a:cs typeface="Arial" panose="020B0604020202020204" pitchFamily="34" charset="0"/>
                          </a:rPr>
                          <m:t>density</m:t>
                        </m:r>
                        <m:r>
                          <m:rPr>
                            <m:nor/>
                          </m:rPr>
                          <a:rPr lang="en-US" sz="2000" dirty="0">
                            <a:latin typeface="Arial" panose="020B0604020202020204" pitchFamily="34" charset="0"/>
                            <a:cs typeface="Arial" panose="020B0604020202020204" pitchFamily="34" charset="0"/>
                          </a:rPr>
                          <m:t> </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m:rPr>
                                    <m:nor/>
                                  </m:rPr>
                                  <a:rPr lang="en-US" sz="2000">
                                    <a:latin typeface="Cambria Math" panose="02040503050406030204" pitchFamily="18" charset="0"/>
                                  </a:rPr>
                                  <m:t>I</m:t>
                                </m:r>
                              </m:e>
                              <m:sub>
                                <m:r>
                                  <m:rPr>
                                    <m:sty m:val="p"/>
                                  </m:rPr>
                                  <a:rPr lang="en-US" sz="2000">
                                    <a:latin typeface="Cambria Math" panose="02040503050406030204" pitchFamily="18" charset="0"/>
                                    <a:ea typeface="Cambria Math" panose="02040503050406030204" pitchFamily="18" charset="0"/>
                                  </a:rPr>
                                  <m:t>cathode</m:t>
                                </m:r>
                              </m:sub>
                            </m:sSub>
                          </m:num>
                          <m:den>
                            <m:sSub>
                              <m:sSubPr>
                                <m:ctrlPr>
                                  <a:rPr lang="en-US" sz="2000" i="1">
                                    <a:latin typeface="Cambria Math" panose="02040503050406030204" pitchFamily="18" charset="0"/>
                                  </a:rPr>
                                </m:ctrlPr>
                              </m:sSubPr>
                              <m:e>
                                <m:r>
                                  <m:rPr>
                                    <m:nor/>
                                  </m:rPr>
                                  <a:rPr lang="en-US" sz="2000">
                                    <a:latin typeface="Cambria Math" panose="02040503050406030204" pitchFamily="18" charset="0"/>
                                  </a:rPr>
                                  <m:t>A</m:t>
                                </m:r>
                              </m:e>
                              <m:sub>
                                <m:r>
                                  <m:rPr>
                                    <m:sty m:val="p"/>
                                  </m:rPr>
                                  <a:rPr lang="en-US" sz="2000" i="0">
                                    <a:latin typeface="Cambria Math" panose="02040503050406030204" pitchFamily="18" charset="0"/>
                                    <a:ea typeface="Cambria Math" panose="02040503050406030204" pitchFamily="18" charset="0"/>
                                  </a:rPr>
                                  <m:t>cathode</m:t>
                                </m:r>
                              </m:sub>
                            </m:sSub>
                          </m:den>
                        </m:f>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𝑖</m:t>
                            </m:r>
                          </m:e>
                          <m:sub>
                            <m:r>
                              <m:rPr>
                                <m:sty m:val="p"/>
                              </m:rPr>
                              <a:rPr lang="en-US" sz="2000">
                                <a:latin typeface="Cambria Math" panose="02040503050406030204" pitchFamily="18" charset="0"/>
                                <a:ea typeface="Cambria Math" panose="02040503050406030204" pitchFamily="18" charset="0"/>
                              </a:rPr>
                              <m:t>cathode</m:t>
                            </m:r>
                          </m:sub>
                        </m:sSub>
                      </m:oMath>
                    </m:oMathPara>
                  </a14:m>
                  <a:endParaRPr lang="en-US" sz="2000" dirty="0"/>
                </a:p>
              </p:txBody>
            </p:sp>
          </mc:Choice>
          <mc:Fallback xmlns="">
            <p:sp>
              <p:nvSpPr>
                <p:cNvPr id="19" name="Rectangle 18"/>
                <p:cNvSpPr>
                  <a:spLocks noRot="1" noChangeAspect="1" noMove="1" noResize="1" noEditPoints="1" noAdjustHandles="1" noChangeArrowheads="1" noChangeShapeType="1" noTextEdit="1"/>
                </p:cNvSpPr>
                <p:nvPr/>
              </p:nvSpPr>
              <p:spPr>
                <a:xfrm>
                  <a:off x="2864856" y="5627107"/>
                  <a:ext cx="6103624" cy="720518"/>
                </a:xfrm>
                <a:prstGeom prst="rect">
                  <a:avLst/>
                </a:prstGeom>
                <a:blipFill>
                  <a:blip r:embed="rId6"/>
                  <a:stretch>
                    <a:fillRect/>
                  </a:stretch>
                </a:blipFill>
              </p:spPr>
              <p:txBody>
                <a:bodyPr/>
                <a:lstStyle/>
                <a:p>
                  <a:r>
                    <a:rPr lang="en-US">
                      <a:noFill/>
                    </a:rPr>
                    <a:t> </a:t>
                  </a:r>
                </a:p>
              </p:txBody>
            </p:sp>
          </mc:Fallback>
        </mc:AlternateContent>
        <p:sp>
          <p:nvSpPr>
            <p:cNvPr id="20" name="TextBox 19"/>
            <p:cNvSpPr txBox="1"/>
            <p:nvPr/>
          </p:nvSpPr>
          <p:spPr>
            <a:xfrm>
              <a:off x="938349" y="5342762"/>
              <a:ext cx="2028829" cy="646331"/>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We can define the  current densities</a:t>
              </a:r>
            </a:p>
          </p:txBody>
        </p:sp>
        <p:sp>
          <p:nvSpPr>
            <p:cNvPr id="21" name="Left Brace 20"/>
            <p:cNvSpPr/>
            <p:nvPr/>
          </p:nvSpPr>
          <p:spPr>
            <a:xfrm>
              <a:off x="2967178" y="5171419"/>
              <a:ext cx="157130" cy="927463"/>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407252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fade">
                                      <p:cBhvr>
                                        <p:cTn id="20" dur="500"/>
                                        <p:tgtEl>
                                          <p:spTgt spid="11">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animEffect transition="in" filter="fade">
                                      <p:cBhvr>
                                        <p:cTn id="25" dur="500"/>
                                        <p:tgtEl>
                                          <p:spTgt spid="11">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animBg="1"/>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8390529" y="6352843"/>
            <a:ext cx="2133600" cy="365125"/>
          </a:xfrm>
        </p:spPr>
        <p:txBody>
          <a:bodyPr/>
          <a:lstStyle/>
          <a:p>
            <a:fld id="{A748D552-2E59-4C4C-ACBB-207C47251780}" type="slidenum">
              <a:rPr lang="en-US" smtClean="0"/>
              <a:t>40</a:t>
            </a:fld>
            <a:endParaRPr lang="en-US"/>
          </a:p>
        </p:txBody>
      </p:sp>
      <p:pic>
        <p:nvPicPr>
          <p:cNvPr id="7" name="Picture 6"/>
          <p:cNvPicPr>
            <a:picLocks noChangeAspect="1"/>
          </p:cNvPicPr>
          <p:nvPr/>
        </p:nvPicPr>
        <p:blipFill>
          <a:blip r:embed="rId3"/>
          <a:stretch>
            <a:fillRect/>
          </a:stretch>
        </p:blipFill>
        <p:spPr>
          <a:xfrm>
            <a:off x="783771" y="527339"/>
            <a:ext cx="7040880" cy="1105518"/>
          </a:xfrm>
          <a:prstGeom prst="rect">
            <a:avLst/>
          </a:prstGeom>
        </p:spPr>
      </p:pic>
      <p:pic>
        <p:nvPicPr>
          <p:cNvPr id="8" name="Picture 7"/>
          <p:cNvPicPr>
            <a:picLocks noChangeAspect="1"/>
          </p:cNvPicPr>
          <p:nvPr/>
        </p:nvPicPr>
        <p:blipFill>
          <a:blip r:embed="rId4"/>
          <a:stretch>
            <a:fillRect/>
          </a:stretch>
        </p:blipFill>
        <p:spPr>
          <a:xfrm>
            <a:off x="783771" y="1632857"/>
            <a:ext cx="7040880" cy="673924"/>
          </a:xfrm>
          <a:prstGeom prst="rect">
            <a:avLst/>
          </a:prstGeom>
        </p:spPr>
      </p:pic>
      <p:pic>
        <p:nvPicPr>
          <p:cNvPr id="9" name="Picture 8"/>
          <p:cNvPicPr>
            <a:picLocks noChangeAspect="1"/>
          </p:cNvPicPr>
          <p:nvPr/>
        </p:nvPicPr>
        <p:blipFill>
          <a:blip r:embed="rId5"/>
          <a:stretch>
            <a:fillRect/>
          </a:stretch>
        </p:blipFill>
        <p:spPr>
          <a:xfrm>
            <a:off x="783771" y="2305692"/>
            <a:ext cx="7040880" cy="1558043"/>
          </a:xfrm>
          <a:prstGeom prst="rect">
            <a:avLst/>
          </a:prstGeom>
        </p:spPr>
      </p:pic>
      <p:pic>
        <p:nvPicPr>
          <p:cNvPr id="10" name="Picture 9"/>
          <p:cNvPicPr>
            <a:picLocks noChangeAspect="1"/>
          </p:cNvPicPr>
          <p:nvPr/>
        </p:nvPicPr>
        <p:blipFill>
          <a:blip r:embed="rId6"/>
          <a:stretch>
            <a:fillRect/>
          </a:stretch>
        </p:blipFill>
        <p:spPr>
          <a:xfrm>
            <a:off x="783771" y="3863735"/>
            <a:ext cx="7040880" cy="2236619"/>
          </a:xfrm>
          <a:prstGeom prst="rect">
            <a:avLst/>
          </a:prstGeom>
        </p:spPr>
      </p:pic>
    </p:spTree>
    <p:extLst>
      <p:ext uri="{BB962C8B-B14F-4D97-AF65-F5344CB8AC3E}">
        <p14:creationId xmlns:p14="http://schemas.microsoft.com/office/powerpoint/2010/main" val="357765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8407019" y="6356349"/>
            <a:ext cx="2133600" cy="365125"/>
          </a:xfrm>
        </p:spPr>
        <p:txBody>
          <a:bodyPr/>
          <a:lstStyle/>
          <a:p>
            <a:fld id="{A748D552-2E59-4C4C-ACBB-207C47251780}" type="slidenum">
              <a:rPr lang="en-US" smtClean="0"/>
              <a:t>41</a:t>
            </a:fld>
            <a:endParaRPr lang="en-US" dirty="0"/>
          </a:p>
        </p:txBody>
      </p:sp>
      <p:pic>
        <p:nvPicPr>
          <p:cNvPr id="6" name="Picture 5"/>
          <p:cNvPicPr>
            <a:picLocks noChangeAspect="1"/>
          </p:cNvPicPr>
          <p:nvPr/>
        </p:nvPicPr>
        <p:blipFill>
          <a:blip r:embed="rId2"/>
          <a:stretch>
            <a:fillRect/>
          </a:stretch>
        </p:blipFill>
        <p:spPr>
          <a:xfrm>
            <a:off x="849084" y="421888"/>
            <a:ext cx="6936377" cy="476221"/>
          </a:xfrm>
          <a:prstGeom prst="rect">
            <a:avLst/>
          </a:prstGeom>
        </p:spPr>
      </p:pic>
      <p:pic>
        <p:nvPicPr>
          <p:cNvPr id="2" name="Picture 1"/>
          <p:cNvPicPr>
            <a:picLocks noChangeAspect="1"/>
          </p:cNvPicPr>
          <p:nvPr/>
        </p:nvPicPr>
        <p:blipFill>
          <a:blip r:embed="rId3"/>
          <a:stretch>
            <a:fillRect/>
          </a:stretch>
        </p:blipFill>
        <p:spPr>
          <a:xfrm>
            <a:off x="849086" y="849899"/>
            <a:ext cx="6936377" cy="1173069"/>
          </a:xfrm>
          <a:prstGeom prst="rect">
            <a:avLst/>
          </a:prstGeom>
        </p:spPr>
      </p:pic>
      <p:pic>
        <p:nvPicPr>
          <p:cNvPr id="3" name="Picture 2"/>
          <p:cNvPicPr>
            <a:picLocks noChangeAspect="1"/>
          </p:cNvPicPr>
          <p:nvPr/>
        </p:nvPicPr>
        <p:blipFill>
          <a:blip r:embed="rId4"/>
          <a:stretch>
            <a:fillRect/>
          </a:stretch>
        </p:blipFill>
        <p:spPr>
          <a:xfrm>
            <a:off x="849086" y="2022968"/>
            <a:ext cx="6936377" cy="497941"/>
          </a:xfrm>
          <a:prstGeom prst="rect">
            <a:avLst/>
          </a:prstGeom>
        </p:spPr>
      </p:pic>
      <p:pic>
        <p:nvPicPr>
          <p:cNvPr id="8" name="Picture 7"/>
          <p:cNvPicPr>
            <a:picLocks noChangeAspect="1"/>
          </p:cNvPicPr>
          <p:nvPr/>
        </p:nvPicPr>
        <p:blipFill>
          <a:blip r:embed="rId5"/>
          <a:stretch>
            <a:fillRect/>
          </a:stretch>
        </p:blipFill>
        <p:spPr>
          <a:xfrm>
            <a:off x="849086" y="2523153"/>
            <a:ext cx="6936377" cy="1369578"/>
          </a:xfrm>
          <a:prstGeom prst="rect">
            <a:avLst/>
          </a:prstGeom>
        </p:spPr>
      </p:pic>
      <p:pic>
        <p:nvPicPr>
          <p:cNvPr id="9" name="Picture 8"/>
          <p:cNvPicPr>
            <a:picLocks noChangeAspect="1"/>
          </p:cNvPicPr>
          <p:nvPr/>
        </p:nvPicPr>
        <p:blipFill>
          <a:blip r:embed="rId6"/>
          <a:stretch>
            <a:fillRect/>
          </a:stretch>
        </p:blipFill>
        <p:spPr>
          <a:xfrm>
            <a:off x="849084" y="3863557"/>
            <a:ext cx="6936377" cy="2492792"/>
          </a:xfrm>
          <a:prstGeom prst="rect">
            <a:avLst/>
          </a:prstGeom>
        </p:spPr>
      </p:pic>
    </p:spTree>
    <p:extLst>
      <p:ext uri="{BB962C8B-B14F-4D97-AF65-F5344CB8AC3E}">
        <p14:creationId xmlns:p14="http://schemas.microsoft.com/office/powerpoint/2010/main" val="395239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Applying Faraday’s Law to Batteries</a:t>
            </a:r>
          </a:p>
        </p:txBody>
      </p:sp>
      <p:sp>
        <p:nvSpPr>
          <p:cNvPr id="3" name="Content Placeholder 2"/>
          <p:cNvSpPr>
            <a:spLocks noGrp="1"/>
          </p:cNvSpPr>
          <p:nvPr>
            <p:ph idx="1"/>
          </p:nvPr>
        </p:nvSpPr>
        <p:spPr>
          <a:xfrm>
            <a:off x="457199" y="837754"/>
            <a:ext cx="8425543" cy="2362645"/>
          </a:xfrm>
        </p:spPr>
        <p:txBody>
          <a:bodyPr>
            <a:normAutofit/>
          </a:bodyPr>
          <a:lstStyle/>
          <a:p>
            <a:r>
              <a:rPr lang="en-US" sz="2000" dirty="0"/>
              <a:t>The theoretical specific capacity of an electrode expressed in </a:t>
            </a:r>
            <a:r>
              <a:rPr lang="en-US" sz="2000" dirty="0" err="1"/>
              <a:t>mAh</a:t>
            </a:r>
            <a:r>
              <a:rPr lang="en-US" sz="2000" dirty="0"/>
              <a:t>/g is a useful performance metric for battery systems.</a:t>
            </a:r>
          </a:p>
          <a:p>
            <a:pPr marL="0" indent="0">
              <a:buNone/>
            </a:pPr>
            <a:endParaRPr lang="en-US" sz="1000" dirty="0"/>
          </a:p>
          <a:p>
            <a:r>
              <a:rPr lang="en-US" sz="2000" dirty="0"/>
              <a:t>Graphite is the –</a:t>
            </a:r>
            <a:r>
              <a:rPr lang="en-US" sz="2000" dirty="0" err="1"/>
              <a:t>ve</a:t>
            </a:r>
            <a:r>
              <a:rPr lang="en-US" sz="2000" dirty="0"/>
              <a:t> electrode in today’s Li-ion batteries.                 Charging of this battery causes Li</a:t>
            </a:r>
            <a:r>
              <a:rPr lang="en-US" sz="2000" baseline="30000" dirty="0"/>
              <a:t>+</a:t>
            </a:r>
            <a:r>
              <a:rPr lang="en-US" sz="2000" dirty="0"/>
              <a:t> ions to load into the graphite structure. Fully charged graphite has stoichiometric composition LiC</a:t>
            </a:r>
            <a:r>
              <a:rPr lang="en-US" sz="2000" baseline="-25000" dirty="0"/>
              <a:t>6</a:t>
            </a:r>
            <a:r>
              <a:rPr lang="en-US" sz="2000" dirty="0"/>
              <a:t>.                  What is its theoretical specific capacity in </a:t>
            </a:r>
            <a:r>
              <a:rPr lang="en-US" sz="2000" dirty="0" err="1"/>
              <a:t>mAh</a:t>
            </a:r>
            <a:r>
              <a:rPr lang="en-US" sz="2000" dirty="0"/>
              <a:t>/g? </a:t>
            </a:r>
          </a:p>
        </p:txBody>
      </p:sp>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970912" y="6173787"/>
            <a:ext cx="2133600" cy="365125"/>
          </a:xfrm>
        </p:spPr>
        <p:txBody>
          <a:bodyPr/>
          <a:lstStyle/>
          <a:p>
            <a:fld id="{A748D552-2E59-4C4C-ACBB-207C47251780}" type="slidenum">
              <a:rPr lang="en-US" smtClean="0"/>
              <a:t>42</a:t>
            </a:fld>
            <a:endParaRPr lang="en-US" dirty="0"/>
          </a:p>
        </p:txBody>
      </p:sp>
      <p:sp>
        <p:nvSpPr>
          <p:cNvPr id="6" name="Rectangle 5"/>
          <p:cNvSpPr/>
          <p:nvPr/>
        </p:nvSpPr>
        <p:spPr>
          <a:xfrm>
            <a:off x="457197" y="3403668"/>
            <a:ext cx="7119257" cy="388696"/>
          </a:xfrm>
          <a:prstGeom prst="rect">
            <a:avLst/>
          </a:prstGeom>
        </p:spPr>
        <p:txBody>
          <a:bodyPr wrap="square">
            <a:spAutoFit/>
          </a:bodyPr>
          <a:lstStyle/>
          <a:p>
            <a:pPr marL="342900" marR="0" lvl="0" indent="-342900">
              <a:lnSpc>
                <a:spcPct val="107000"/>
              </a:lnSpc>
              <a:spcBef>
                <a:spcPts val="0"/>
              </a:spcBef>
              <a:spcAft>
                <a:spcPts val="800"/>
              </a:spcAft>
              <a:buFont typeface="Symbol" panose="05050102010706020507" pitchFamily="18" charset="2"/>
              <a:buChar char=""/>
            </a:pPr>
            <a:r>
              <a:rPr lang="en-US" dirty="0">
                <a:latin typeface="Arial" panose="020B0604020202020204" pitchFamily="34" charset="0"/>
                <a:ea typeface="Calibri" panose="020F0502020204030204" pitchFamily="34" charset="0"/>
                <a:cs typeface="Times New Roman" panose="02020603050405020304" pitchFamily="18" charset="0"/>
              </a:rPr>
              <a:t>First question:  To what quantity does 1 A h correspond?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p:cNvSpPr txBox="1"/>
          <p:nvPr/>
        </p:nvSpPr>
        <p:spPr>
          <a:xfrm>
            <a:off x="796831" y="3047312"/>
            <a:ext cx="1972492" cy="400110"/>
          </a:xfrm>
          <a:prstGeom prst="rect">
            <a:avLst/>
          </a:prstGeom>
          <a:noFill/>
        </p:spPr>
        <p:txBody>
          <a:bodyPr wrap="square" rtlCol="0">
            <a:spAutoFit/>
          </a:bodyPr>
          <a:lstStyle/>
          <a:p>
            <a:r>
              <a:rPr lang="en-US" sz="2000" u="sng" dirty="0">
                <a:latin typeface="Arial" panose="020B0604020202020204" pitchFamily="34" charset="0"/>
                <a:cs typeface="Arial" panose="020B0604020202020204" pitchFamily="34" charset="0"/>
              </a:rPr>
              <a:t>Solution</a:t>
            </a:r>
          </a:p>
        </p:txBody>
      </p:sp>
      <p:sp>
        <p:nvSpPr>
          <p:cNvPr id="8" name="TextBox 7"/>
          <p:cNvSpPr txBox="1"/>
          <p:nvPr/>
        </p:nvSpPr>
        <p:spPr>
          <a:xfrm>
            <a:off x="1972875" y="3666795"/>
            <a:ext cx="1942012" cy="461665"/>
          </a:xfrm>
          <a:prstGeom prst="rect">
            <a:avLst/>
          </a:prstGeom>
          <a:noFill/>
        </p:spPr>
        <p:txBody>
          <a:bodyPr wrap="square" rtlCol="0">
            <a:spAutoFit/>
          </a:bodyPr>
          <a:lstStyle/>
          <a:p>
            <a:r>
              <a:rPr lang="en-US" sz="2400" dirty="0"/>
              <a:t>⇒</a:t>
            </a:r>
            <a:r>
              <a:rPr lang="en-US" dirty="0">
                <a:latin typeface="Arial" panose="020B0604020202020204" pitchFamily="34" charset="0"/>
                <a:cs typeface="Arial" panose="020B0604020202020204" pitchFamily="34" charset="0"/>
              </a:rPr>
              <a:t>   charge</a:t>
            </a:r>
          </a:p>
        </p:txBody>
      </p:sp>
      <p:sp>
        <p:nvSpPr>
          <p:cNvPr id="9" name="TextBox 8"/>
          <p:cNvSpPr txBox="1"/>
          <p:nvPr/>
        </p:nvSpPr>
        <p:spPr>
          <a:xfrm>
            <a:off x="2225225" y="4104967"/>
            <a:ext cx="5172892" cy="95410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1 A h  =  1 A (</a:t>
            </a:r>
            <a:r>
              <a:rPr lang="en-US" dirty="0">
                <a:latin typeface="Cambria Math" panose="02040503050406030204" pitchFamily="18" charset="0"/>
                <a:ea typeface="Cambria Math" panose="02040503050406030204" pitchFamily="18" charset="0"/>
                <a:cs typeface="Arial" panose="020B0604020202020204" pitchFamily="34" charset="0"/>
              </a:rPr>
              <a:t>3600</a:t>
            </a:r>
            <a:r>
              <a:rPr lang="en-US" dirty="0">
                <a:latin typeface="Arial" panose="020B0604020202020204" pitchFamily="34" charset="0"/>
                <a:cs typeface="Arial" panose="020B0604020202020204" pitchFamily="34" charset="0"/>
              </a:rPr>
              <a:t> s)  =  </a:t>
            </a:r>
            <a:r>
              <a:rPr lang="en-US" dirty="0">
                <a:latin typeface="Cambria Math" panose="02040503050406030204" pitchFamily="18" charset="0"/>
                <a:ea typeface="Cambria Math" panose="02040503050406030204" pitchFamily="18" charset="0"/>
                <a:cs typeface="Arial" panose="020B0604020202020204" pitchFamily="34" charset="0"/>
              </a:rPr>
              <a:t>3600</a:t>
            </a:r>
            <a:r>
              <a:rPr lang="en-US" dirty="0">
                <a:latin typeface="Arial" panose="020B0604020202020204" pitchFamily="34" charset="0"/>
                <a:cs typeface="Arial" panose="020B0604020202020204" pitchFamily="34" charset="0"/>
              </a:rPr>
              <a:t> A s  =  </a:t>
            </a:r>
            <a:r>
              <a:rPr lang="en-US" dirty="0">
                <a:latin typeface="Cambria Math" panose="02040503050406030204" pitchFamily="18" charset="0"/>
                <a:ea typeface="Cambria Math" panose="02040503050406030204" pitchFamily="18" charset="0"/>
                <a:cs typeface="Arial" panose="020B0604020202020204" pitchFamily="34" charset="0"/>
              </a:rPr>
              <a:t>3600 </a:t>
            </a:r>
            <a:r>
              <a:rPr lang="en-US" dirty="0">
                <a:latin typeface="Arial" panose="020B0604020202020204" pitchFamily="34" charset="0"/>
                <a:cs typeface="Arial" panose="020B0604020202020204" pitchFamily="34" charset="0"/>
              </a:rPr>
              <a:t>C</a:t>
            </a:r>
          </a:p>
          <a:p>
            <a:r>
              <a:rPr lang="en-US" dirty="0">
                <a:latin typeface="Arial" panose="020B0604020202020204" pitchFamily="34" charset="0"/>
                <a:cs typeface="Arial" panose="020B0604020202020204" pitchFamily="34" charset="0"/>
              </a:rPr>
              <a:t>       </a:t>
            </a:r>
          </a:p>
          <a:p>
            <a:endParaRPr lang="en-US" dirty="0"/>
          </a:p>
        </p:txBody>
      </p:sp>
      <p:sp>
        <p:nvSpPr>
          <p:cNvPr id="10" name="Rectangle 9"/>
          <p:cNvSpPr/>
          <p:nvPr/>
        </p:nvSpPr>
        <p:spPr>
          <a:xfrm>
            <a:off x="457197" y="4980672"/>
            <a:ext cx="7313415" cy="1380378"/>
          </a:xfrm>
          <a:prstGeom prst="rect">
            <a:avLst/>
          </a:prstGeom>
        </p:spPr>
        <p:txBody>
          <a:bodyPr wrap="square">
            <a:spAutoFit/>
          </a:bodyPr>
          <a:lstStyle/>
          <a:p>
            <a:pPr marL="342900" marR="0" lvl="0" indent="-342900">
              <a:lnSpc>
                <a:spcPct val="107000"/>
              </a:lnSpc>
              <a:spcBef>
                <a:spcPts val="0"/>
              </a:spcBef>
              <a:spcAft>
                <a:spcPts val="800"/>
              </a:spcAft>
              <a:buFont typeface="Symbol" panose="05050102010706020507" pitchFamily="18" charset="2"/>
              <a:buChar char=""/>
            </a:pPr>
            <a:r>
              <a:rPr lang="en-US" dirty="0">
                <a:latin typeface="Arial" panose="020B0604020202020204" pitchFamily="34" charset="0"/>
                <a:ea typeface="Calibri" panose="020F0502020204030204" pitchFamily="34" charset="0"/>
                <a:cs typeface="Times New Roman" panose="02020603050405020304" pitchFamily="18" charset="0"/>
              </a:rPr>
              <a:t>The theoretical specific capacity in mA h/g represents maximum charge stored in an electrode per unit mass of the electrode.</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39725" marR="0">
              <a:lnSpc>
                <a:spcPct val="107000"/>
              </a:lnSpc>
              <a:spcBef>
                <a:spcPts val="0"/>
              </a:spcBef>
              <a:spcAft>
                <a:spcPts val="800"/>
              </a:spcAft>
            </a:pPr>
            <a:r>
              <a:rPr lang="en-US" dirty="0">
                <a:latin typeface="Arial" panose="020B0604020202020204" pitchFamily="34" charset="0"/>
                <a:ea typeface="Calibri" panose="020F0502020204030204" pitchFamily="34" charset="0"/>
                <a:cs typeface="Times New Roman" panose="02020603050405020304" pitchFamily="18" charset="0"/>
              </a:rPr>
              <a:t>This represents the maximum charge generated by an electrode    on going from its fully charged state to its fully discharged state.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p:cNvSpPr txBox="1"/>
          <p:nvPr/>
        </p:nvSpPr>
        <p:spPr>
          <a:xfrm>
            <a:off x="2943881" y="4469906"/>
            <a:ext cx="2594770" cy="461665"/>
          </a:xfrm>
          <a:prstGeom prst="rect">
            <a:avLst/>
          </a:prstGeom>
          <a:noFill/>
        </p:spPr>
        <p:txBody>
          <a:bodyPr wrap="square" rtlCol="0">
            <a:spAutoFit/>
          </a:bodyPr>
          <a:lstStyle/>
          <a:p>
            <a:r>
              <a:rPr lang="en-US" sz="2400" dirty="0">
                <a:latin typeface="Cambria Math" panose="02040503050406030204" pitchFamily="18" charset="0"/>
                <a:ea typeface="Cambria Math" panose="02040503050406030204" pitchFamily="18" charset="0"/>
              </a:rPr>
              <a:t>∴ </a:t>
            </a:r>
            <a:r>
              <a:rPr lang="en-US" dirty="0">
                <a:latin typeface="Arial" panose="020B0604020202020204" pitchFamily="34" charset="0"/>
                <a:ea typeface="Cambria Math" panose="02040503050406030204" pitchFamily="18" charset="0"/>
                <a:cs typeface="Arial" panose="020B0604020202020204" pitchFamily="34" charset="0"/>
              </a:rPr>
              <a:t>  1 C   =              A h</a:t>
            </a:r>
            <a:endParaRPr 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2" name="TextBox 11"/>
              <p:cNvSpPr txBox="1"/>
              <p:nvPr/>
            </p:nvSpPr>
            <p:spPr>
              <a:xfrm>
                <a:off x="4009285" y="4394372"/>
                <a:ext cx="1086344" cy="612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0" smtClean="0">
                              <a:latin typeface="Cambria Math" panose="02040503050406030204" pitchFamily="18" charset="0"/>
                            </a:rPr>
                            <m:t>1</m:t>
                          </m:r>
                        </m:num>
                        <m:den>
                          <m:r>
                            <a:rPr lang="en-US" b="0" i="0" smtClean="0">
                              <a:latin typeface="Cambria Math" panose="02040503050406030204" pitchFamily="18" charset="0"/>
                            </a:rPr>
                            <m:t>3600</m:t>
                          </m:r>
                        </m:den>
                      </m:f>
                    </m:oMath>
                  </m:oMathPara>
                </a14:m>
                <a:endParaRPr lang="en-US" dirty="0">
                  <a:latin typeface="Arial" panose="020B0604020202020204" pitchFamily="34" charset="0"/>
                  <a:cs typeface="Arial" panose="020B060402020202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009285" y="4394372"/>
                <a:ext cx="1086344" cy="612732"/>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5568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
                                            <p:txEl>
                                              <p:pRg st="0" end="0"/>
                                            </p:txEl>
                                          </p:spTgt>
                                        </p:tgtEl>
                                        <p:attrNameLst>
                                          <p:attrName>style.visibility</p:attrName>
                                        </p:attrNameLst>
                                      </p:cBhvr>
                                      <p:to>
                                        <p:strVal val="visible"/>
                                      </p:to>
                                    </p:set>
                                    <p:animEffect transition="in" filter="fade">
                                      <p:cBhvr>
                                        <p:cTn id="40" dur="500"/>
                                        <p:tgtEl>
                                          <p:spTgt spid="10">
                                            <p:txEl>
                                              <p:pRg st="0" end="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xEl>
                                              <p:pRg st="1" end="1"/>
                                            </p:txEl>
                                          </p:spTgt>
                                        </p:tgtEl>
                                        <p:attrNameLst>
                                          <p:attrName>style.visibility</p:attrName>
                                        </p:attrNameLst>
                                      </p:cBhvr>
                                      <p:to>
                                        <p:strVal val="visible"/>
                                      </p:to>
                                    </p:set>
                                    <p:animEffect transition="in" filter="fade">
                                      <p:cBhvr>
                                        <p:cTn id="43"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609599" y="752702"/>
            <a:ext cx="7397932" cy="365125"/>
          </a:xfrm>
        </p:spPr>
        <p:txBody>
          <a:bodyPr/>
          <a:lstStyle/>
          <a:p>
            <a:pPr marL="339725" lvl="0" indent="-339725">
              <a:buFont typeface="Arial" panose="020B0604020202020204" pitchFamily="34" charset="0"/>
              <a:buChar char="•"/>
            </a:pPr>
            <a:r>
              <a:rPr lang="en-US" dirty="0">
                <a:latin typeface="Arial" panose="020B0604020202020204" pitchFamily="34" charset="0"/>
                <a:cs typeface="Arial" panose="020B0604020202020204" pitchFamily="34" charset="0"/>
              </a:rPr>
              <a:t>What form of Faraday’s Law is best to use to solve this problem   – cumulative form or rate form?</a:t>
            </a:r>
          </a:p>
        </p:txBody>
      </p:sp>
      <p:sp>
        <p:nvSpPr>
          <p:cNvPr id="6" name="Rectangle 5"/>
          <p:cNvSpPr/>
          <p:nvPr/>
        </p:nvSpPr>
        <p:spPr>
          <a:xfrm>
            <a:off x="698860" y="1494213"/>
            <a:ext cx="7820299" cy="1080232"/>
          </a:xfrm>
          <a:prstGeom prst="rect">
            <a:avLst/>
          </a:prstGeom>
        </p:spPr>
        <p:txBody>
          <a:bodyPr wrap="square">
            <a:spAutoFit/>
          </a:bodyPr>
          <a:lstStyle/>
          <a:p>
            <a:pPr marL="3148013" marR="0" indent="-2573338">
              <a:lnSpc>
                <a:spcPct val="107000"/>
              </a:lnSpc>
              <a:spcBef>
                <a:spcPts val="0"/>
              </a:spcBef>
              <a:spcAft>
                <a:spcPts val="800"/>
              </a:spcAft>
              <a:tabLst>
                <a:tab pos="3371850" algn="l"/>
              </a:tabLst>
            </a:pPr>
            <a:r>
              <a:rPr lang="en-US" sz="2400" dirty="0">
                <a:latin typeface="Cambria Math" panose="02040503050406030204" pitchFamily="18" charset="0"/>
                <a:ea typeface="Calibri" panose="020F0502020204030204" pitchFamily="34" charset="0"/>
                <a:cs typeface="Arial" panose="020B0604020202020204" pitchFamily="34" charset="0"/>
              </a:rPr>
              <a:t>⇒</a:t>
            </a:r>
            <a:r>
              <a:rPr lang="en-US" dirty="0">
                <a:latin typeface="Arial" panose="020B0604020202020204" pitchFamily="34" charset="0"/>
                <a:ea typeface="Calibri" panose="020F0502020204030204" pitchFamily="34" charset="0"/>
                <a:cs typeface="Times New Roman" panose="02020603050405020304" pitchFamily="18" charset="0"/>
              </a:rPr>
              <a:t>   cumulative form –     relates total charge transferred to yield a certain amount of product                     (Note: no rates are mentioned in question)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Rectangle 17"/>
          <p:cNvSpPr/>
          <p:nvPr/>
        </p:nvSpPr>
        <p:spPr>
          <a:xfrm>
            <a:off x="957941" y="2813053"/>
            <a:ext cx="7302138" cy="685059"/>
          </a:xfrm>
          <a:prstGeom prst="rect">
            <a:avLst/>
          </a:prstGeom>
        </p:spPr>
        <p:txBody>
          <a:bodyPr wrap="square">
            <a:spAutoFit/>
          </a:bodyPr>
          <a:lstStyle/>
          <a:p>
            <a:pPr>
              <a:lnSpc>
                <a:spcPct val="107000"/>
              </a:lnSpc>
              <a:spcAft>
                <a:spcPts val="800"/>
              </a:spcAft>
              <a:tabLst>
                <a:tab pos="3371850" algn="l"/>
              </a:tabLst>
            </a:pPr>
            <a:r>
              <a:rPr lang="en-US" dirty="0">
                <a:latin typeface="Arial" panose="020B0604020202020204" pitchFamily="34" charset="0"/>
                <a:ea typeface="Calibri" panose="020F0502020204030204" pitchFamily="34" charset="0"/>
                <a:cs typeface="Times New Roman" panose="02020603050405020304" pitchFamily="18" charset="0"/>
              </a:rPr>
              <a:t>The complete discharge of the –</a:t>
            </a:r>
            <a:r>
              <a:rPr lang="en-US" dirty="0" err="1">
                <a:latin typeface="Arial" panose="020B0604020202020204" pitchFamily="34" charset="0"/>
                <a:ea typeface="Calibri" panose="020F0502020204030204" pitchFamily="34" charset="0"/>
                <a:cs typeface="Times New Roman" panose="02020603050405020304" pitchFamily="18" charset="0"/>
              </a:rPr>
              <a:t>ve</a:t>
            </a:r>
            <a:r>
              <a:rPr lang="en-US" dirty="0">
                <a:latin typeface="Arial" panose="020B0604020202020204" pitchFamily="34" charset="0"/>
                <a:ea typeface="Calibri" panose="020F0502020204030204" pitchFamily="34" charset="0"/>
                <a:cs typeface="Times New Roman" panose="02020603050405020304" pitchFamily="18" charset="0"/>
              </a:rPr>
              <a:t> graphite electrode can be written as follows: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3029879" y="3698618"/>
            <a:ext cx="3041217" cy="523220"/>
          </a:xfrm>
          <a:prstGeom prst="rect">
            <a:avLst/>
          </a:prstGeom>
        </p:spPr>
        <p:txBody>
          <a:bodyPr wrap="none">
            <a:spAutoFit/>
          </a:bodyPr>
          <a:lstStyle/>
          <a:p>
            <a:r>
              <a:rPr lang="en-US" dirty="0">
                <a:latin typeface="Arial" panose="020B0604020202020204" pitchFamily="34" charset="0"/>
                <a:ea typeface="Calibri" panose="020F0502020204030204" pitchFamily="34" charset="0"/>
              </a:rPr>
              <a:t>C</a:t>
            </a:r>
            <a:r>
              <a:rPr lang="en-US" baseline="-25000" dirty="0">
                <a:latin typeface="Arial" panose="020B0604020202020204" pitchFamily="34" charset="0"/>
                <a:ea typeface="Calibri" panose="020F0502020204030204" pitchFamily="34" charset="0"/>
              </a:rPr>
              <a:t>6</a:t>
            </a:r>
            <a:r>
              <a:rPr lang="en-US" dirty="0">
                <a:latin typeface="Arial" panose="020B0604020202020204" pitchFamily="34" charset="0"/>
                <a:ea typeface="Calibri" panose="020F0502020204030204" pitchFamily="34" charset="0"/>
              </a:rPr>
              <a:t>Li     </a:t>
            </a:r>
            <a:r>
              <a:rPr lang="en-US" sz="2800" dirty="0">
                <a:latin typeface="Cambria Math" panose="02040503050406030204" pitchFamily="18" charset="0"/>
                <a:ea typeface="Calibri" panose="020F0502020204030204" pitchFamily="34" charset="0"/>
                <a:cs typeface="Arial" panose="020B0604020202020204" pitchFamily="34" charset="0"/>
              </a:rPr>
              <a:t>→</a:t>
            </a:r>
            <a:r>
              <a:rPr lang="en-US" dirty="0">
                <a:latin typeface="Arial" panose="020B0604020202020204" pitchFamily="34" charset="0"/>
                <a:ea typeface="Calibri" panose="020F0502020204030204" pitchFamily="34" charset="0"/>
              </a:rPr>
              <a:t>     C</a:t>
            </a:r>
            <a:r>
              <a:rPr lang="en-US" baseline="-25000" dirty="0">
                <a:latin typeface="Arial" panose="020B0604020202020204" pitchFamily="34" charset="0"/>
                <a:ea typeface="Calibri" panose="020F0502020204030204" pitchFamily="34" charset="0"/>
              </a:rPr>
              <a:t>6</a:t>
            </a:r>
            <a:r>
              <a:rPr lang="en-US" dirty="0">
                <a:latin typeface="Arial" panose="020B0604020202020204" pitchFamily="34" charset="0"/>
                <a:ea typeface="Calibri" panose="020F0502020204030204" pitchFamily="34" charset="0"/>
              </a:rPr>
              <a:t>  +  Li</a:t>
            </a:r>
            <a:r>
              <a:rPr lang="en-US" baseline="30000" dirty="0">
                <a:latin typeface="Arial" panose="020B0604020202020204" pitchFamily="34" charset="0"/>
                <a:ea typeface="Calibri" panose="020F0502020204030204" pitchFamily="34" charset="0"/>
              </a:rPr>
              <a:t>+</a:t>
            </a:r>
            <a:r>
              <a:rPr lang="en-US" dirty="0">
                <a:latin typeface="Arial" panose="020B0604020202020204" pitchFamily="34" charset="0"/>
                <a:ea typeface="Calibri" panose="020F0502020204030204" pitchFamily="34" charset="0"/>
              </a:rPr>
              <a:t>  +  e</a:t>
            </a:r>
            <a:r>
              <a:rPr lang="en-US" baseline="30000" dirty="0">
                <a:latin typeface="Arial" panose="020B0604020202020204" pitchFamily="34" charset="0"/>
                <a:ea typeface="Calibri" panose="020F0502020204030204" pitchFamily="34" charset="0"/>
              </a:rPr>
              <a:t>-</a:t>
            </a:r>
            <a:endParaRPr lang="en-US" dirty="0"/>
          </a:p>
        </p:txBody>
      </p:sp>
      <p:grpSp>
        <p:nvGrpSpPr>
          <p:cNvPr id="34" name="Group 33"/>
          <p:cNvGrpSpPr/>
          <p:nvPr/>
        </p:nvGrpSpPr>
        <p:grpSpPr>
          <a:xfrm>
            <a:off x="4700450" y="3389208"/>
            <a:ext cx="1710118" cy="412986"/>
            <a:chOff x="4700450" y="3389208"/>
            <a:chExt cx="1710118" cy="412986"/>
          </a:xfrm>
        </p:grpSpPr>
        <p:sp>
          <p:nvSpPr>
            <p:cNvPr id="20" name="TextBox 19"/>
            <p:cNvSpPr txBox="1"/>
            <p:nvPr/>
          </p:nvSpPr>
          <p:spPr>
            <a:xfrm>
              <a:off x="4959530" y="3389208"/>
              <a:ext cx="1451038" cy="338554"/>
            </a:xfrm>
            <a:prstGeom prst="rect">
              <a:avLst/>
            </a:prstGeom>
            <a:noFill/>
          </p:spPr>
          <p:txBody>
            <a:bodyPr wrap="none" rtlCol="0">
              <a:spAutoFit/>
            </a:bodyPr>
            <a:lstStyle/>
            <a:p>
              <a:r>
                <a:rPr lang="en-US" sz="1600" dirty="0">
                  <a:solidFill>
                    <a:srgbClr val="FF0000"/>
                  </a:solidFill>
                  <a:latin typeface="Arial" panose="020B0604020202020204" pitchFamily="34" charset="0"/>
                  <a:cs typeface="Arial" panose="020B0604020202020204" pitchFamily="34" charset="0"/>
                </a:rPr>
                <a:t>pure graphite </a:t>
              </a:r>
            </a:p>
          </p:txBody>
        </p:sp>
        <p:cxnSp>
          <p:nvCxnSpPr>
            <p:cNvPr id="22" name="Straight Arrow Connector 21"/>
            <p:cNvCxnSpPr>
              <a:stCxn id="20" idx="1"/>
            </p:cNvCxnSpPr>
            <p:nvPr/>
          </p:nvCxnSpPr>
          <p:spPr>
            <a:xfrm flipH="1">
              <a:off x="4700450" y="3558485"/>
              <a:ext cx="259080" cy="24370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3058886" y="4221838"/>
            <a:ext cx="1097280" cy="1141384"/>
            <a:chOff x="3058886" y="4221838"/>
            <a:chExt cx="1097280" cy="1141384"/>
          </a:xfrm>
        </p:grpSpPr>
        <p:sp>
          <p:nvSpPr>
            <p:cNvPr id="23" name="TextBox 22"/>
            <p:cNvSpPr txBox="1"/>
            <p:nvPr/>
          </p:nvSpPr>
          <p:spPr>
            <a:xfrm>
              <a:off x="3058886" y="4778447"/>
              <a:ext cx="1097280" cy="584775"/>
            </a:xfrm>
            <a:prstGeom prst="rect">
              <a:avLst/>
            </a:prstGeom>
            <a:noFill/>
          </p:spPr>
          <p:txBody>
            <a:bodyPr wrap="square" rtlCol="0">
              <a:spAutoFit/>
            </a:bodyPr>
            <a:lstStyle/>
            <a:p>
              <a:r>
                <a:rPr lang="en-US" sz="1600" dirty="0">
                  <a:solidFill>
                    <a:srgbClr val="FF0000"/>
                  </a:solidFill>
                  <a:latin typeface="Arial" panose="020B0604020202020204" pitchFamily="34" charset="0"/>
                  <a:cs typeface="Arial" panose="020B0604020202020204" pitchFamily="34" charset="0"/>
                </a:rPr>
                <a:t>fully charged</a:t>
              </a:r>
            </a:p>
          </p:txBody>
        </p:sp>
        <p:cxnSp>
          <p:nvCxnSpPr>
            <p:cNvPr id="27" name="Straight Arrow Connector 26"/>
            <p:cNvCxnSpPr/>
            <p:nvPr/>
          </p:nvCxnSpPr>
          <p:spPr>
            <a:xfrm flipV="1">
              <a:off x="3344092" y="4221838"/>
              <a:ext cx="0" cy="47153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308565" y="4221838"/>
            <a:ext cx="1271450" cy="1133520"/>
            <a:chOff x="4308565" y="4221838"/>
            <a:chExt cx="1271450" cy="1133520"/>
          </a:xfrm>
        </p:grpSpPr>
        <p:sp>
          <p:nvSpPr>
            <p:cNvPr id="28" name="TextBox 27"/>
            <p:cNvSpPr txBox="1"/>
            <p:nvPr/>
          </p:nvSpPr>
          <p:spPr>
            <a:xfrm>
              <a:off x="4308565" y="4770583"/>
              <a:ext cx="1271450" cy="584775"/>
            </a:xfrm>
            <a:prstGeom prst="rect">
              <a:avLst/>
            </a:prstGeom>
            <a:noFill/>
          </p:spPr>
          <p:txBody>
            <a:bodyPr wrap="square" rtlCol="0">
              <a:spAutoFit/>
            </a:bodyPr>
            <a:lstStyle/>
            <a:p>
              <a:r>
                <a:rPr lang="en-US" sz="1600" dirty="0">
                  <a:solidFill>
                    <a:srgbClr val="FF0000"/>
                  </a:solidFill>
                  <a:latin typeface="Arial" panose="020B0604020202020204" pitchFamily="34" charset="0"/>
                  <a:cs typeface="Arial" panose="020B0604020202020204" pitchFamily="34" charset="0"/>
                </a:rPr>
                <a:t>fully discharged </a:t>
              </a:r>
            </a:p>
          </p:txBody>
        </p:sp>
        <p:cxnSp>
          <p:nvCxnSpPr>
            <p:cNvPr id="30" name="Straight Arrow Connector 29"/>
            <p:cNvCxnSpPr/>
            <p:nvPr/>
          </p:nvCxnSpPr>
          <p:spPr>
            <a:xfrm flipV="1">
              <a:off x="4609010" y="4221838"/>
              <a:ext cx="0" cy="47153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Rectangle 30"/>
          <p:cNvSpPr/>
          <p:nvPr/>
        </p:nvSpPr>
        <p:spPr>
          <a:xfrm>
            <a:off x="957941" y="5314767"/>
            <a:ext cx="7911739" cy="966483"/>
          </a:xfrm>
          <a:prstGeom prst="rect">
            <a:avLst/>
          </a:prstGeom>
        </p:spPr>
        <p:txBody>
          <a:bodyPr wrap="square">
            <a:spAutoFit/>
          </a:bodyPr>
          <a:lstStyle/>
          <a:p>
            <a:pPr marL="692150" marR="0" indent="-692150">
              <a:lnSpc>
                <a:spcPct val="107000"/>
              </a:lnSpc>
              <a:spcBef>
                <a:spcPts val="0"/>
              </a:spcBef>
              <a:spcAft>
                <a:spcPts val="800"/>
              </a:spcAft>
            </a:pPr>
            <a:r>
              <a:rPr lang="en-US" u="sng" dirty="0">
                <a:latin typeface="Arial" panose="020B0604020202020204" pitchFamily="34" charset="0"/>
                <a:ea typeface="Calibri" panose="020F0502020204030204" pitchFamily="34" charset="0"/>
                <a:cs typeface="Times New Roman" panose="02020603050405020304" pitchFamily="18" charset="0"/>
              </a:rPr>
              <a:t>Note</a:t>
            </a:r>
            <a:r>
              <a:rPr lang="en-US" dirty="0">
                <a:latin typeface="Arial" panose="020B0604020202020204" pitchFamily="34" charset="0"/>
                <a:ea typeface="Calibri" panose="020F0502020204030204" pitchFamily="34" charset="0"/>
                <a:cs typeface="Times New Roman" panose="02020603050405020304" pitchFamily="18" charset="0"/>
              </a:rPr>
              <a:t>: 	C</a:t>
            </a:r>
            <a:r>
              <a:rPr lang="en-US" baseline="-25000" dirty="0">
                <a:latin typeface="Arial" panose="020B0604020202020204" pitchFamily="34" charset="0"/>
                <a:ea typeface="Calibri" panose="020F0502020204030204" pitchFamily="34" charset="0"/>
                <a:cs typeface="Times New Roman" panose="02020603050405020304" pitchFamily="18" charset="0"/>
              </a:rPr>
              <a:t>6</a:t>
            </a:r>
            <a:r>
              <a:rPr lang="en-US" dirty="0">
                <a:latin typeface="Arial" panose="020B0604020202020204" pitchFamily="34" charset="0"/>
                <a:ea typeface="Calibri" panose="020F0502020204030204" pitchFamily="34" charset="0"/>
                <a:cs typeface="Times New Roman" panose="02020603050405020304" pitchFamily="18" charset="0"/>
              </a:rPr>
              <a:t>Li is not an actual compound </a:t>
            </a:r>
            <a:r>
              <a:rPr lang="en-US" i="1" dirty="0">
                <a:latin typeface="Arial" panose="020B0604020202020204" pitchFamily="34" charset="0"/>
                <a:ea typeface="Calibri" panose="020F0502020204030204" pitchFamily="34" charset="0"/>
                <a:cs typeface="Times New Roman" panose="02020603050405020304" pitchFamily="18" charset="0"/>
              </a:rPr>
              <a:t>per se</a:t>
            </a:r>
            <a:r>
              <a:rPr lang="en-US" dirty="0">
                <a:latin typeface="Arial" panose="020B0604020202020204" pitchFamily="34" charset="0"/>
                <a:ea typeface="Calibri" panose="020F0502020204030204" pitchFamily="34" charset="0"/>
                <a:cs typeface="Times New Roman" panose="02020603050405020304" pitchFamily="18" charset="0"/>
              </a:rPr>
              <a:t>. It reflects stoichiometry for the intercalation of Li into the graphite structure                                   (i.e., 1 Li is associated with 6 C when graphite is fully charged).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Box 34"/>
          <p:cNvSpPr txBox="1"/>
          <p:nvPr/>
        </p:nvSpPr>
        <p:spPr>
          <a:xfrm>
            <a:off x="8260079" y="6244046"/>
            <a:ext cx="883921" cy="369332"/>
          </a:xfrm>
          <a:prstGeom prst="rect">
            <a:avLst/>
          </a:prstGeom>
          <a:noFill/>
        </p:spPr>
        <p:txBody>
          <a:bodyPr wrap="square" rtlCol="0">
            <a:spAutoFit/>
          </a:bodyPr>
          <a:lstStyle/>
          <a:p>
            <a:r>
              <a:rPr lang="en-US" dirty="0"/>
              <a:t>43</a:t>
            </a:r>
          </a:p>
        </p:txBody>
      </p:sp>
    </p:spTree>
    <p:extLst>
      <p:ext uri="{BB962C8B-B14F-4D97-AF65-F5344CB8AC3E}">
        <p14:creationId xmlns:p14="http://schemas.microsoft.com/office/powerpoint/2010/main" val="150981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31"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8281850" y="6207714"/>
            <a:ext cx="2133600" cy="365125"/>
          </a:xfrm>
        </p:spPr>
        <p:txBody>
          <a:bodyPr/>
          <a:lstStyle/>
          <a:p>
            <a:fld id="{A748D552-2E59-4C4C-ACBB-207C47251780}" type="slidenum">
              <a:rPr lang="en-US" smtClean="0"/>
              <a:t>44</a:t>
            </a:fld>
            <a:endParaRPr lang="en-US" dirty="0"/>
          </a:p>
        </p:txBody>
      </p:sp>
      <p:sp>
        <p:nvSpPr>
          <p:cNvPr id="7" name="TextBox 6"/>
          <p:cNvSpPr txBox="1"/>
          <p:nvPr/>
        </p:nvSpPr>
        <p:spPr>
          <a:xfrm>
            <a:off x="546463" y="535577"/>
            <a:ext cx="5473337"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Now apply Faraday’s Law to the reaction above.</a:t>
            </a:r>
          </a:p>
        </p:txBody>
      </p:sp>
      <mc:AlternateContent xmlns:mc="http://schemas.openxmlformats.org/markup-compatibility/2006" xmlns:a14="http://schemas.microsoft.com/office/drawing/2010/main">
        <mc:Choice Requires="a14">
          <p:sp>
            <p:nvSpPr>
              <p:cNvPr id="8" name="Rectangle 7"/>
              <p:cNvSpPr/>
              <p:nvPr/>
            </p:nvSpPr>
            <p:spPr>
              <a:xfrm>
                <a:off x="391886" y="1047759"/>
                <a:ext cx="7889965" cy="1008546"/>
              </a:xfrm>
              <a:prstGeom prst="rect">
                <a:avLst/>
              </a:prstGeom>
            </p:spPr>
            <p:txBody>
              <a:bodyPr wrap="square">
                <a:spAutoFit/>
              </a:bodyPr>
              <a:lstStyle/>
              <a:p>
                <a:pPr marL="457200" marR="0">
                  <a:lnSpc>
                    <a:spcPct val="107000"/>
                  </a:lnSpc>
                  <a:spcBef>
                    <a:spcPts val="0"/>
                  </a:spcBef>
                  <a:spcAft>
                    <a:spcPts val="800"/>
                  </a:spcAft>
                </a:pPr>
                <a:r>
                  <a:rPr lang="en-US" dirty="0">
                    <a:latin typeface="Arial" panose="020B0604020202020204" pitchFamily="34" charset="0"/>
                    <a:ea typeface="Calibri" panose="020F0502020204030204" pitchFamily="34" charset="0"/>
                    <a:cs typeface="Times New Roman" panose="02020603050405020304" pitchFamily="18" charset="0"/>
                  </a:rPr>
                  <a:t>Charge </a:t>
                </a:r>
                <a14:m>
                  <m:oMath xmlns:m="http://schemas.openxmlformats.org/officeDocument/2006/math">
                    <m:r>
                      <a:rPr lang="en-US" i="1">
                        <a:latin typeface="Cambria Math" panose="02040503050406030204" pitchFamily="18" charset="0"/>
                        <a:ea typeface="Calibri" panose="020F0502020204030204" pitchFamily="34" charset="0"/>
                        <a:cs typeface="Arial" panose="020B0604020202020204" pitchFamily="34" charset="0"/>
                      </a:rPr>
                      <m:t>∆</m:t>
                    </m:r>
                    <m:r>
                      <a:rPr lang="en-US" i="1">
                        <a:latin typeface="Cambria Math" panose="02040503050406030204" pitchFamily="18" charset="0"/>
                        <a:ea typeface="Calibri" panose="020F0502020204030204" pitchFamily="34" charset="0"/>
                        <a:cs typeface="Arial" panose="020B0604020202020204" pitchFamily="34" charset="0"/>
                      </a:rPr>
                      <m:t>𝑞</m:t>
                    </m:r>
                  </m:oMath>
                </a14:m>
                <a:r>
                  <a:rPr lang="en-US" dirty="0">
                    <a:latin typeface="Arial" panose="020B0604020202020204" pitchFamily="34" charset="0"/>
                    <a:ea typeface="Times New Roman" panose="02020603050405020304" pitchFamily="18" charset="0"/>
                    <a:cs typeface="Times New Roman" panose="02020603050405020304" pitchFamily="18" charset="0"/>
                  </a:rPr>
                  <a:t> generated</a:t>
                </a:r>
                <a:r>
                  <a:rPr lang="en-US" dirty="0">
                    <a:latin typeface="Arial" panose="020B0604020202020204" pitchFamily="34" charset="0"/>
                    <a:ea typeface="Calibri" panose="020F0502020204030204" pitchFamily="34" charset="0"/>
                    <a:cs typeface="Times New Roman" panose="02020603050405020304" pitchFamily="18" charset="0"/>
                  </a:rPr>
                  <a:t> can be related to the number of moles </a:t>
                </a:r>
                <a14:m>
                  <m:oMath xmlns:m="http://schemas.openxmlformats.org/officeDocument/2006/math">
                    <m:r>
                      <a:rPr lang="en-US" i="1">
                        <a:latin typeface="Cambria Math" panose="02040503050406030204" pitchFamily="18" charset="0"/>
                        <a:ea typeface="Calibri" panose="020F0502020204030204" pitchFamily="34" charset="0"/>
                        <a:cs typeface="Arial" panose="020B0604020202020204" pitchFamily="34" charset="0"/>
                      </a:rPr>
                      <m:t>∆</m:t>
                    </m:r>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r>
                          <a:rPr lang="en-US" i="1">
                            <a:latin typeface="Cambria Math" panose="02040503050406030204" pitchFamily="18" charset="0"/>
                            <a:ea typeface="Calibri" panose="020F0502020204030204" pitchFamily="34" charset="0"/>
                            <a:cs typeface="Arial" panose="020B0604020202020204" pitchFamily="34" charset="0"/>
                          </a:rPr>
                          <m:t>𝑛</m:t>
                        </m:r>
                      </m:e>
                      <m:sub>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r>
                              <a:rPr lang="en-US" i="1">
                                <a:latin typeface="Cambria Math" panose="02040503050406030204" pitchFamily="18" charset="0"/>
                                <a:ea typeface="Calibri" panose="020F0502020204030204" pitchFamily="34" charset="0"/>
                                <a:cs typeface="Arial" panose="020B0604020202020204" pitchFamily="34" charset="0"/>
                              </a:rPr>
                              <m:t>𝐶</m:t>
                            </m:r>
                          </m:e>
                          <m:sub>
                            <m:r>
                              <a:rPr lang="en-US" i="1">
                                <a:latin typeface="Cambria Math" panose="02040503050406030204" pitchFamily="18" charset="0"/>
                                <a:ea typeface="Calibri" panose="020F0502020204030204" pitchFamily="34" charset="0"/>
                                <a:cs typeface="Arial" panose="020B0604020202020204" pitchFamily="34" charset="0"/>
                              </a:rPr>
                              <m:t>6</m:t>
                            </m:r>
                          </m:sub>
                        </m:sSub>
                      </m:sub>
                    </m:sSub>
                  </m:oMath>
                </a14:m>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latin typeface="Arial" panose="020B0604020202020204" pitchFamily="34" charset="0"/>
                    <a:ea typeface="Calibri" panose="020F0502020204030204" pitchFamily="34" charset="0"/>
                    <a:cs typeface="Times New Roman" panose="02020603050405020304" pitchFamily="18" charset="0"/>
                  </a:rPr>
                  <a:t>of pure graphite (i.e., C</a:t>
                </a:r>
                <a:r>
                  <a:rPr lang="en-US" baseline="-25000" dirty="0">
                    <a:latin typeface="Arial" panose="020B0604020202020204" pitchFamily="34" charset="0"/>
                    <a:ea typeface="Calibri" panose="020F0502020204030204" pitchFamily="34" charset="0"/>
                    <a:cs typeface="Times New Roman" panose="02020603050405020304" pitchFamily="18" charset="0"/>
                  </a:rPr>
                  <a:t>6</a:t>
                </a:r>
                <a:r>
                  <a:rPr lang="en-US" dirty="0">
                    <a:latin typeface="Arial" panose="020B0604020202020204" pitchFamily="34" charset="0"/>
                    <a:ea typeface="Calibri" panose="020F0502020204030204" pitchFamily="34" charset="0"/>
                    <a:cs typeface="Times New Roman" panose="02020603050405020304" pitchFamily="18" charset="0"/>
                  </a:rPr>
                  <a:t>) produced over its </a:t>
                </a:r>
                <a:r>
                  <a:rPr lang="en-US" dirty="0">
                    <a:solidFill>
                      <a:srgbClr val="FF0000"/>
                    </a:solidFill>
                    <a:latin typeface="Arial" panose="020B0604020202020204" pitchFamily="34" charset="0"/>
                    <a:ea typeface="Calibri" panose="020F0502020204030204" pitchFamily="34" charset="0"/>
                    <a:cs typeface="Times New Roman" panose="02020603050405020304" pitchFamily="18" charset="0"/>
                  </a:rPr>
                  <a:t>complete</a:t>
                </a:r>
                <a:r>
                  <a:rPr lang="en-US" dirty="0">
                    <a:latin typeface="Arial" panose="020B0604020202020204" pitchFamily="34" charset="0"/>
                    <a:ea typeface="Calibri" panose="020F0502020204030204" pitchFamily="34" charset="0"/>
                    <a:cs typeface="Times New Roman" panose="02020603050405020304" pitchFamily="18" charset="0"/>
                  </a:rPr>
                  <a:t> discharge by the following expression: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391886" y="1047759"/>
                <a:ext cx="7889965" cy="1008546"/>
              </a:xfrm>
              <a:prstGeom prst="rect">
                <a:avLst/>
              </a:prstGeom>
              <a:blipFill>
                <a:blip r:embed="rId2"/>
                <a:stretch>
                  <a:fillRect t="-1818" b="-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944271" y="2083126"/>
                <a:ext cx="2280689" cy="7096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a:latin typeface="Cambria Math" panose="02040503050406030204" pitchFamily="18" charset="0"/>
                        </a:rPr>
                        <m:t> ∆</m:t>
                      </m:r>
                      <m:r>
                        <a:rPr lang="en-US" sz="2000" i="1">
                          <a:latin typeface="Cambria Math" panose="02040503050406030204" pitchFamily="18" charset="0"/>
                        </a:rPr>
                        <m:t>𝑞</m:t>
                      </m:r>
                      <m:r>
                        <a:rPr lang="en-US" sz="2000" i="0">
                          <a:latin typeface="Cambria Math" panose="02040503050406030204" pitchFamily="18" charset="0"/>
                        </a:rPr>
                        <m:t>   =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𝑒</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0">
                                      <a:latin typeface="Cambria Math" panose="02040503050406030204" pitchFamily="18" charset="0"/>
                                    </a:rPr>
                                    <m:t>6</m:t>
                                  </m:r>
                                </m:sub>
                              </m:sSub>
                            </m:sub>
                          </m:sSub>
                        </m:den>
                      </m:f>
                      <m:r>
                        <a:rPr lang="en-US" sz="2000" i="1">
                          <a:latin typeface="Cambria Math" panose="02040503050406030204" pitchFamily="18" charset="0"/>
                        </a:rPr>
                        <m:t>𝐹</m:t>
                      </m:r>
                      <m:r>
                        <a:rPr lang="en-US" sz="2000" i="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0">
                                  <a:latin typeface="Cambria Math" panose="02040503050406030204" pitchFamily="18" charset="0"/>
                                </a:rPr>
                                <m:t>6</m:t>
                              </m:r>
                            </m:sub>
                          </m:sSub>
                        </m:sub>
                      </m:sSub>
                    </m:oMath>
                  </m:oMathPara>
                </a14:m>
                <a:endParaRPr lang="en-US" sz="2000" dirty="0"/>
              </a:p>
            </p:txBody>
          </p:sp>
        </mc:Choice>
        <mc:Fallback xmlns="">
          <p:sp>
            <p:nvSpPr>
              <p:cNvPr id="9" name="Rectangle 8"/>
              <p:cNvSpPr>
                <a:spLocks noRot="1" noChangeAspect="1" noMove="1" noResize="1" noEditPoints="1" noAdjustHandles="1" noChangeArrowheads="1" noChangeShapeType="1" noTextEdit="1"/>
              </p:cNvSpPr>
              <p:nvPr/>
            </p:nvSpPr>
            <p:spPr>
              <a:xfrm>
                <a:off x="2944271" y="2083126"/>
                <a:ext cx="2280689" cy="70968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391885" y="2776546"/>
                <a:ext cx="7889965" cy="712183"/>
              </a:xfrm>
              <a:prstGeom prst="rect">
                <a:avLst/>
              </a:prstGeom>
            </p:spPr>
            <p:txBody>
              <a:bodyPr wrap="square">
                <a:spAutoFit/>
              </a:bodyPr>
              <a:lstStyle/>
              <a:p>
                <a:pPr marL="457200" marR="0">
                  <a:lnSpc>
                    <a:spcPct val="107000"/>
                  </a:lnSpc>
                  <a:spcBef>
                    <a:spcPts val="0"/>
                  </a:spcBef>
                  <a:spcAft>
                    <a:spcPts val="800"/>
                  </a:spcAft>
                </a:pPr>
                <a:r>
                  <a:rPr lang="en-US" dirty="0">
                    <a:latin typeface="Arial" panose="020B0604020202020204" pitchFamily="34" charset="0"/>
                    <a:ea typeface="Calibri" panose="020F0502020204030204" pitchFamily="34" charset="0"/>
                    <a:cs typeface="Times New Roman" panose="02020603050405020304" pitchFamily="18" charset="0"/>
                  </a:rPr>
                  <a:t>If </a:t>
                </a:r>
                <a14:m>
                  <m:oMath xmlns:m="http://schemas.openxmlformats.org/officeDocument/2006/math">
                    <m:r>
                      <a:rPr lang="en-US" i="1">
                        <a:latin typeface="Cambria Math" panose="02040503050406030204" pitchFamily="18" charset="0"/>
                        <a:ea typeface="Calibri" panose="020F0502020204030204" pitchFamily="34" charset="0"/>
                        <a:cs typeface="Arial" panose="020B0604020202020204" pitchFamily="34" charset="0"/>
                      </a:rPr>
                      <m:t>∆</m:t>
                    </m:r>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r>
                          <a:rPr lang="en-US" i="1">
                            <a:latin typeface="Cambria Math" panose="02040503050406030204" pitchFamily="18" charset="0"/>
                            <a:ea typeface="Calibri" panose="020F0502020204030204" pitchFamily="34" charset="0"/>
                            <a:cs typeface="Arial" panose="020B0604020202020204" pitchFamily="34" charset="0"/>
                          </a:rPr>
                          <m:t>𝑛</m:t>
                        </m:r>
                      </m:e>
                      <m:sub>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r>
                              <a:rPr lang="en-US" i="1">
                                <a:latin typeface="Cambria Math" panose="02040503050406030204" pitchFamily="18" charset="0"/>
                                <a:ea typeface="Calibri" panose="020F0502020204030204" pitchFamily="34" charset="0"/>
                                <a:cs typeface="Arial" panose="020B0604020202020204" pitchFamily="34" charset="0"/>
                              </a:rPr>
                              <m:t>𝐶</m:t>
                            </m:r>
                          </m:e>
                          <m:sub>
                            <m:r>
                              <a:rPr lang="en-US" i="1">
                                <a:latin typeface="Cambria Math" panose="02040503050406030204" pitchFamily="18" charset="0"/>
                                <a:ea typeface="Calibri" panose="020F0502020204030204" pitchFamily="34" charset="0"/>
                                <a:cs typeface="Arial" panose="020B0604020202020204" pitchFamily="34" charset="0"/>
                              </a:rPr>
                              <m:t>6</m:t>
                            </m:r>
                          </m:sub>
                        </m:sSub>
                      </m:sub>
                    </m:sSub>
                  </m:oMath>
                </a14:m>
                <a:r>
                  <a:rPr lang="en-US" dirty="0">
                    <a:latin typeface="Arial" panose="020B0604020202020204" pitchFamily="34" charset="0"/>
                    <a:ea typeface="Times New Roman" panose="02020603050405020304" pitchFamily="18" charset="0"/>
                    <a:cs typeface="Times New Roman" panose="02020603050405020304" pitchFamily="18" charset="0"/>
                  </a:rPr>
                  <a:t> is equal to the </a:t>
                </a:r>
                <a:r>
                  <a:rPr lang="en-US" dirty="0">
                    <a:solidFill>
                      <a:srgbClr val="FF0000"/>
                    </a:solidFill>
                    <a:latin typeface="Arial" panose="020B0604020202020204" pitchFamily="34" charset="0"/>
                    <a:ea typeface="Times New Roman" panose="02020603050405020304" pitchFamily="18" charset="0"/>
                    <a:cs typeface="Times New Roman" panose="02020603050405020304" pitchFamily="18" charset="0"/>
                  </a:rPr>
                  <a:t>total</a:t>
                </a:r>
                <a:r>
                  <a:rPr lang="en-US" dirty="0">
                    <a:latin typeface="Arial" panose="020B0604020202020204" pitchFamily="34" charset="0"/>
                    <a:ea typeface="Times New Roman" panose="02020603050405020304" pitchFamily="18" charset="0"/>
                    <a:cs typeface="Times New Roman" panose="02020603050405020304" pitchFamily="18" charset="0"/>
                  </a:rPr>
                  <a:t> number of moles of graphite in the electrode, then </a:t>
                </a:r>
                <a14:m>
                  <m:oMath xmlns:m="http://schemas.openxmlformats.org/officeDocument/2006/math">
                    <m:r>
                      <a:rPr lang="en-US" i="1">
                        <a:latin typeface="Cambria Math" panose="02040503050406030204" pitchFamily="18" charset="0"/>
                        <a:ea typeface="Calibri" panose="020F0502020204030204" pitchFamily="34" charset="0"/>
                        <a:cs typeface="Arial" panose="020B0604020202020204" pitchFamily="34" charset="0"/>
                      </a:rPr>
                      <m:t>∆</m:t>
                    </m:r>
                    <m:r>
                      <a:rPr lang="en-US" i="1">
                        <a:latin typeface="Cambria Math" panose="02040503050406030204" pitchFamily="18" charset="0"/>
                        <a:ea typeface="Calibri" panose="020F0502020204030204" pitchFamily="34" charset="0"/>
                        <a:cs typeface="Arial" panose="020B0604020202020204" pitchFamily="34" charset="0"/>
                      </a:rPr>
                      <m:t>𝑞</m:t>
                    </m:r>
                  </m:oMath>
                </a14:m>
                <a:r>
                  <a:rPr lang="en-US" dirty="0">
                    <a:latin typeface="Arial" panose="020B0604020202020204" pitchFamily="34" charset="0"/>
                    <a:ea typeface="Times New Roman" panose="02020603050405020304" pitchFamily="18" charset="0"/>
                    <a:cs typeface="Times New Roman" panose="02020603050405020304" pitchFamily="18" charset="0"/>
                  </a:rPr>
                  <a:t> corresponds to the theoretical capacity of the electrode.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391885" y="2776546"/>
                <a:ext cx="7889965" cy="712183"/>
              </a:xfrm>
              <a:prstGeom prst="rect">
                <a:avLst/>
              </a:prstGeom>
              <a:blipFill>
                <a:blip r:embed="rId4"/>
                <a:stretch>
                  <a:fillRect t="-1709" r="-1158"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76644" y="3513048"/>
                <a:ext cx="6964681" cy="814775"/>
              </a:xfrm>
              <a:prstGeom prst="rect">
                <a:avLst/>
              </a:prstGeom>
            </p:spPr>
            <p:txBody>
              <a:bodyPr wrap="square">
                <a:spAutoFit/>
              </a:bodyPr>
              <a:lstStyle/>
              <a:p>
                <a:pPr marL="571500" marR="0" indent="-114300">
                  <a:lnSpc>
                    <a:spcPct val="107000"/>
                  </a:lnSpc>
                  <a:spcBef>
                    <a:spcPts val="0"/>
                  </a:spcBef>
                  <a:spcAft>
                    <a:spcPts val="800"/>
                  </a:spcAft>
                </a:pPr>
                <a:r>
                  <a:rPr lang="en-US" dirty="0">
                    <a:latin typeface="Arial" panose="020B0604020202020204" pitchFamily="34" charset="0"/>
                    <a:ea typeface="Calibri" panose="020F0502020204030204" pitchFamily="34" charset="0"/>
                    <a:cs typeface="Times New Roman" panose="02020603050405020304" pitchFamily="18" charset="0"/>
                  </a:rPr>
                  <a:t>The stoichiometric coefficients for the reaction are: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571500" marR="0" indent="-571500">
                  <a:lnSpc>
                    <a:spcPct val="107000"/>
                  </a:lnSpc>
                  <a:spcBef>
                    <a:spcPts val="0"/>
                  </a:spcBef>
                  <a:spcAft>
                    <a:spcPts val="800"/>
                  </a:spcAft>
                </a:pPr>
                <a:r>
                  <a:rPr lang="en-US" dirty="0">
                    <a:latin typeface="Arial" panose="020B0604020202020204" pitchFamily="34" charset="0"/>
                    <a:ea typeface="Calibri" panose="020F0502020204030204" pitchFamily="34" charset="0"/>
                    <a:cs typeface="Times New Roman" panose="02020603050405020304" pitchFamily="18" charset="0"/>
                  </a:rPr>
                  <a:t> </a:t>
                </a:r>
                <a14:m>
                  <m:oMath xmlns:m="http://schemas.openxmlformats.org/officeDocument/2006/math">
                    <m:r>
                      <a:rPr lang="en-US" i="1">
                        <a:latin typeface="Cambria Math" panose="02040503050406030204" pitchFamily="18" charset="0"/>
                        <a:ea typeface="Calibri" panose="020F0502020204030204" pitchFamily="34" charset="0"/>
                        <a:cs typeface="Arial" panose="020B0604020202020204" pitchFamily="34" charset="0"/>
                      </a:rPr>
                      <m:t>         	  </m:t>
                    </m:r>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r>
                          <a:rPr lang="en-US" i="1">
                            <a:latin typeface="Cambria Math" panose="02040503050406030204" pitchFamily="18" charset="0"/>
                            <a:ea typeface="Calibri" panose="020F0502020204030204" pitchFamily="34" charset="0"/>
                            <a:cs typeface="Arial" panose="020B0604020202020204" pitchFamily="34" charset="0"/>
                          </a:rPr>
                          <m:t>   </m:t>
                        </m:r>
                        <m:r>
                          <a:rPr lang="en-US" b="0" i="1">
                            <a:latin typeface="Cambria Math" panose="02040503050406030204" pitchFamily="18" charset="0"/>
                            <a:ea typeface="Calibri" panose="020F0502020204030204" pitchFamily="34" charset="0"/>
                            <a:cs typeface="Arial" panose="020B0604020202020204" pitchFamily="34" charset="0"/>
                          </a:rPr>
                          <m:t>          </m:t>
                        </m:r>
                        <m:r>
                          <a:rPr lang="en-US" i="1">
                            <a:latin typeface="Cambria Math" panose="02040503050406030204" pitchFamily="18" charset="0"/>
                            <a:ea typeface="Calibri" panose="020F0502020204030204" pitchFamily="34" charset="0"/>
                            <a:cs typeface="Arial" panose="020B0604020202020204" pitchFamily="34" charset="0"/>
                          </a:rPr>
                          <m:t> </m:t>
                        </m:r>
                        <m:r>
                          <a:rPr lang="en-US" i="1">
                            <a:latin typeface="Cambria Math" panose="02040503050406030204" pitchFamily="18" charset="0"/>
                            <a:ea typeface="Calibri" panose="020F0502020204030204" pitchFamily="34" charset="0"/>
                            <a:cs typeface="Arial" panose="020B0604020202020204" pitchFamily="34" charset="0"/>
                          </a:rPr>
                          <m:t>𝑏</m:t>
                        </m:r>
                      </m:e>
                      <m:sub>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r>
                              <a:rPr lang="en-US" i="1">
                                <a:latin typeface="Cambria Math" panose="02040503050406030204" pitchFamily="18" charset="0"/>
                                <a:ea typeface="Calibri" panose="020F0502020204030204" pitchFamily="34" charset="0"/>
                                <a:cs typeface="Arial" panose="020B0604020202020204" pitchFamily="34" charset="0"/>
                              </a:rPr>
                              <m:t>𝐶</m:t>
                            </m:r>
                          </m:e>
                          <m:sub>
                            <m:r>
                              <a:rPr lang="en-US" i="1">
                                <a:latin typeface="Cambria Math" panose="02040503050406030204" pitchFamily="18" charset="0"/>
                                <a:ea typeface="Calibri" panose="020F0502020204030204" pitchFamily="34" charset="0"/>
                                <a:cs typeface="Arial" panose="020B0604020202020204" pitchFamily="34" charset="0"/>
                              </a:rPr>
                              <m:t>6</m:t>
                            </m:r>
                          </m:sub>
                        </m:sSub>
                      </m:sub>
                    </m:sSub>
                    <m:r>
                      <a:rPr lang="en-US" i="1">
                        <a:latin typeface="Cambria Math" panose="02040503050406030204" pitchFamily="18" charset="0"/>
                        <a:ea typeface="Calibri" panose="020F0502020204030204" pitchFamily="34" charset="0"/>
                        <a:cs typeface="Arial" panose="020B0604020202020204" pitchFamily="34" charset="0"/>
                      </a:rPr>
                      <m:t>=1 ,   </m:t>
                    </m:r>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r>
                          <a:rPr lang="en-US" i="1">
                            <a:latin typeface="Cambria Math" panose="02040503050406030204" pitchFamily="18" charset="0"/>
                            <a:ea typeface="Calibri" panose="020F0502020204030204" pitchFamily="34" charset="0"/>
                            <a:cs typeface="Arial" panose="020B0604020202020204" pitchFamily="34" charset="0"/>
                          </a:rPr>
                          <m:t>𝑏</m:t>
                        </m:r>
                      </m:e>
                      <m:sub>
                        <m:sSup>
                          <m:sSupPr>
                            <m:ctrlPr>
                              <a:rPr lang="en-US" i="1">
                                <a:latin typeface="Cambria Math" panose="02040503050406030204" pitchFamily="18" charset="0"/>
                                <a:ea typeface="Calibri" panose="020F0502020204030204" pitchFamily="34" charset="0"/>
                                <a:cs typeface="Arial" panose="020B0604020202020204" pitchFamily="34" charset="0"/>
                              </a:rPr>
                            </m:ctrlPr>
                          </m:sSupPr>
                          <m:e>
                            <m:r>
                              <a:rPr lang="en-US" i="1">
                                <a:latin typeface="Cambria Math" panose="02040503050406030204" pitchFamily="18" charset="0"/>
                                <a:ea typeface="Calibri" panose="020F0502020204030204" pitchFamily="34" charset="0"/>
                                <a:cs typeface="Arial" panose="020B0604020202020204" pitchFamily="34" charset="0"/>
                              </a:rPr>
                              <m:t>𝐿𝑖</m:t>
                            </m:r>
                          </m:e>
                          <m:sup>
                            <m:r>
                              <a:rPr lang="en-US" i="1">
                                <a:latin typeface="Cambria Math" panose="02040503050406030204" pitchFamily="18" charset="0"/>
                                <a:ea typeface="Calibri" panose="020F0502020204030204" pitchFamily="34" charset="0"/>
                                <a:cs typeface="Arial" panose="020B0604020202020204" pitchFamily="34" charset="0"/>
                              </a:rPr>
                              <m:t>+</m:t>
                            </m:r>
                          </m:sup>
                        </m:sSup>
                      </m:sub>
                    </m:sSub>
                    <m:r>
                      <a:rPr lang="en-US" i="1">
                        <a:latin typeface="Cambria Math" panose="02040503050406030204" pitchFamily="18" charset="0"/>
                        <a:ea typeface="Calibri" panose="020F0502020204030204" pitchFamily="34" charset="0"/>
                        <a:cs typeface="Arial" panose="020B0604020202020204" pitchFamily="34" charset="0"/>
                      </a:rPr>
                      <m:t>=  1 ,   </m:t>
                    </m:r>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r>
                          <a:rPr lang="en-US" i="1">
                            <a:latin typeface="Cambria Math" panose="02040503050406030204" pitchFamily="18" charset="0"/>
                            <a:ea typeface="Calibri" panose="020F0502020204030204" pitchFamily="34" charset="0"/>
                            <a:cs typeface="Arial" panose="020B0604020202020204" pitchFamily="34" charset="0"/>
                          </a:rPr>
                          <m:t>𝑛</m:t>
                        </m:r>
                      </m:e>
                      <m:sub>
                        <m:r>
                          <a:rPr lang="en-US" i="1">
                            <a:latin typeface="Cambria Math" panose="02040503050406030204" pitchFamily="18" charset="0"/>
                            <a:ea typeface="Calibri" panose="020F0502020204030204" pitchFamily="34" charset="0"/>
                            <a:cs typeface="Arial" panose="020B0604020202020204" pitchFamily="34" charset="0"/>
                          </a:rPr>
                          <m:t>𝑒</m:t>
                        </m:r>
                      </m:sub>
                    </m:sSub>
                    <m:r>
                      <a:rPr lang="en-US" i="1">
                        <a:latin typeface="Cambria Math" panose="02040503050406030204" pitchFamily="18" charset="0"/>
                        <a:ea typeface="Calibri" panose="020F0502020204030204" pitchFamily="34" charset="0"/>
                        <a:cs typeface="Arial" panose="020B0604020202020204" pitchFamily="34" charset="0"/>
                      </a:rPr>
                      <m:t>=  1   ,   </m:t>
                    </m:r>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r>
                          <a:rPr lang="en-US" i="1">
                            <a:latin typeface="Cambria Math" panose="02040503050406030204" pitchFamily="18" charset="0"/>
                            <a:ea typeface="Calibri" panose="020F0502020204030204" pitchFamily="34" charset="0"/>
                            <a:cs typeface="Arial" panose="020B0604020202020204" pitchFamily="34" charset="0"/>
                          </a:rPr>
                          <m:t>𝑎</m:t>
                        </m:r>
                      </m:e>
                      <m:sub>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r>
                              <a:rPr lang="en-US" i="1">
                                <a:latin typeface="Cambria Math" panose="02040503050406030204" pitchFamily="18" charset="0"/>
                                <a:ea typeface="Calibri" panose="020F0502020204030204" pitchFamily="34" charset="0"/>
                                <a:cs typeface="Arial" panose="020B0604020202020204" pitchFamily="34" charset="0"/>
                              </a:rPr>
                              <m:t>𝐶</m:t>
                            </m:r>
                          </m:e>
                          <m:sub>
                            <m:r>
                              <a:rPr lang="en-US" i="1">
                                <a:latin typeface="Cambria Math" panose="02040503050406030204" pitchFamily="18" charset="0"/>
                                <a:ea typeface="Calibri" panose="020F0502020204030204" pitchFamily="34" charset="0"/>
                                <a:cs typeface="Arial" panose="020B0604020202020204" pitchFamily="34" charset="0"/>
                              </a:rPr>
                              <m:t>6</m:t>
                            </m:r>
                          </m:sub>
                        </m:sSub>
                        <m:r>
                          <a:rPr lang="en-US" i="1">
                            <a:latin typeface="Cambria Math" panose="02040503050406030204" pitchFamily="18" charset="0"/>
                            <a:ea typeface="Calibri" panose="020F0502020204030204" pitchFamily="34" charset="0"/>
                            <a:cs typeface="Arial" panose="020B0604020202020204" pitchFamily="34" charset="0"/>
                          </a:rPr>
                          <m:t>𝐿𝑖</m:t>
                        </m:r>
                      </m:sub>
                    </m:sSub>
                    <m:r>
                      <a:rPr lang="en-US" i="1">
                        <a:latin typeface="Cambria Math" panose="02040503050406030204" pitchFamily="18" charset="0"/>
                        <a:ea typeface="Calibri" panose="020F0502020204030204" pitchFamily="34" charset="0"/>
                        <a:cs typeface="Arial" panose="020B0604020202020204" pitchFamily="34" charset="0"/>
                      </a:rPr>
                      <m:t> =  1</m:t>
                    </m:r>
                  </m:oMath>
                </a14:m>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376644" y="3513048"/>
                <a:ext cx="6964681" cy="814775"/>
              </a:xfrm>
              <a:prstGeom prst="rect">
                <a:avLst/>
              </a:prstGeom>
              <a:blipFill>
                <a:blip r:embed="rId5"/>
                <a:stretch>
                  <a:fillRect t="-37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391885" y="4573478"/>
                <a:ext cx="7376160" cy="953338"/>
              </a:xfrm>
              <a:prstGeom prst="rect">
                <a:avLst/>
              </a:prstGeom>
            </p:spPr>
            <p:txBody>
              <a:bodyPr wrap="square">
                <a:spAutoFit/>
              </a:bodyPr>
              <a:lstStyle/>
              <a:p>
                <a:pPr marL="571500" marR="0" indent="-114300">
                  <a:lnSpc>
                    <a:spcPct val="107000"/>
                  </a:lnSpc>
                  <a:spcBef>
                    <a:spcPts val="0"/>
                  </a:spcBef>
                  <a:spcAft>
                    <a:spcPts val="800"/>
                  </a:spcAft>
                </a:pPr>
                <a:r>
                  <a:rPr lang="en-US" dirty="0">
                    <a:latin typeface="Arial" panose="020B0604020202020204" pitchFamily="34" charset="0"/>
                    <a:ea typeface="Calibri" panose="020F0502020204030204" pitchFamily="34" charset="0"/>
                    <a:cs typeface="Times New Roman" panose="02020603050405020304" pitchFamily="18" charset="0"/>
                  </a:rPr>
                  <a:t>With these coefficients, the expression above becomes: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571500" marR="0" indent="-57150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libri" panose="020F0502020204030204" pitchFamily="34" charset="0"/>
                          <a:cs typeface="Arial" panose="020B0604020202020204" pitchFamily="34" charset="0"/>
                        </a:rPr>
                        <m:t>       ∆</m:t>
                      </m:r>
                      <m:r>
                        <a:rPr lang="en-US" sz="2000" i="1">
                          <a:latin typeface="Cambria Math" panose="02040503050406030204" pitchFamily="18" charset="0"/>
                          <a:ea typeface="Calibri" panose="020F0502020204030204" pitchFamily="34" charset="0"/>
                          <a:cs typeface="Arial" panose="020B0604020202020204" pitchFamily="34" charset="0"/>
                        </a:rPr>
                        <m:t>𝑞</m:t>
                      </m:r>
                      <m:r>
                        <a:rPr lang="en-US" sz="2000" i="1">
                          <a:latin typeface="Cambria Math" panose="02040503050406030204" pitchFamily="18" charset="0"/>
                          <a:ea typeface="Calibri" panose="020F0502020204030204" pitchFamily="34" charset="0"/>
                          <a:cs typeface="Arial" panose="020B0604020202020204" pitchFamily="34" charset="0"/>
                        </a:rPr>
                        <m:t>=  </m:t>
                      </m:r>
                      <m:r>
                        <a:rPr lang="en-US" sz="2000" i="1">
                          <a:latin typeface="Cambria Math" panose="02040503050406030204" pitchFamily="18" charset="0"/>
                          <a:ea typeface="Calibri" panose="020F0502020204030204" pitchFamily="34" charset="0"/>
                          <a:cs typeface="Arial" panose="020B0604020202020204" pitchFamily="34" charset="0"/>
                        </a:rPr>
                        <m:t>𝐹</m:t>
                      </m:r>
                      <m:r>
                        <a:rPr lang="en-US" sz="2000" i="1">
                          <a:latin typeface="Cambria Math" panose="02040503050406030204" pitchFamily="18" charset="0"/>
                          <a:ea typeface="Calibri" panose="020F0502020204030204" pitchFamily="34" charset="0"/>
                          <a:cs typeface="Arial" panose="020B0604020202020204" pitchFamily="34" charset="0"/>
                        </a:rPr>
                        <m:t>∆</m:t>
                      </m:r>
                      <m:sSub>
                        <m:sSubPr>
                          <m:ctrlPr>
                            <a:rPr lang="en-US" sz="2000" i="1">
                              <a:latin typeface="Cambria Math" panose="02040503050406030204" pitchFamily="18" charset="0"/>
                              <a:ea typeface="Calibri" panose="020F0502020204030204" pitchFamily="34" charset="0"/>
                              <a:cs typeface="Arial" panose="020B0604020202020204" pitchFamily="34" charset="0"/>
                            </a:rPr>
                          </m:ctrlPr>
                        </m:sSubPr>
                        <m:e>
                          <m:r>
                            <a:rPr lang="en-US" sz="2000" i="1">
                              <a:latin typeface="Cambria Math" panose="02040503050406030204" pitchFamily="18" charset="0"/>
                              <a:ea typeface="Calibri" panose="020F0502020204030204" pitchFamily="34" charset="0"/>
                              <a:cs typeface="Arial" panose="020B0604020202020204" pitchFamily="34" charset="0"/>
                            </a:rPr>
                            <m:t>𝑛</m:t>
                          </m:r>
                        </m:e>
                        <m:sub>
                          <m:sSub>
                            <m:sSubPr>
                              <m:ctrlPr>
                                <a:rPr lang="en-US" sz="2000" i="1">
                                  <a:latin typeface="Cambria Math" panose="02040503050406030204" pitchFamily="18" charset="0"/>
                                  <a:ea typeface="Calibri" panose="020F0502020204030204" pitchFamily="34" charset="0"/>
                                  <a:cs typeface="Arial" panose="020B0604020202020204" pitchFamily="34" charset="0"/>
                                </a:rPr>
                              </m:ctrlPr>
                            </m:sSubPr>
                            <m:e>
                              <m:r>
                                <a:rPr lang="en-US" sz="2000" i="1">
                                  <a:latin typeface="Cambria Math" panose="02040503050406030204" pitchFamily="18" charset="0"/>
                                  <a:ea typeface="Calibri" panose="020F0502020204030204" pitchFamily="34" charset="0"/>
                                  <a:cs typeface="Arial" panose="020B0604020202020204" pitchFamily="34" charset="0"/>
                                </a:rPr>
                                <m:t>𝐶</m:t>
                              </m:r>
                            </m:e>
                            <m:sub>
                              <m:r>
                                <a:rPr lang="en-US" sz="2000" i="1">
                                  <a:latin typeface="Cambria Math" panose="02040503050406030204" pitchFamily="18" charset="0"/>
                                  <a:ea typeface="Calibri" panose="020F0502020204030204" pitchFamily="34" charset="0"/>
                                  <a:cs typeface="Arial" panose="020B0604020202020204" pitchFamily="34" charset="0"/>
                                </a:rPr>
                                <m:t>6</m:t>
                              </m:r>
                            </m:sub>
                          </m:sSub>
                        </m:sub>
                      </m:sSub>
                      <m:r>
                        <a:rPr lang="en-US" sz="2000" i="1">
                          <a:latin typeface="Cambria Math" panose="02040503050406030204" pitchFamily="18" charset="0"/>
                          <a:ea typeface="Calibri" panose="020F0502020204030204" pitchFamily="34" charset="0"/>
                          <a:cs typeface="Arial" panose="020B0604020202020204" pitchFamily="34" charset="0"/>
                        </a:rPr>
                        <m:t> =  </m:t>
                      </m:r>
                      <m:d>
                        <m:dPr>
                          <m:ctrlPr>
                            <a:rPr lang="en-US" sz="2000" i="1">
                              <a:latin typeface="Cambria Math" panose="02040503050406030204" pitchFamily="18" charset="0"/>
                              <a:ea typeface="Calibri" panose="020F0502020204030204" pitchFamily="34" charset="0"/>
                              <a:cs typeface="Arial" panose="020B0604020202020204" pitchFamily="34" charset="0"/>
                            </a:rPr>
                          </m:ctrlPr>
                        </m:dPr>
                        <m:e>
                          <m:r>
                            <a:rPr lang="en-US" sz="2000" i="1">
                              <a:latin typeface="Cambria Math" panose="02040503050406030204" pitchFamily="18" charset="0"/>
                              <a:ea typeface="Calibri" panose="020F0502020204030204" pitchFamily="34" charset="0"/>
                              <a:cs typeface="Arial" panose="020B0604020202020204" pitchFamily="34" charset="0"/>
                            </a:rPr>
                            <m:t>96485.31 </m:t>
                          </m:r>
                          <m:r>
                            <m:rPr>
                              <m:sty m:val="p"/>
                            </m:rPr>
                            <a:rPr lang="en-US" sz="2000">
                              <a:latin typeface="Cambria Math" panose="02040503050406030204" pitchFamily="18" charset="0"/>
                              <a:ea typeface="Calibri" panose="020F0502020204030204" pitchFamily="34" charset="0"/>
                              <a:cs typeface="Arial" panose="020B0604020202020204" pitchFamily="34" charset="0"/>
                            </a:rPr>
                            <m:t>C</m:t>
                          </m:r>
                          <m:r>
                            <a:rPr lang="en-US" sz="2000">
                              <a:latin typeface="Cambria Math" panose="02040503050406030204" pitchFamily="18" charset="0"/>
                              <a:ea typeface="Calibri" panose="020F0502020204030204" pitchFamily="34" charset="0"/>
                              <a:cs typeface="Arial" panose="020B0604020202020204" pitchFamily="34" charset="0"/>
                            </a:rPr>
                            <m:t>/</m:t>
                          </m:r>
                          <m:r>
                            <m:rPr>
                              <m:sty m:val="p"/>
                            </m:rPr>
                            <a:rPr lang="en-US" sz="2000">
                              <a:latin typeface="Cambria Math" panose="02040503050406030204" pitchFamily="18" charset="0"/>
                              <a:ea typeface="Calibri" panose="020F0502020204030204" pitchFamily="34" charset="0"/>
                              <a:cs typeface="Arial" panose="020B0604020202020204" pitchFamily="34" charset="0"/>
                            </a:rPr>
                            <m:t>mol</m:t>
                          </m:r>
                        </m:e>
                      </m:d>
                      <m:r>
                        <a:rPr lang="en-US" sz="2000" i="1">
                          <a:latin typeface="Cambria Math" panose="02040503050406030204" pitchFamily="18" charset="0"/>
                          <a:ea typeface="Calibri" panose="020F0502020204030204" pitchFamily="34" charset="0"/>
                          <a:cs typeface="Arial" panose="020B0604020202020204" pitchFamily="34" charset="0"/>
                        </a:rPr>
                        <m:t>∆</m:t>
                      </m:r>
                      <m:sSub>
                        <m:sSubPr>
                          <m:ctrlPr>
                            <a:rPr lang="en-US" sz="2000" i="1">
                              <a:latin typeface="Cambria Math" panose="02040503050406030204" pitchFamily="18" charset="0"/>
                              <a:ea typeface="Calibri" panose="020F0502020204030204" pitchFamily="34" charset="0"/>
                              <a:cs typeface="Arial" panose="020B0604020202020204" pitchFamily="34" charset="0"/>
                            </a:rPr>
                          </m:ctrlPr>
                        </m:sSubPr>
                        <m:e>
                          <m:r>
                            <a:rPr lang="en-US" sz="2000" i="1">
                              <a:latin typeface="Cambria Math" panose="02040503050406030204" pitchFamily="18" charset="0"/>
                              <a:ea typeface="Calibri" panose="020F0502020204030204" pitchFamily="34" charset="0"/>
                              <a:cs typeface="Arial" panose="020B0604020202020204" pitchFamily="34" charset="0"/>
                            </a:rPr>
                            <m:t>𝑛</m:t>
                          </m:r>
                        </m:e>
                        <m:sub>
                          <m:sSub>
                            <m:sSubPr>
                              <m:ctrlPr>
                                <a:rPr lang="en-US" sz="2000" i="1">
                                  <a:latin typeface="Cambria Math" panose="02040503050406030204" pitchFamily="18" charset="0"/>
                                  <a:ea typeface="Calibri" panose="020F0502020204030204" pitchFamily="34" charset="0"/>
                                  <a:cs typeface="Arial" panose="020B0604020202020204" pitchFamily="34" charset="0"/>
                                </a:rPr>
                              </m:ctrlPr>
                            </m:sSubPr>
                            <m:e>
                              <m:r>
                                <a:rPr lang="en-US" sz="2000" i="1">
                                  <a:latin typeface="Cambria Math" panose="02040503050406030204" pitchFamily="18" charset="0"/>
                                  <a:ea typeface="Calibri" panose="020F0502020204030204" pitchFamily="34" charset="0"/>
                                  <a:cs typeface="Arial" panose="020B0604020202020204" pitchFamily="34" charset="0"/>
                                </a:rPr>
                                <m:t>𝐶</m:t>
                              </m:r>
                            </m:e>
                            <m:sub>
                              <m:r>
                                <a:rPr lang="en-US" sz="2000" i="1">
                                  <a:latin typeface="Cambria Math" panose="02040503050406030204" pitchFamily="18" charset="0"/>
                                  <a:ea typeface="Calibri" panose="020F0502020204030204" pitchFamily="34" charset="0"/>
                                  <a:cs typeface="Arial" panose="020B0604020202020204" pitchFamily="34" charset="0"/>
                                </a:rPr>
                                <m:t>6</m:t>
                              </m:r>
                            </m:sub>
                          </m:sSub>
                        </m:sub>
                      </m:sSub>
                      <m:r>
                        <a:rPr lang="en-US" sz="2000" i="1">
                          <a:latin typeface="Cambria Math" panose="02040503050406030204" pitchFamily="18" charset="0"/>
                          <a:ea typeface="Calibri" panose="020F0502020204030204" pitchFamily="34" charset="0"/>
                          <a:cs typeface="Arial" panose="020B0604020202020204" pitchFamily="34" charset="0"/>
                        </a:rPr>
                        <m:t>  </m:t>
                      </m:r>
                    </m:oMath>
                  </m:oMathPara>
                </a14:m>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391885" y="4573478"/>
                <a:ext cx="7376160" cy="953338"/>
              </a:xfrm>
              <a:prstGeom prst="rect">
                <a:avLst/>
              </a:prstGeom>
              <a:blipFill>
                <a:blip r:embed="rId6"/>
                <a:stretch>
                  <a:fillRect t="-3185"/>
                </a:stretch>
              </a:blipFill>
            </p:spPr>
            <p:txBody>
              <a:bodyPr/>
              <a:lstStyle/>
              <a:p>
                <a:r>
                  <a:rPr lang="en-US">
                    <a:noFill/>
                  </a:rPr>
                  <a:t> </a:t>
                </a:r>
              </a:p>
            </p:txBody>
          </p:sp>
        </mc:Fallback>
      </mc:AlternateContent>
    </p:spTree>
    <p:extLst>
      <p:ext uri="{BB962C8B-B14F-4D97-AF65-F5344CB8AC3E}">
        <p14:creationId xmlns:p14="http://schemas.microsoft.com/office/powerpoint/2010/main" val="59607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8077200" y="6233840"/>
            <a:ext cx="2133600" cy="365125"/>
          </a:xfrm>
        </p:spPr>
        <p:txBody>
          <a:bodyPr/>
          <a:lstStyle/>
          <a:p>
            <a:fld id="{A748D552-2E59-4C4C-ACBB-207C47251780}" type="slidenum">
              <a:rPr lang="en-US" smtClean="0"/>
              <a:t>45</a:t>
            </a:fld>
            <a:endParaRPr lang="en-US" dirty="0"/>
          </a:p>
        </p:txBody>
      </p:sp>
      <mc:AlternateContent xmlns:mc="http://schemas.openxmlformats.org/markup-compatibility/2006" xmlns:a14="http://schemas.microsoft.com/office/drawing/2010/main">
        <mc:Choice Requires="a14">
          <p:sp>
            <p:nvSpPr>
              <p:cNvPr id="6" name="Rectangle 5"/>
              <p:cNvSpPr/>
              <p:nvPr/>
            </p:nvSpPr>
            <p:spPr>
              <a:xfrm>
                <a:off x="2286000" y="1501725"/>
                <a:ext cx="4572000" cy="820353"/>
              </a:xfrm>
              <a:prstGeom prst="rect">
                <a:avLst/>
              </a:prstGeom>
            </p:spPr>
            <p:txBody>
              <a:bodyPr>
                <a:spAutoFit/>
              </a:bodyPr>
              <a:lstStyle/>
              <a:p>
                <a:pPr marL="45720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libri" panose="020F0502020204030204" pitchFamily="34" charset="0"/>
                          <a:cs typeface="Arial" panose="020B0604020202020204" pitchFamily="34" charset="0"/>
                        </a:rPr>
                        <m:t>∆</m:t>
                      </m:r>
                      <m:r>
                        <a:rPr lang="en-US" sz="2000" i="1">
                          <a:latin typeface="Cambria Math" panose="02040503050406030204" pitchFamily="18" charset="0"/>
                          <a:ea typeface="Calibri" panose="020F0502020204030204" pitchFamily="34" charset="0"/>
                          <a:cs typeface="Arial" panose="020B0604020202020204" pitchFamily="34" charset="0"/>
                        </a:rPr>
                        <m:t>𝑞</m:t>
                      </m:r>
                      <m:r>
                        <a:rPr lang="en-US" sz="2000" i="1">
                          <a:latin typeface="Cambria Math" panose="02040503050406030204" pitchFamily="18" charset="0"/>
                          <a:ea typeface="Calibri" panose="020F0502020204030204" pitchFamily="34" charset="0"/>
                          <a:cs typeface="Arial" panose="020B0604020202020204" pitchFamily="34" charset="0"/>
                        </a:rPr>
                        <m:t>  =  </m:t>
                      </m:r>
                      <m:f>
                        <m:fPr>
                          <m:ctrlPr>
                            <a:rPr lang="en-US" sz="2000" i="1">
                              <a:latin typeface="Cambria Math" panose="02040503050406030204" pitchFamily="18" charset="0"/>
                              <a:ea typeface="Calibri" panose="020F0502020204030204" pitchFamily="34" charset="0"/>
                              <a:cs typeface="Arial" panose="020B0604020202020204" pitchFamily="34" charset="0"/>
                            </a:rPr>
                          </m:ctrlPr>
                        </m:fPr>
                        <m:num>
                          <m:r>
                            <a:rPr lang="en-US" sz="2000" i="1">
                              <a:latin typeface="Cambria Math" panose="02040503050406030204" pitchFamily="18" charset="0"/>
                              <a:ea typeface="Calibri" panose="020F0502020204030204" pitchFamily="34" charset="0"/>
                              <a:cs typeface="Arial" panose="020B0604020202020204" pitchFamily="34" charset="0"/>
                            </a:rPr>
                            <m:t>96485.31</m:t>
                          </m:r>
                        </m:num>
                        <m:den>
                          <m:r>
                            <a:rPr lang="en-US" sz="2000" i="1">
                              <a:latin typeface="Cambria Math" panose="02040503050406030204" pitchFamily="18" charset="0"/>
                              <a:ea typeface="Calibri" panose="020F0502020204030204" pitchFamily="34" charset="0"/>
                              <a:cs typeface="Arial" panose="020B0604020202020204" pitchFamily="34" charset="0"/>
                            </a:rPr>
                            <m:t>3600</m:t>
                          </m:r>
                        </m:den>
                      </m:f>
                      <m:f>
                        <m:fPr>
                          <m:ctrlPr>
                            <a:rPr lang="en-US" sz="2000" i="1">
                              <a:latin typeface="Cambria Math" panose="02040503050406030204" pitchFamily="18" charset="0"/>
                              <a:ea typeface="Calibri" panose="020F0502020204030204" pitchFamily="34" charset="0"/>
                              <a:cs typeface="Arial" panose="020B0604020202020204" pitchFamily="34" charset="0"/>
                            </a:rPr>
                          </m:ctrlPr>
                        </m:fPr>
                        <m:num>
                          <m:r>
                            <m:rPr>
                              <m:sty m:val="p"/>
                            </m:rPr>
                            <a:rPr lang="en-US" sz="2000">
                              <a:latin typeface="Cambria Math" panose="02040503050406030204" pitchFamily="18" charset="0"/>
                              <a:ea typeface="Calibri" panose="020F0502020204030204" pitchFamily="34" charset="0"/>
                              <a:cs typeface="Arial" panose="020B0604020202020204" pitchFamily="34" charset="0"/>
                            </a:rPr>
                            <m:t>A</m:t>
                          </m:r>
                          <m:r>
                            <a:rPr lang="en-US" sz="2000">
                              <a:latin typeface="Cambria Math" panose="02040503050406030204" pitchFamily="18" charset="0"/>
                              <a:ea typeface="Calibri" panose="020F0502020204030204" pitchFamily="34" charset="0"/>
                              <a:cs typeface="Arial" panose="020B0604020202020204" pitchFamily="34" charset="0"/>
                            </a:rPr>
                            <m:t> </m:t>
                          </m:r>
                          <m:r>
                            <m:rPr>
                              <m:sty m:val="p"/>
                            </m:rPr>
                            <a:rPr lang="en-US" sz="2000">
                              <a:latin typeface="Cambria Math" panose="02040503050406030204" pitchFamily="18" charset="0"/>
                              <a:ea typeface="Calibri" panose="020F0502020204030204" pitchFamily="34" charset="0"/>
                              <a:cs typeface="Arial" panose="020B0604020202020204" pitchFamily="34" charset="0"/>
                            </a:rPr>
                            <m:t>h</m:t>
                          </m:r>
                        </m:num>
                        <m:den>
                          <m:r>
                            <m:rPr>
                              <m:sty m:val="p"/>
                            </m:rPr>
                            <a:rPr lang="en-US" sz="2000">
                              <a:latin typeface="Cambria Math" panose="02040503050406030204" pitchFamily="18" charset="0"/>
                              <a:ea typeface="Calibri" panose="020F0502020204030204" pitchFamily="34" charset="0"/>
                              <a:cs typeface="Arial" panose="020B0604020202020204" pitchFamily="34" charset="0"/>
                            </a:rPr>
                            <m:t>mol</m:t>
                          </m:r>
                        </m:den>
                      </m:f>
                      <m:r>
                        <a:rPr lang="en-US" sz="2000" i="1">
                          <a:latin typeface="Cambria Math" panose="02040503050406030204" pitchFamily="18" charset="0"/>
                          <a:ea typeface="Times New Roman" panose="02020603050405020304" pitchFamily="18" charset="0"/>
                          <a:cs typeface="Arial" panose="020B0604020202020204" pitchFamily="34" charset="0"/>
                        </a:rPr>
                        <m:t>∆</m:t>
                      </m:r>
                      <m:sSub>
                        <m:sSubPr>
                          <m:ctrlPr>
                            <a:rPr lang="en-US" sz="2000" i="1">
                              <a:latin typeface="Cambria Math" panose="02040503050406030204" pitchFamily="18" charset="0"/>
                              <a:ea typeface="Times New Roman" panose="02020603050405020304" pitchFamily="18" charset="0"/>
                              <a:cs typeface="Arial" panose="020B0604020202020204" pitchFamily="34" charset="0"/>
                            </a:rPr>
                          </m:ctrlPr>
                        </m:sSubPr>
                        <m:e>
                          <m:r>
                            <a:rPr lang="en-US" sz="2000" i="1">
                              <a:latin typeface="Cambria Math" panose="02040503050406030204" pitchFamily="18" charset="0"/>
                              <a:ea typeface="Times New Roman" panose="02020603050405020304" pitchFamily="18" charset="0"/>
                              <a:cs typeface="Arial" panose="020B0604020202020204" pitchFamily="34" charset="0"/>
                            </a:rPr>
                            <m:t>𝑛</m:t>
                          </m:r>
                        </m:e>
                        <m:sub>
                          <m:sSub>
                            <m:sSubPr>
                              <m:ctrlPr>
                                <a:rPr lang="en-US" sz="2000" i="1">
                                  <a:latin typeface="Cambria Math" panose="02040503050406030204" pitchFamily="18" charset="0"/>
                                  <a:ea typeface="Times New Roman" panose="02020603050405020304" pitchFamily="18" charset="0"/>
                                  <a:cs typeface="Arial" panose="020B0604020202020204" pitchFamily="34" charset="0"/>
                                </a:rPr>
                              </m:ctrlPr>
                            </m:sSubPr>
                            <m:e>
                              <m:r>
                                <a:rPr lang="en-US" sz="2000" i="1">
                                  <a:latin typeface="Cambria Math" panose="02040503050406030204" pitchFamily="18" charset="0"/>
                                  <a:ea typeface="Times New Roman" panose="02020603050405020304" pitchFamily="18" charset="0"/>
                                  <a:cs typeface="Arial" panose="020B0604020202020204" pitchFamily="34" charset="0"/>
                                </a:rPr>
                                <m:t>𝐶</m:t>
                              </m:r>
                            </m:e>
                            <m:sub>
                              <m:r>
                                <a:rPr lang="en-US" sz="2000" i="1">
                                  <a:latin typeface="Cambria Math" panose="02040503050406030204" pitchFamily="18" charset="0"/>
                                  <a:ea typeface="Times New Roman" panose="02020603050405020304" pitchFamily="18" charset="0"/>
                                  <a:cs typeface="Arial" panose="020B0604020202020204" pitchFamily="34" charset="0"/>
                                </a:rPr>
                                <m:t>6</m:t>
                              </m:r>
                            </m:sub>
                          </m:sSub>
                        </m:sub>
                      </m:sSub>
                    </m:oMath>
                  </m:oMathPara>
                </a14:m>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2286000" y="1501725"/>
                <a:ext cx="4572000" cy="820353"/>
              </a:xfrm>
              <a:prstGeom prst="rect">
                <a:avLst/>
              </a:prstGeom>
              <a:blipFill>
                <a:blip r:embed="rId2"/>
                <a:stretch>
                  <a:fillRect/>
                </a:stretch>
              </a:blipFill>
            </p:spPr>
            <p:txBody>
              <a:bodyPr/>
              <a:lstStyle/>
              <a:p>
                <a:r>
                  <a:rPr lang="en-US">
                    <a:noFill/>
                  </a:rPr>
                  <a:t> </a:t>
                </a:r>
              </a:p>
            </p:txBody>
          </p:sp>
        </mc:Fallback>
      </mc:AlternateContent>
      <p:sp>
        <p:nvSpPr>
          <p:cNvPr id="7" name="Rectangle 6"/>
          <p:cNvSpPr/>
          <p:nvPr/>
        </p:nvSpPr>
        <p:spPr>
          <a:xfrm>
            <a:off x="391885" y="621673"/>
            <a:ext cx="7772400" cy="373757"/>
          </a:xfrm>
          <a:prstGeom prst="rect">
            <a:avLst/>
          </a:prstGeom>
        </p:spPr>
        <p:txBody>
          <a:bodyPr wrap="square">
            <a:spAutoFit/>
          </a:bodyPr>
          <a:lstStyle/>
          <a:p>
            <a:pPr marL="457200" marR="0">
              <a:lnSpc>
                <a:spcPct val="107000"/>
              </a:lnSpc>
              <a:spcBef>
                <a:spcPts val="0"/>
              </a:spcBef>
              <a:spcAft>
                <a:spcPts val="800"/>
              </a:spcAft>
            </a:pPr>
            <a:r>
              <a:rPr lang="en-US" dirty="0">
                <a:latin typeface="Arial" panose="020B0604020202020204" pitchFamily="34" charset="0"/>
                <a:ea typeface="Calibri" panose="020F0502020204030204" pitchFamily="34" charset="0"/>
                <a:cs typeface="Times New Roman" panose="02020603050405020304" pitchFamily="18" charset="0"/>
              </a:rPr>
              <a:t>As shown earlier in this solution, </a:t>
            </a:r>
            <a:r>
              <a:rPr lang="en-US" dirty="0">
                <a:latin typeface="Cambria Math" panose="02040503050406030204" pitchFamily="18" charset="0"/>
                <a:ea typeface="Calibri" panose="020F0502020204030204" pitchFamily="34" charset="0"/>
                <a:cs typeface="Arial" panose="020B0604020202020204" pitchFamily="34" charset="0"/>
              </a:rPr>
              <a:t>1 </a:t>
            </a:r>
            <a:r>
              <a:rPr lang="en-US" dirty="0">
                <a:latin typeface="Arial" panose="020B0604020202020204" pitchFamily="34" charset="0"/>
                <a:ea typeface="Calibri" panose="020F0502020204030204" pitchFamily="34" charset="0"/>
                <a:cs typeface="Arial" panose="020B0604020202020204" pitchFamily="34" charset="0"/>
              </a:rPr>
              <a:t>C</a:t>
            </a:r>
            <a:r>
              <a:rPr lang="en-US" dirty="0">
                <a:latin typeface="Cambria Math" panose="02040503050406030204" pitchFamily="18" charset="0"/>
                <a:ea typeface="Calibri" panose="020F0502020204030204" pitchFamily="34" charset="0"/>
                <a:cs typeface="Arial" panose="020B0604020202020204" pitchFamily="34" charset="0"/>
              </a:rPr>
              <a:t> =              </a:t>
            </a:r>
            <a:r>
              <a:rPr lang="en-US" dirty="0">
                <a:latin typeface="Arial" panose="020B0604020202020204" pitchFamily="34" charset="0"/>
                <a:ea typeface="Calibri" panose="020F0502020204030204" pitchFamily="34" charset="0"/>
                <a:cs typeface="Arial" panose="020B0604020202020204" pitchFamily="34" charset="0"/>
              </a:rPr>
              <a:t>A h</a:t>
            </a:r>
            <a:r>
              <a:rPr lang="en-US" dirty="0">
                <a:latin typeface="Cambria Math" panose="02040503050406030204" pitchFamily="18" charset="0"/>
                <a:ea typeface="Calibri" panose="020F0502020204030204" pitchFamily="34" charset="0"/>
                <a:cs typeface="Arial" panose="020B0604020202020204" pitchFamily="34" charset="0"/>
              </a:rPr>
              <a:t> </a:t>
            </a:r>
            <a:r>
              <a:rPr lang="en-US" dirty="0">
                <a:latin typeface="Arial" panose="020B0604020202020204" pitchFamily="34" charset="0"/>
                <a:ea typeface="Calibri" panose="020F0502020204030204" pitchFamily="34" charset="0"/>
                <a:cs typeface="Times New Roman" panose="02020603050405020304" pitchFamily="18"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391885" y="2353090"/>
                <a:ext cx="7772400" cy="712183"/>
              </a:xfrm>
              <a:prstGeom prst="rect">
                <a:avLst/>
              </a:prstGeom>
            </p:spPr>
            <p:txBody>
              <a:bodyPr wrap="square">
                <a:spAutoFit/>
              </a:bodyPr>
              <a:lstStyle/>
              <a:p>
                <a:pPr marL="457200" marR="0">
                  <a:lnSpc>
                    <a:spcPct val="107000"/>
                  </a:lnSpc>
                  <a:spcBef>
                    <a:spcPts val="0"/>
                  </a:spcBef>
                  <a:spcAft>
                    <a:spcPts val="800"/>
                  </a:spcAft>
                </a:pPr>
                <a:r>
                  <a:rPr lang="en-US" dirty="0">
                    <a:latin typeface="Arial" panose="020B0604020202020204" pitchFamily="34" charset="0"/>
                    <a:ea typeface="Times New Roman" panose="02020603050405020304" pitchFamily="18" charset="0"/>
                    <a:cs typeface="Times New Roman" panose="02020603050405020304" pitchFamily="18" charset="0"/>
                  </a:rPr>
                  <a:t>If we normalize </a:t>
                </a:r>
                <a14:m>
                  <m:oMath xmlns:m="http://schemas.openxmlformats.org/officeDocument/2006/math">
                    <m:r>
                      <a:rPr lang="en-US" i="1">
                        <a:latin typeface="Cambria Math" panose="02040503050406030204" pitchFamily="18" charset="0"/>
                        <a:ea typeface="Calibri" panose="020F0502020204030204" pitchFamily="34" charset="0"/>
                        <a:cs typeface="Arial" panose="020B0604020202020204" pitchFamily="34" charset="0"/>
                      </a:rPr>
                      <m:t>∆</m:t>
                    </m:r>
                    <m:r>
                      <a:rPr lang="en-US" i="1">
                        <a:latin typeface="Cambria Math" panose="02040503050406030204" pitchFamily="18" charset="0"/>
                        <a:ea typeface="Calibri" panose="020F0502020204030204" pitchFamily="34" charset="0"/>
                        <a:cs typeface="Arial" panose="020B0604020202020204" pitchFamily="34" charset="0"/>
                      </a:rPr>
                      <m:t>𝑞</m:t>
                    </m:r>
                  </m:oMath>
                </a14:m>
                <a:r>
                  <a:rPr lang="en-US" dirty="0">
                    <a:latin typeface="Arial" panose="020B0604020202020204" pitchFamily="34" charset="0"/>
                    <a:ea typeface="Times New Roman" panose="02020603050405020304" pitchFamily="18" charset="0"/>
                    <a:cs typeface="Times New Roman" panose="02020603050405020304" pitchFamily="18" charset="0"/>
                  </a:rPr>
                  <a:t> in terms of the mass </a:t>
                </a:r>
                <a14:m>
                  <m:oMath xmlns:m="http://schemas.openxmlformats.org/officeDocument/2006/math">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r>
                          <a:rPr lang="en-US" i="1">
                            <a:latin typeface="Cambria Math" panose="02040503050406030204" pitchFamily="18" charset="0"/>
                            <a:ea typeface="Times New Roman" panose="02020603050405020304" pitchFamily="18" charset="0"/>
                            <a:cs typeface="Arial" panose="020B0604020202020204" pitchFamily="34" charset="0"/>
                          </a:rPr>
                          <m:t>𝑚</m:t>
                        </m:r>
                      </m:e>
                      <m:sub>
                        <m:sSub>
                          <m:sSubPr>
                            <m:ctrlPr>
                              <a:rPr lang="en-US" i="1">
                                <a:latin typeface="Cambria Math" panose="02040503050406030204" pitchFamily="18" charset="0"/>
                                <a:ea typeface="Times New Roman" panose="02020603050405020304" pitchFamily="18" charset="0"/>
                                <a:cs typeface="Arial" panose="020B0604020202020204" pitchFamily="34" charset="0"/>
                              </a:rPr>
                            </m:ctrlPr>
                          </m:sSubPr>
                          <m:e>
                            <m:r>
                              <a:rPr lang="en-US" i="1">
                                <a:latin typeface="Cambria Math" panose="02040503050406030204" pitchFamily="18" charset="0"/>
                                <a:ea typeface="Times New Roman" panose="02020603050405020304" pitchFamily="18" charset="0"/>
                                <a:cs typeface="Arial" panose="020B0604020202020204" pitchFamily="34" charset="0"/>
                              </a:rPr>
                              <m:t>𝐶</m:t>
                            </m:r>
                          </m:e>
                          <m:sub>
                            <m:r>
                              <a:rPr lang="en-US" i="1">
                                <a:latin typeface="Cambria Math" panose="02040503050406030204" pitchFamily="18" charset="0"/>
                                <a:ea typeface="Times New Roman" panose="02020603050405020304" pitchFamily="18" charset="0"/>
                                <a:cs typeface="Arial" panose="020B0604020202020204" pitchFamily="34" charset="0"/>
                              </a:rPr>
                              <m:t>6</m:t>
                            </m:r>
                          </m:sub>
                        </m:sSub>
                      </m:sub>
                    </m:sSub>
                  </m:oMath>
                </a14:m>
                <a:r>
                  <a:rPr lang="en-US" dirty="0">
                    <a:latin typeface="Arial" panose="020B0604020202020204" pitchFamily="34" charset="0"/>
                    <a:ea typeface="Times New Roman" panose="02020603050405020304" pitchFamily="18" charset="0"/>
                    <a:cs typeface="Times New Roman" panose="02020603050405020304" pitchFamily="18" charset="0"/>
                  </a:rPr>
                  <a:t> of C</a:t>
                </a:r>
                <a:r>
                  <a:rPr lang="en-US" baseline="-25000" dirty="0">
                    <a:latin typeface="Arial" panose="020B0604020202020204" pitchFamily="34" charset="0"/>
                    <a:ea typeface="Times New Roman" panose="02020603050405020304" pitchFamily="18" charset="0"/>
                    <a:cs typeface="Times New Roman" panose="02020603050405020304" pitchFamily="18" charset="0"/>
                  </a:rPr>
                  <a:t>6</a:t>
                </a:r>
                <a:r>
                  <a:rPr lang="en-US" dirty="0">
                    <a:latin typeface="Arial" panose="020B0604020202020204" pitchFamily="34" charset="0"/>
                    <a:ea typeface="Times New Roman" panose="02020603050405020304" pitchFamily="18" charset="0"/>
                    <a:cs typeface="Times New Roman" panose="02020603050405020304" pitchFamily="18" charset="0"/>
                  </a:rPr>
                  <a:t> in the electrode, we obtain the theoretical specific capacity, i.e.,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391885" y="2353090"/>
                <a:ext cx="7772400" cy="712183"/>
              </a:xfrm>
              <a:prstGeom prst="rect">
                <a:avLst/>
              </a:prstGeom>
              <a:blipFill>
                <a:blip r:embed="rId3"/>
                <a:stretch>
                  <a:fillRect t="-1709" r="-471"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998616" y="3173443"/>
                <a:ext cx="4558937" cy="7731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𝑞</m:t>
                          </m:r>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𝑚</m:t>
                              </m:r>
                            </m:e>
                            <m: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6</m:t>
                                  </m:r>
                                </m:sub>
                              </m:sSub>
                            </m:sub>
                          </m:sSub>
                        </m:den>
                      </m:f>
                      <m:r>
                        <a:rPr lang="en-US" sz="2000" i="1">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96485.31</m:t>
                          </m:r>
                        </m:num>
                        <m:den>
                          <m:r>
                            <a:rPr lang="en-US" sz="2000" i="1">
                              <a:latin typeface="Cambria Math" panose="02040503050406030204" pitchFamily="18" charset="0"/>
                              <a:ea typeface="Cambria Math" panose="02040503050406030204" pitchFamily="18" charset="0"/>
                            </a:rPr>
                            <m:t>3600</m:t>
                          </m:r>
                        </m:den>
                      </m:f>
                      <m:f>
                        <m:fPr>
                          <m:ctrlPr>
                            <a:rPr lang="en-US" sz="2000" i="1">
                              <a:latin typeface="Cambria Math" panose="02040503050406030204" pitchFamily="18" charset="0"/>
                              <a:ea typeface="Cambria Math" panose="02040503050406030204" pitchFamily="18" charset="0"/>
                            </a:rPr>
                          </m:ctrlPr>
                        </m:fPr>
                        <m:num>
                          <m:r>
                            <m:rPr>
                              <m:sty m:val="p"/>
                            </m:rPr>
                            <a:rPr lang="en-US" sz="2000">
                              <a:latin typeface="Cambria Math" panose="02040503050406030204" pitchFamily="18" charset="0"/>
                              <a:ea typeface="Cambria Math" panose="02040503050406030204" pitchFamily="18" charset="0"/>
                            </a:rPr>
                            <m:t>A</m:t>
                          </m:r>
                          <m:r>
                            <a:rPr lang="en-US" sz="2000">
                              <a:latin typeface="Cambria Math" panose="02040503050406030204" pitchFamily="18" charset="0"/>
                              <a:ea typeface="Cambria Math" panose="02040503050406030204" pitchFamily="18" charset="0"/>
                            </a:rPr>
                            <m:t> </m:t>
                          </m:r>
                          <m:r>
                            <m:rPr>
                              <m:sty m:val="p"/>
                            </m:rPr>
                            <a:rPr lang="en-US" sz="2000">
                              <a:latin typeface="Cambria Math" panose="02040503050406030204" pitchFamily="18" charset="0"/>
                              <a:ea typeface="Cambria Math" panose="02040503050406030204" pitchFamily="18" charset="0"/>
                            </a:rPr>
                            <m:t>h</m:t>
                          </m:r>
                        </m:num>
                        <m:den>
                          <m:r>
                            <m:rPr>
                              <m:sty m:val="p"/>
                            </m:rPr>
                            <a:rPr lang="en-US" sz="2000">
                              <a:latin typeface="Cambria Math" panose="02040503050406030204" pitchFamily="18" charset="0"/>
                              <a:ea typeface="Cambria Math" panose="02040503050406030204" pitchFamily="18" charset="0"/>
                            </a:rPr>
                            <m:t>mol</m:t>
                          </m:r>
                        </m:den>
                      </m:f>
                      <m:r>
                        <a:rPr lang="en-US" sz="2000" i="1">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𝑛</m:t>
                              </m:r>
                            </m:e>
                            <m: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6</m:t>
                                  </m:r>
                                </m:sub>
                              </m:sSub>
                            </m:sub>
                          </m:sSub>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𝑚</m:t>
                              </m:r>
                            </m:e>
                            <m: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6</m:t>
                                  </m:r>
                                </m:sub>
                              </m:sSub>
                            </m:sub>
                          </m:sSub>
                        </m:den>
                      </m:f>
                    </m:oMath>
                  </m:oMathPara>
                </a14:m>
                <a:endParaRPr lang="en-US" sz="2000" dirty="0">
                  <a:latin typeface="Cambria Math" panose="02040503050406030204" pitchFamily="18" charset="0"/>
                  <a:ea typeface="Cambria Math" panose="020405030504060302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998616" y="3173443"/>
                <a:ext cx="4558937" cy="77316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566160" y="4098603"/>
                <a:ext cx="3683725" cy="7607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𝑚</m:t>
                              </m:r>
                            </m:e>
                            <m: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6</m:t>
                                  </m:r>
                                </m:sub>
                              </m:sSub>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𝑛</m:t>
                              </m:r>
                            </m:e>
                            <m: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6</m:t>
                                  </m:r>
                                </m:sub>
                              </m:sSub>
                            </m:sub>
                          </m:sSub>
                        </m:den>
                      </m:f>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𝑀𝑊</m:t>
                          </m:r>
                        </m:e>
                        <m: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6</m:t>
                              </m:r>
                            </m:sub>
                          </m:sSub>
                        </m:sub>
                      </m:sSub>
                      <m:r>
                        <a:rPr lang="en-US" sz="2000" i="1">
                          <a:latin typeface="Cambria Math" panose="02040503050406030204" pitchFamily="18" charset="0"/>
                          <a:ea typeface="Cambria Math" panose="02040503050406030204" pitchFamily="18" charset="0"/>
                        </a:rPr>
                        <m:t> =  72 </m:t>
                      </m:r>
                      <m:f>
                        <m:fPr>
                          <m:ctrlPr>
                            <a:rPr lang="en-US" sz="2000" i="1">
                              <a:latin typeface="Cambria Math" panose="02040503050406030204" pitchFamily="18" charset="0"/>
                              <a:ea typeface="Cambria Math" panose="02040503050406030204" pitchFamily="18" charset="0"/>
                            </a:rPr>
                          </m:ctrlPr>
                        </m:fPr>
                        <m:num>
                          <m:r>
                            <m:rPr>
                              <m:sty m:val="p"/>
                            </m:rPr>
                            <a:rPr lang="en-US" sz="2000">
                              <a:latin typeface="Cambria Math" panose="02040503050406030204" pitchFamily="18" charset="0"/>
                              <a:ea typeface="Cambria Math" panose="02040503050406030204" pitchFamily="18" charset="0"/>
                            </a:rPr>
                            <m:t>g</m:t>
                          </m:r>
                          <m:r>
                            <a:rPr lang="en-US" sz="200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m:rPr>
                                  <m:sty m:val="p"/>
                                </m:rPr>
                                <a:rPr lang="en-US" sz="2000">
                                  <a:latin typeface="Cambria Math" panose="02040503050406030204" pitchFamily="18" charset="0"/>
                                  <a:ea typeface="Cambria Math" panose="02040503050406030204" pitchFamily="18" charset="0"/>
                                </a:rPr>
                                <m:t>C</m:t>
                              </m:r>
                            </m:e>
                            <m:sub>
                              <m:r>
                                <a:rPr lang="en-US" sz="2000">
                                  <a:latin typeface="Cambria Math" panose="02040503050406030204" pitchFamily="18" charset="0"/>
                                  <a:ea typeface="Cambria Math" panose="02040503050406030204" pitchFamily="18" charset="0"/>
                                </a:rPr>
                                <m:t>6</m:t>
                              </m:r>
                            </m:sub>
                          </m:sSub>
                        </m:num>
                        <m:den>
                          <m:r>
                            <m:rPr>
                              <m:sty m:val="p"/>
                            </m:rPr>
                            <a:rPr lang="en-US" sz="2000">
                              <a:latin typeface="Cambria Math" panose="02040503050406030204" pitchFamily="18" charset="0"/>
                              <a:ea typeface="Cambria Math" panose="02040503050406030204" pitchFamily="18" charset="0"/>
                            </a:rPr>
                            <m:t>mol</m:t>
                          </m:r>
                        </m:den>
                      </m:f>
                    </m:oMath>
                  </m:oMathPara>
                </a14:m>
                <a:endParaRPr lang="en-US" sz="2000" dirty="0">
                  <a:latin typeface="Cambria Math" panose="02040503050406030204" pitchFamily="18" charset="0"/>
                  <a:ea typeface="Cambria Math" panose="020405030504060302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566160" y="4098603"/>
                <a:ext cx="3683725" cy="760786"/>
              </a:xfrm>
              <a:prstGeom prst="rect">
                <a:avLst/>
              </a:prstGeom>
              <a:blipFill>
                <a:blip r:embed="rId5"/>
                <a:stretch>
                  <a:fillRect/>
                </a:stretch>
              </a:blipFill>
            </p:spPr>
            <p:txBody>
              <a:bodyPr/>
              <a:lstStyle/>
              <a:p>
                <a:r>
                  <a:rPr lang="en-US">
                    <a:noFill/>
                  </a:rPr>
                  <a:t> </a:t>
                </a:r>
              </a:p>
            </p:txBody>
          </p:sp>
        </mc:Fallback>
      </mc:AlternateContent>
      <p:sp>
        <p:nvSpPr>
          <p:cNvPr id="11" name="TextBox 10"/>
          <p:cNvSpPr txBox="1"/>
          <p:nvPr/>
        </p:nvSpPr>
        <p:spPr>
          <a:xfrm>
            <a:off x="822959" y="4294330"/>
            <a:ext cx="326571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However, we recognize that</a:t>
            </a:r>
          </a:p>
        </p:txBody>
      </p:sp>
      <p:grpSp>
        <p:nvGrpSpPr>
          <p:cNvPr id="15" name="Group 14"/>
          <p:cNvGrpSpPr/>
          <p:nvPr/>
        </p:nvGrpSpPr>
        <p:grpSpPr>
          <a:xfrm>
            <a:off x="4767943" y="4663662"/>
            <a:ext cx="1251857" cy="1366352"/>
            <a:chOff x="4767943" y="4663662"/>
            <a:chExt cx="1251857" cy="1366352"/>
          </a:xfrm>
        </p:grpSpPr>
        <p:sp>
          <p:nvSpPr>
            <p:cNvPr id="12" name="TextBox 11"/>
            <p:cNvSpPr txBox="1"/>
            <p:nvPr/>
          </p:nvSpPr>
          <p:spPr>
            <a:xfrm>
              <a:off x="4767943" y="5199017"/>
              <a:ext cx="1251857" cy="830997"/>
            </a:xfrm>
            <a:prstGeom prst="rect">
              <a:avLst/>
            </a:prstGeom>
            <a:noFill/>
          </p:spPr>
          <p:txBody>
            <a:bodyPr wrap="square" rtlCol="0">
              <a:spAutoFit/>
            </a:bodyPr>
            <a:lstStyle/>
            <a:p>
              <a:r>
                <a:rPr lang="en-US" sz="1600" dirty="0">
                  <a:solidFill>
                    <a:srgbClr val="FF0000"/>
                  </a:solidFill>
                  <a:latin typeface="Arial" panose="020B0604020202020204" pitchFamily="34" charset="0"/>
                  <a:cs typeface="Arial" panose="020B0604020202020204" pitchFamily="34" charset="0"/>
                </a:rPr>
                <a:t>molecular weight of graphite</a:t>
              </a:r>
            </a:p>
          </p:txBody>
        </p:sp>
        <p:cxnSp>
          <p:nvCxnSpPr>
            <p:cNvPr id="14" name="Straight Arrow Connector 13"/>
            <p:cNvCxnSpPr/>
            <p:nvPr/>
          </p:nvCxnSpPr>
          <p:spPr>
            <a:xfrm flipV="1">
              <a:off x="5133703" y="4663662"/>
              <a:ext cx="0" cy="53535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391885" y="1173716"/>
            <a:ext cx="6858000" cy="388696"/>
          </a:xfrm>
          <a:prstGeom prst="rect">
            <a:avLst/>
          </a:prstGeom>
          <a:noFill/>
        </p:spPr>
        <p:txBody>
          <a:bodyPr wrap="square" rtlCol="0">
            <a:spAutoFit/>
          </a:bodyPr>
          <a:lstStyle/>
          <a:p>
            <a:pPr marL="457200" marR="0">
              <a:lnSpc>
                <a:spcPct val="107000"/>
              </a:lnSpc>
              <a:spcBef>
                <a:spcPts val="0"/>
              </a:spcBef>
              <a:spcAft>
                <a:spcPts val="800"/>
              </a:spcAft>
            </a:pPr>
            <a:r>
              <a:rPr lang="en-US" dirty="0">
                <a:latin typeface="Arial" panose="020B0604020202020204" pitchFamily="34" charset="0"/>
                <a:ea typeface="Calibri" panose="020F0502020204030204" pitchFamily="34" charset="0"/>
                <a:cs typeface="Times New Roman" panose="02020603050405020304" pitchFamily="18" charset="0"/>
              </a:rPr>
              <a:t>Use of this conversion in the previous relation above yields:</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Rectangle 16"/>
              <p:cNvSpPr/>
              <p:nvPr/>
            </p:nvSpPr>
            <p:spPr>
              <a:xfrm>
                <a:off x="4807132" y="502185"/>
                <a:ext cx="825867" cy="670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a:latin typeface="Cambria Math" panose="02040503050406030204" pitchFamily="18" charset="0"/>
                            </a:rPr>
                            <m:t>1</m:t>
                          </m:r>
                        </m:num>
                        <m:den>
                          <m:r>
                            <a:rPr lang="en-US" sz="2000">
                              <a:latin typeface="Cambria Math" panose="02040503050406030204" pitchFamily="18" charset="0"/>
                            </a:rPr>
                            <m:t>3600</m:t>
                          </m:r>
                        </m:den>
                      </m:f>
                    </m:oMath>
                  </m:oMathPara>
                </a14:m>
                <a:endParaRPr lang="en-US" sz="2000" dirty="0">
                  <a:latin typeface="Arial" panose="020B0604020202020204" pitchFamily="34" charset="0"/>
                  <a:cs typeface="Arial" panose="020B0604020202020204" pitchFamily="34"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4807132" y="502185"/>
                <a:ext cx="825867" cy="670568"/>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2149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874070" y="6173787"/>
            <a:ext cx="2133600" cy="365125"/>
          </a:xfrm>
        </p:spPr>
        <p:txBody>
          <a:bodyPr/>
          <a:lstStyle/>
          <a:p>
            <a:fld id="{A748D552-2E59-4C4C-ACBB-207C47251780}" type="slidenum">
              <a:rPr lang="en-US" smtClean="0"/>
              <a:t>46</a:t>
            </a:fld>
            <a:endParaRPr lang="en-US" dirty="0"/>
          </a:p>
        </p:txBody>
      </p:sp>
      <p:sp>
        <p:nvSpPr>
          <p:cNvPr id="6" name="Rectangle 5"/>
          <p:cNvSpPr/>
          <p:nvPr/>
        </p:nvSpPr>
        <p:spPr>
          <a:xfrm>
            <a:off x="418011" y="526152"/>
            <a:ext cx="6936377" cy="388696"/>
          </a:xfrm>
          <a:prstGeom prst="rect">
            <a:avLst/>
          </a:prstGeom>
        </p:spPr>
        <p:txBody>
          <a:bodyPr wrap="square">
            <a:spAutoFit/>
          </a:bodyPr>
          <a:lstStyle/>
          <a:p>
            <a:pPr indent="457200">
              <a:lnSpc>
                <a:spcPct val="107000"/>
              </a:lnSpc>
              <a:spcAft>
                <a:spcPts val="800"/>
              </a:spcAft>
            </a:pPr>
            <a:r>
              <a:rPr lang="en-US" dirty="0">
                <a:latin typeface="Arial" panose="020B0604020202020204" pitchFamily="34" charset="0"/>
                <a:ea typeface="Times New Roman" panose="02020603050405020304" pitchFamily="18" charset="0"/>
                <a:cs typeface="Times New Roman" panose="02020603050405020304" pitchFamily="18" charset="0"/>
              </a:rPr>
              <a:t>When this is substituted into the expression above, we obtain: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3992879" y="1119826"/>
                <a:ext cx="3881191" cy="7670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a:latin typeface="Cambria Math" panose="02040503050406030204" pitchFamily="18" charset="0"/>
                        </a:rPr>
                        <m:t>=</m:t>
                      </m:r>
                      <m:r>
                        <a:rPr lang="en-US" sz="2000" i="0">
                          <a:latin typeface="Cambria Math" panose="02040503050406030204" pitchFamily="18" charset="0"/>
                        </a:rPr>
                        <m:t> </m:t>
                      </m:r>
                      <m:f>
                        <m:fPr>
                          <m:ctrlPr>
                            <a:rPr lang="en-US" sz="2000" i="1">
                              <a:latin typeface="Cambria Math" panose="02040503050406030204" pitchFamily="18" charset="0"/>
                            </a:rPr>
                          </m:ctrlPr>
                        </m:fPr>
                        <m:num>
                          <m:r>
                            <a:rPr lang="en-US" sz="2000" i="0">
                              <a:latin typeface="Cambria Math" panose="02040503050406030204" pitchFamily="18" charset="0"/>
                            </a:rPr>
                            <m:t>∆</m:t>
                          </m:r>
                          <m:r>
                            <a:rPr lang="en-US" sz="2000" i="1">
                              <a:latin typeface="Cambria Math" panose="02040503050406030204" pitchFamily="18" charset="0"/>
                            </a:rPr>
                            <m:t>𝑞</m:t>
                          </m:r>
                        </m:num>
                        <m:den>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0">
                                      <a:latin typeface="Cambria Math" panose="02040503050406030204" pitchFamily="18" charset="0"/>
                                    </a:rPr>
                                    <m:t>6</m:t>
                                  </m:r>
                                </m:sub>
                              </m:sSub>
                            </m:sub>
                          </m:sSub>
                        </m:den>
                      </m:f>
                      <m:r>
                        <a:rPr lang="en-US" sz="2000" i="0">
                          <a:latin typeface="Cambria Math" panose="02040503050406030204" pitchFamily="18" charset="0"/>
                        </a:rPr>
                        <m:t> =  </m:t>
                      </m:r>
                      <m:f>
                        <m:fPr>
                          <m:ctrlPr>
                            <a:rPr lang="en-US" sz="2000" i="1">
                              <a:latin typeface="Cambria Math" panose="02040503050406030204" pitchFamily="18" charset="0"/>
                            </a:rPr>
                          </m:ctrlPr>
                        </m:fPr>
                        <m:num>
                          <m:r>
                            <a:rPr lang="en-US" sz="2000" i="0">
                              <a:latin typeface="Cambria Math" panose="02040503050406030204" pitchFamily="18" charset="0"/>
                            </a:rPr>
                            <m:t>96485.31</m:t>
                          </m:r>
                        </m:num>
                        <m:den>
                          <m:r>
                            <a:rPr lang="en-US" sz="2000" i="0">
                              <a:latin typeface="Cambria Math" panose="02040503050406030204" pitchFamily="18" charset="0"/>
                            </a:rPr>
                            <m:t>3600</m:t>
                          </m:r>
                        </m:den>
                      </m:f>
                      <m:f>
                        <m:fPr>
                          <m:ctrlPr>
                            <a:rPr lang="en-US" sz="2000" i="1">
                              <a:latin typeface="Cambria Math" panose="02040503050406030204" pitchFamily="18" charset="0"/>
                            </a:rPr>
                          </m:ctrlPr>
                        </m:fPr>
                        <m:num>
                          <m:r>
                            <m:rPr>
                              <m:sty m:val="p"/>
                            </m:rPr>
                            <a:rPr lang="en-US" sz="2000" i="0">
                              <a:latin typeface="Cambria Math" panose="02040503050406030204" pitchFamily="18" charset="0"/>
                            </a:rPr>
                            <m:t>A</m:t>
                          </m:r>
                          <m:r>
                            <a:rPr lang="en-US" sz="2000" i="0">
                              <a:latin typeface="Cambria Math" panose="02040503050406030204" pitchFamily="18" charset="0"/>
                            </a:rPr>
                            <m:t> </m:t>
                          </m:r>
                          <m:r>
                            <m:rPr>
                              <m:sty m:val="p"/>
                            </m:rPr>
                            <a:rPr lang="en-US" sz="2000" i="0">
                              <a:latin typeface="Cambria Math" panose="02040503050406030204" pitchFamily="18" charset="0"/>
                            </a:rPr>
                            <m:t>h</m:t>
                          </m:r>
                        </m:num>
                        <m:den>
                          <m:r>
                            <m:rPr>
                              <m:sty m:val="p"/>
                            </m:rPr>
                            <a:rPr lang="en-US" sz="2000" i="0">
                              <a:latin typeface="Cambria Math" panose="02040503050406030204" pitchFamily="18" charset="0"/>
                            </a:rPr>
                            <m:t>mol</m:t>
                          </m:r>
                        </m:den>
                      </m:f>
                      <m:r>
                        <a:rPr lang="en-US" sz="2000" i="0">
                          <a:latin typeface="Cambria Math" panose="02040503050406030204" pitchFamily="18" charset="0"/>
                        </a:rPr>
                        <m:t> </m:t>
                      </m:r>
                      <m:f>
                        <m:fPr>
                          <m:ctrlPr>
                            <a:rPr lang="en-US" sz="2000" i="1">
                              <a:latin typeface="Cambria Math" panose="02040503050406030204" pitchFamily="18" charset="0"/>
                            </a:rPr>
                          </m:ctrlPr>
                        </m:fPr>
                        <m:num>
                          <m:r>
                            <a:rPr lang="en-US" sz="2000" i="0">
                              <a:latin typeface="Cambria Math" panose="02040503050406030204" pitchFamily="18" charset="0"/>
                            </a:rPr>
                            <m:t>1</m:t>
                          </m:r>
                        </m:num>
                        <m:den>
                          <m:r>
                            <a:rPr lang="en-US" sz="2000" i="0">
                              <a:latin typeface="Cambria Math" panose="02040503050406030204" pitchFamily="18" charset="0"/>
                            </a:rPr>
                            <m:t>72</m:t>
                          </m:r>
                        </m:den>
                      </m:f>
                      <m:f>
                        <m:fPr>
                          <m:ctrlPr>
                            <a:rPr lang="en-US" sz="2000" i="1">
                              <a:latin typeface="Cambria Math" panose="02040503050406030204" pitchFamily="18" charset="0"/>
                            </a:rPr>
                          </m:ctrlPr>
                        </m:fPr>
                        <m:num>
                          <m:r>
                            <m:rPr>
                              <m:sty m:val="p"/>
                            </m:rPr>
                            <a:rPr lang="en-US" sz="2000" i="0">
                              <a:latin typeface="Cambria Math" panose="02040503050406030204" pitchFamily="18" charset="0"/>
                            </a:rPr>
                            <m:t>mol</m:t>
                          </m:r>
                        </m:num>
                        <m:den>
                          <m:r>
                            <m:rPr>
                              <m:sty m:val="p"/>
                            </m:rPr>
                            <a:rPr lang="en-US" sz="2000" i="0">
                              <a:latin typeface="Cambria Math" panose="02040503050406030204" pitchFamily="18" charset="0"/>
                            </a:rPr>
                            <m:t>g</m:t>
                          </m:r>
                          <m:r>
                            <a:rPr lang="en-US" sz="2000" i="0">
                              <a:latin typeface="Cambria Math" panose="02040503050406030204" pitchFamily="18" charset="0"/>
                            </a:rPr>
                            <m:t> </m:t>
                          </m:r>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C</m:t>
                              </m:r>
                            </m:e>
                            <m:sub>
                              <m:r>
                                <a:rPr lang="en-US" sz="2000" i="0">
                                  <a:latin typeface="Cambria Math" panose="02040503050406030204" pitchFamily="18" charset="0"/>
                                </a:rPr>
                                <m:t>6</m:t>
                              </m:r>
                            </m:sub>
                          </m:sSub>
                        </m:den>
                      </m:f>
                    </m:oMath>
                  </m:oMathPara>
                </a14:m>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3992879" y="1119826"/>
                <a:ext cx="3881191" cy="767069"/>
              </a:xfrm>
              <a:prstGeom prst="rect">
                <a:avLst/>
              </a:prstGeom>
              <a:blipFill>
                <a:blip r:embed="rId2"/>
                <a:stretch>
                  <a:fillRect/>
                </a:stretch>
              </a:blipFill>
            </p:spPr>
            <p:txBody>
              <a:bodyPr/>
              <a:lstStyle/>
              <a:p>
                <a:r>
                  <a:rPr lang="en-US">
                    <a:noFill/>
                  </a:rPr>
                  <a:t> </a:t>
                </a:r>
              </a:p>
            </p:txBody>
          </p:sp>
        </mc:Fallback>
      </mc:AlternateContent>
      <p:sp>
        <p:nvSpPr>
          <p:cNvPr id="8" name="TextBox 7"/>
          <p:cNvSpPr txBox="1"/>
          <p:nvPr/>
        </p:nvSpPr>
        <p:spPr>
          <a:xfrm>
            <a:off x="1001485" y="1318695"/>
            <a:ext cx="299139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theoretical specific capacity</a:t>
            </a:r>
          </a:p>
        </p:txBody>
      </p:sp>
      <mc:AlternateContent xmlns:mc="http://schemas.openxmlformats.org/markup-compatibility/2006" xmlns:a14="http://schemas.microsoft.com/office/drawing/2010/main">
        <mc:Choice Requires="a14">
          <p:sp>
            <p:nvSpPr>
              <p:cNvPr id="9" name="Rectangle 8"/>
              <p:cNvSpPr/>
              <p:nvPr/>
            </p:nvSpPr>
            <p:spPr>
              <a:xfrm>
                <a:off x="4827898" y="2057923"/>
                <a:ext cx="1630511" cy="6669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 =  0.372</m:t>
                      </m:r>
                      <m:f>
                        <m:fPr>
                          <m:ctrlPr>
                            <a:rPr lang="en-US" i="1">
                              <a:latin typeface="Cambria Math" panose="02040503050406030204" pitchFamily="18" charset="0"/>
                            </a:rPr>
                          </m:ctrlPr>
                        </m:fPr>
                        <m:num>
                          <m:r>
                            <m:rPr>
                              <m:sty m:val="p"/>
                            </m:rPr>
                            <a:rPr lang="en-US" i="0">
                              <a:latin typeface="Cambria Math" panose="02040503050406030204" pitchFamily="18" charset="0"/>
                            </a:rPr>
                            <m:t>A</m:t>
                          </m:r>
                          <m:r>
                            <a:rPr lang="en-US" i="0">
                              <a:latin typeface="Cambria Math" panose="02040503050406030204" pitchFamily="18" charset="0"/>
                            </a:rPr>
                            <m:t> </m:t>
                          </m:r>
                          <m:r>
                            <m:rPr>
                              <m:sty m:val="p"/>
                            </m:rPr>
                            <a:rPr lang="en-US" i="0">
                              <a:latin typeface="Cambria Math" panose="02040503050406030204" pitchFamily="18" charset="0"/>
                            </a:rPr>
                            <m:t>h</m:t>
                          </m:r>
                        </m:num>
                        <m:den>
                          <m:r>
                            <m:rPr>
                              <m:sty m:val="p"/>
                            </m:rPr>
                            <a:rPr lang="en-US" i="0">
                              <a:latin typeface="Cambria Math" panose="02040503050406030204" pitchFamily="18" charset="0"/>
                            </a:rPr>
                            <m:t>g</m:t>
                          </m:r>
                          <m:r>
                            <a:rPr lang="en-US" i="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C</m:t>
                              </m:r>
                            </m:e>
                            <m:sub>
                              <m:r>
                                <a:rPr lang="en-US" i="0">
                                  <a:latin typeface="Cambria Math" panose="02040503050406030204" pitchFamily="18" charset="0"/>
                                </a:rPr>
                                <m:t>6</m:t>
                              </m:r>
                            </m:sub>
                          </m:sSub>
                        </m:den>
                      </m:f>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827898" y="2057923"/>
                <a:ext cx="1630511" cy="66691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827898" y="2797755"/>
                <a:ext cx="1566454" cy="6669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 =  372</m:t>
                      </m:r>
                      <m:f>
                        <m:fPr>
                          <m:ctrlPr>
                            <a:rPr lang="en-US" i="1">
                              <a:latin typeface="Cambria Math" panose="02040503050406030204" pitchFamily="18" charset="0"/>
                            </a:rPr>
                          </m:ctrlPr>
                        </m:fPr>
                        <m:num>
                          <m:r>
                            <m:rPr>
                              <m:sty m:val="p"/>
                            </m:rPr>
                            <a:rPr lang="en-US" i="0">
                              <a:latin typeface="Cambria Math" panose="02040503050406030204" pitchFamily="18" charset="0"/>
                            </a:rPr>
                            <m:t>mA</m:t>
                          </m:r>
                          <m:r>
                            <a:rPr lang="en-US" i="0">
                              <a:latin typeface="Cambria Math" panose="02040503050406030204" pitchFamily="18" charset="0"/>
                            </a:rPr>
                            <m:t> </m:t>
                          </m:r>
                          <m:r>
                            <m:rPr>
                              <m:sty m:val="p"/>
                            </m:rPr>
                            <a:rPr lang="en-US" i="0">
                              <a:latin typeface="Cambria Math" panose="02040503050406030204" pitchFamily="18" charset="0"/>
                            </a:rPr>
                            <m:t>h</m:t>
                          </m:r>
                        </m:num>
                        <m:den>
                          <m:r>
                            <m:rPr>
                              <m:sty m:val="p"/>
                            </m:rPr>
                            <a:rPr lang="en-US" i="0">
                              <a:latin typeface="Cambria Math" panose="02040503050406030204" pitchFamily="18" charset="0"/>
                            </a:rPr>
                            <m:t>g</m:t>
                          </m:r>
                          <m:r>
                            <a:rPr lang="en-US" i="0">
                              <a:latin typeface="Cambria Math" panose="02040503050406030204" pitchFamily="18" charset="0"/>
                            </a:rPr>
                            <m:t> </m:t>
                          </m:r>
                          <m:sSub>
                            <m:sSubPr>
                              <m:ctrlPr>
                                <a:rPr lang="en-US" i="1">
                                  <a:latin typeface="Cambria Math" panose="02040503050406030204" pitchFamily="18" charset="0"/>
                                </a:rPr>
                              </m:ctrlPr>
                            </m:sSubPr>
                            <m:e>
                              <m:r>
                                <m:rPr>
                                  <m:sty m:val="p"/>
                                </m:rPr>
                                <a:rPr lang="en-US" i="0">
                                  <a:latin typeface="Cambria Math" panose="02040503050406030204" pitchFamily="18" charset="0"/>
                                </a:rPr>
                                <m:t>C</m:t>
                              </m:r>
                            </m:e>
                            <m:sub>
                              <m:r>
                                <a:rPr lang="en-US" i="0">
                                  <a:latin typeface="Cambria Math" panose="02040503050406030204" pitchFamily="18" charset="0"/>
                                </a:rPr>
                                <m:t>6</m:t>
                              </m:r>
                            </m:sub>
                          </m:sSub>
                        </m:den>
                      </m:f>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4827898" y="2797755"/>
                <a:ext cx="1566454" cy="666914"/>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39256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Current Efficiency</a:t>
            </a:r>
          </a:p>
        </p:txBody>
      </p:sp>
      <p:sp>
        <p:nvSpPr>
          <p:cNvPr id="3" name="Content Placeholder 2"/>
          <p:cNvSpPr>
            <a:spLocks noGrp="1"/>
          </p:cNvSpPr>
          <p:nvPr>
            <p:ph idx="1"/>
          </p:nvPr>
        </p:nvSpPr>
        <p:spPr>
          <a:xfrm>
            <a:off x="0" y="914400"/>
            <a:ext cx="9144000" cy="4525963"/>
          </a:xfrm>
        </p:spPr>
        <p:txBody>
          <a:bodyPr/>
          <a:lstStyle/>
          <a:p>
            <a:r>
              <a:rPr lang="en-US" sz="2000" dirty="0"/>
              <a:t>Usually, more than one electrode reaction occurs simultaneously on a </a:t>
            </a:r>
            <a:r>
              <a:rPr lang="en-US" sz="2000" dirty="0">
                <a:solidFill>
                  <a:srgbClr val="FF0000"/>
                </a:solidFill>
              </a:rPr>
              <a:t>single</a:t>
            </a:r>
            <a:r>
              <a:rPr lang="en-US" sz="2000" dirty="0"/>
              <a:t> electrode. These reactions will occur as </a:t>
            </a:r>
            <a:r>
              <a:rPr lang="en-US" sz="2000" dirty="0">
                <a:solidFill>
                  <a:srgbClr val="FF0000"/>
                </a:solidFill>
              </a:rPr>
              <a:t>parallel</a:t>
            </a:r>
            <a:r>
              <a:rPr lang="en-US" sz="2000" dirty="0"/>
              <a:t>, competitive processes. </a:t>
            </a:r>
          </a:p>
          <a:p>
            <a:pPr marL="0" indent="0">
              <a:buNone/>
            </a:pPr>
            <a:endParaRPr lang="en-US" sz="1000" dirty="0"/>
          </a:p>
          <a:p>
            <a:r>
              <a:rPr lang="en-US" sz="2000" dirty="0"/>
              <a:t>Total current is split between all the reactions that occur on the electrode.</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413009" y="6356350"/>
            <a:ext cx="2133600" cy="365125"/>
          </a:xfrm>
        </p:spPr>
        <p:txBody>
          <a:bodyPr/>
          <a:lstStyle/>
          <a:p>
            <a:fld id="{A748D552-2E59-4C4C-ACBB-207C47251780}" type="slidenum">
              <a:rPr lang="en-US" smtClean="0"/>
              <a:t>47</a:t>
            </a:fld>
            <a:endParaRPr lang="en-US" dirty="0"/>
          </a:p>
        </p:txBody>
      </p:sp>
      <p:pic>
        <p:nvPicPr>
          <p:cNvPr id="6" name="Picture 5"/>
          <p:cNvPicPr>
            <a:picLocks noChangeAspect="1"/>
          </p:cNvPicPr>
          <p:nvPr/>
        </p:nvPicPr>
        <p:blipFill>
          <a:blip r:embed="rId2"/>
          <a:stretch>
            <a:fillRect/>
          </a:stretch>
        </p:blipFill>
        <p:spPr>
          <a:xfrm>
            <a:off x="56865" y="2282952"/>
            <a:ext cx="2838734" cy="3066945"/>
          </a:xfrm>
          <a:prstGeom prst="rect">
            <a:avLst/>
          </a:prstGeom>
        </p:spPr>
      </p:pic>
      <p:grpSp>
        <p:nvGrpSpPr>
          <p:cNvPr id="11" name="Group 10"/>
          <p:cNvGrpSpPr/>
          <p:nvPr/>
        </p:nvGrpSpPr>
        <p:grpSpPr>
          <a:xfrm>
            <a:off x="3283423" y="2346911"/>
            <a:ext cx="5472753" cy="2147319"/>
            <a:chOff x="3295934" y="2677378"/>
            <a:chExt cx="5472753" cy="2147319"/>
          </a:xfrm>
        </p:grpSpPr>
        <mc:AlternateContent xmlns:mc="http://schemas.openxmlformats.org/markup-compatibility/2006" xmlns:a14="http://schemas.microsoft.com/office/drawing/2010/main">
          <mc:Choice Requires="a14">
            <p:sp>
              <p:nvSpPr>
                <p:cNvPr id="7" name="TextBox 6"/>
                <p:cNvSpPr txBox="1"/>
                <p:nvPr/>
              </p:nvSpPr>
              <p:spPr>
                <a:xfrm>
                  <a:off x="3295934" y="2677378"/>
                  <a:ext cx="5015553" cy="2147319"/>
                </a:xfrm>
                <a:prstGeom prst="rect">
                  <a:avLst/>
                </a:prstGeom>
                <a:noFill/>
              </p:spPr>
              <p:txBody>
                <a:bodyPr wrap="square" rtlCol="0">
                  <a:spAutoFit/>
                </a:bodyPr>
                <a:lstStyle/>
                <a:p>
                  <a14:m>
                    <m:oMath xmlns:m="http://schemas.openxmlformats.org/officeDocument/2006/math">
                      <m:sSub>
                        <m:sSubPr>
                          <m:ctrlPr>
                            <a:rPr lang="en-US" sz="2000" i="1" smtClean="0">
                              <a:latin typeface="Cambria Math" panose="02040503050406030204" pitchFamily="18" charset="0"/>
                            </a:rPr>
                          </m:ctrlPr>
                        </m:sSubPr>
                        <m:e>
                          <m:r>
                            <m:rPr>
                              <m:sty m:val="p"/>
                            </m:rPr>
                            <a:rPr lang="en-US" sz="2000" b="0" i="0" smtClean="0">
                              <a:latin typeface="Cambria Math" panose="02040503050406030204" pitchFamily="18" charset="0"/>
                            </a:rPr>
                            <m:t>I</m:t>
                          </m:r>
                        </m:e>
                        <m:sub>
                          <m:r>
                            <m:rPr>
                              <m:sty m:val="p"/>
                            </m:rPr>
                            <a:rPr lang="en-US" sz="2000" b="0" i="0" smtClean="0">
                              <a:latin typeface="Cambria Math" panose="02040503050406030204" pitchFamily="18" charset="0"/>
                            </a:rPr>
                            <m:t>tot</m:t>
                          </m:r>
                        </m:sub>
                      </m:sSub>
                    </m:oMath>
                  </a14:m>
                  <a:r>
                    <a:rPr lang="en-US" dirty="0">
                      <a:latin typeface="Cambria Math" panose="02040503050406030204" pitchFamily="18" charset="0"/>
                    </a:rPr>
                    <a:t>  =   </a:t>
                  </a:r>
                  <a:r>
                    <a:rPr lang="en-US" dirty="0">
                      <a:latin typeface="Arial" panose="020B0604020202020204" pitchFamily="34" charset="0"/>
                      <a:cs typeface="Arial" panose="020B0604020202020204" pitchFamily="34" charset="0"/>
                    </a:rPr>
                    <a:t>total current through electrode                     </a:t>
                  </a:r>
                  <a14:m>
                    <m:oMath xmlns:m="http://schemas.openxmlformats.org/officeDocument/2006/math">
                      <m:r>
                        <a:rPr lang="en-US" b="0" i="0" smtClean="0">
                          <a:latin typeface="Cambria Math" panose="02040503050406030204" pitchFamily="18" charset="0"/>
                        </a:rPr>
                        <m:t>         </m:t>
                      </m:r>
                    </m:oMath>
                  </a14:m>
                  <a:endParaRPr lang="en-US" b="0" i="0" dirty="0">
                    <a:latin typeface="Cambria Math" panose="02040503050406030204" pitchFamily="18" charset="0"/>
                  </a:endParaRPr>
                </a:p>
                <a:p>
                  <a:r>
                    <a:rPr lang="en-US" b="0" dirty="0"/>
                    <a:t>        </a:t>
                  </a:r>
                  <a14:m>
                    <m:oMath xmlns:m="http://schemas.openxmlformats.org/officeDocument/2006/math">
                      <m:r>
                        <a:rPr lang="en-US" sz="2000" b="0" i="0"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0" smtClean="0">
                              <a:latin typeface="Cambria Math" panose="02040503050406030204" pitchFamily="18" charset="0"/>
                            </a:rPr>
                            <m:t>     </m:t>
                          </m:r>
                          <m:r>
                            <m:rPr>
                              <m:sty m:val="p"/>
                            </m:rPr>
                            <a:rPr lang="en-US" sz="2000" b="0" i="0" smtClean="0">
                              <a:latin typeface="Cambria Math" panose="02040503050406030204" pitchFamily="18" charset="0"/>
                            </a:rPr>
                            <m:t>I</m:t>
                          </m:r>
                        </m:e>
                        <m:sub>
                          <m:r>
                            <a:rPr lang="en-US" sz="2000" b="0" i="0" smtClean="0">
                              <a:latin typeface="Cambria Math" panose="02040503050406030204" pitchFamily="18" charset="0"/>
                            </a:rPr>
                            <m:t>1</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I</m:t>
                          </m:r>
                        </m:e>
                        <m:sub>
                          <m:r>
                            <a:rPr lang="en-US" sz="2000" b="0" i="0" smtClean="0">
                              <a:latin typeface="Cambria Math" panose="02040503050406030204" pitchFamily="18" charset="0"/>
                            </a:rPr>
                            <m:t>2</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I</m:t>
                          </m:r>
                        </m:e>
                        <m:sub>
                          <m:r>
                            <a:rPr lang="en-US" sz="2000" b="0" i="0" smtClean="0">
                              <a:latin typeface="Cambria Math" panose="02040503050406030204" pitchFamily="18" charset="0"/>
                            </a:rPr>
                            <m:t>3</m:t>
                          </m:r>
                        </m:sub>
                      </m:sSub>
                      <m:r>
                        <a:rPr lang="en-US" sz="2000" b="0" i="1" smtClean="0">
                          <a:latin typeface="Cambria Math" panose="02040503050406030204" pitchFamily="18" charset="0"/>
                        </a:rPr>
                        <m:t>+ …..</m:t>
                      </m:r>
                    </m:oMath>
                  </a14:m>
                  <a:endParaRPr lang="en-US" sz="2000" dirty="0"/>
                </a:p>
                <a:p>
                  <a:endParaRPr lang="en-US" sz="2000" dirty="0"/>
                </a:p>
                <a:p>
                  <a:r>
                    <a:rPr lang="en-US" sz="2000" dirty="0"/>
                    <a:t>        </a:t>
                  </a:r>
                  <a:r>
                    <a:rPr lang="en-US" sz="2000" dirty="0">
                      <a:latin typeface="Cambria Math" panose="02040503050406030204" pitchFamily="18" charset="0"/>
                      <a:ea typeface="Cambria Math" panose="02040503050406030204" pitchFamily="18" charset="0"/>
                    </a:rPr>
                    <a:t>=</a:t>
                  </a:r>
                  <a:endParaRPr lang="en-US" sz="2000" dirty="0"/>
                </a:p>
                <a:p>
                  <a:endParaRPr lang="en-US" dirty="0"/>
                </a:p>
                <a:p>
                  <a:r>
                    <a:rPr lang="en-US" dirty="0"/>
                    <a:t>          </a:t>
                  </a:r>
                </a:p>
              </p:txBody>
            </p:sp>
          </mc:Choice>
          <mc:Fallback xmlns="">
            <p:sp>
              <p:nvSpPr>
                <p:cNvPr id="7" name="TextBox 6"/>
                <p:cNvSpPr txBox="1">
                  <a:spLocks noRot="1" noChangeAspect="1" noMove="1" noResize="1" noEditPoints="1" noAdjustHandles="1" noChangeArrowheads="1" noChangeShapeType="1" noTextEdit="1"/>
                </p:cNvSpPr>
                <p:nvPr/>
              </p:nvSpPr>
              <p:spPr>
                <a:xfrm>
                  <a:off x="3295934" y="2677378"/>
                  <a:ext cx="5015553" cy="2147319"/>
                </a:xfrm>
                <a:prstGeom prst="rect">
                  <a:avLst/>
                </a:prstGeom>
                <a:blipFill>
                  <a:blip r:embed="rId3"/>
                  <a:stretch>
                    <a:fillRect t="-852" r="-7543"/>
                  </a:stretch>
                </a:blipFill>
              </p:spPr>
              <p:txBody>
                <a:bodyPr/>
                <a:lstStyle/>
                <a:p>
                  <a:r>
                    <a:rPr lang="en-US">
                      <a:noFill/>
                    </a:rPr>
                    <a:t> </a:t>
                  </a:r>
                </a:p>
              </p:txBody>
            </p:sp>
          </mc:Fallback>
        </mc:AlternateContent>
        <p:grpSp>
          <p:nvGrpSpPr>
            <p:cNvPr id="10" name="Group 9"/>
            <p:cNvGrpSpPr/>
            <p:nvPr/>
          </p:nvGrpSpPr>
          <p:grpSpPr>
            <a:xfrm>
              <a:off x="3684327" y="3634913"/>
              <a:ext cx="5084360" cy="874085"/>
              <a:chOff x="3684327" y="3634913"/>
              <a:chExt cx="5084360" cy="874085"/>
            </a:xfrm>
          </p:grpSpPr>
          <mc:AlternateContent xmlns:mc="http://schemas.openxmlformats.org/markup-compatibility/2006" xmlns:a14="http://schemas.microsoft.com/office/drawing/2010/main">
            <mc:Choice Requires="a14">
              <p:sp>
                <p:nvSpPr>
                  <p:cNvPr id="8" name="TextBox 7"/>
                  <p:cNvSpPr txBox="1"/>
                  <p:nvPr/>
                </p:nvSpPr>
                <p:spPr>
                  <a:xfrm>
                    <a:off x="3684327" y="3634913"/>
                    <a:ext cx="1775346" cy="8740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𝑗</m:t>
                              </m:r>
                            </m:sub>
                            <m:sup/>
                            <m:e>
                              <m:r>
                                <a:rPr lang="en-US" sz="2000" b="0" i="1" smtClean="0">
                                  <a:latin typeface="Cambria Math" panose="02040503050406030204" pitchFamily="18" charset="0"/>
                                </a:rPr>
                                <m:t> </m:t>
                              </m:r>
                              <m:sSub>
                                <m:sSubPr>
                                  <m:ctrlPr>
                                    <a:rPr lang="en-US" sz="2000" i="1" smtClean="0">
                                      <a:latin typeface="Cambria Math" panose="02040503050406030204" pitchFamily="18" charset="0"/>
                                    </a:rPr>
                                  </m:ctrlPr>
                                </m:sSubPr>
                                <m:e>
                                  <m:r>
                                    <m:rPr>
                                      <m:sty m:val="p"/>
                                    </m:rPr>
                                    <a:rPr lang="en-US" sz="2000" b="0" i="0" smtClean="0">
                                      <a:latin typeface="Cambria Math" panose="02040503050406030204" pitchFamily="18" charset="0"/>
                                    </a:rPr>
                                    <m:t>I</m:t>
                                  </m:r>
                                </m:e>
                                <m:sub>
                                  <m:r>
                                    <m:rPr>
                                      <m:sty m:val="p"/>
                                    </m:rPr>
                                    <a:rPr lang="en-US" sz="2000" b="0" i="0" smtClean="0">
                                      <a:latin typeface="Cambria Math" panose="02040503050406030204" pitchFamily="18" charset="0"/>
                                    </a:rPr>
                                    <m:t>j</m:t>
                                  </m:r>
                                </m:sub>
                              </m:sSub>
                            </m:e>
                          </m:nary>
                        </m:oMath>
                      </m:oMathPara>
                    </a14:m>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3684327" y="3634913"/>
                    <a:ext cx="1775346" cy="87408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076966" y="3836955"/>
                    <a:ext cx="3691721" cy="672043"/>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where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j</m:t>
                            </m:r>
                          </m:sub>
                        </m:sSub>
                      </m:oMath>
                    </a14:m>
                    <a:r>
                      <a:rPr lang="en-US" dirty="0">
                        <a:latin typeface="Arial" panose="020B0604020202020204" pitchFamily="34" charset="0"/>
                        <a:cs typeface="Arial" panose="020B0604020202020204" pitchFamily="34" charset="0"/>
                      </a:rPr>
                      <a:t>  = partial current due to </a:t>
                    </a:r>
                  </a:p>
                  <a:p>
                    <a:r>
                      <a:rPr lang="en-US" dirty="0">
                        <a:latin typeface="Arial" panose="020B0604020202020204" pitchFamily="34" charset="0"/>
                        <a:cs typeface="Arial" panose="020B0604020202020204" pitchFamily="34" charset="0"/>
                      </a:rPr>
                      <a:t>                  reaction j  </a:t>
                    </a:r>
                  </a:p>
                </p:txBody>
              </p:sp>
            </mc:Choice>
            <mc:Fallback xmlns="">
              <p:sp>
                <p:nvSpPr>
                  <p:cNvPr id="9" name="TextBox 8"/>
                  <p:cNvSpPr txBox="1">
                    <a:spLocks noRot="1" noChangeAspect="1" noMove="1" noResize="1" noEditPoints="1" noAdjustHandles="1" noChangeArrowheads="1" noChangeShapeType="1" noTextEdit="1"/>
                  </p:cNvSpPr>
                  <p:nvPr/>
                </p:nvSpPr>
                <p:spPr>
                  <a:xfrm>
                    <a:off x="5076966" y="3836955"/>
                    <a:ext cx="3691721" cy="672043"/>
                  </a:xfrm>
                  <a:prstGeom prst="rect">
                    <a:avLst/>
                  </a:prstGeom>
                  <a:blipFill>
                    <a:blip r:embed="rId5"/>
                    <a:stretch>
                      <a:fillRect l="-1488" t="-4545" b="-14545"/>
                    </a:stretch>
                  </a:blipFill>
                </p:spPr>
                <p:txBody>
                  <a:bodyPr/>
                  <a:lstStyle/>
                  <a:p>
                    <a:r>
                      <a:rPr lang="en-US">
                        <a:noFill/>
                      </a:rPr>
                      <a:t> </a:t>
                    </a:r>
                  </a:p>
                </p:txBody>
              </p:sp>
            </mc:Fallback>
          </mc:AlternateContent>
        </p:grpSp>
      </p:grpSp>
      <p:grpSp>
        <p:nvGrpSpPr>
          <p:cNvPr id="17" name="Group 16"/>
          <p:cNvGrpSpPr/>
          <p:nvPr/>
        </p:nvGrpSpPr>
        <p:grpSpPr>
          <a:xfrm>
            <a:off x="3283423" y="4462213"/>
            <a:ext cx="4879075" cy="1222574"/>
            <a:chOff x="3283423" y="4425883"/>
            <a:chExt cx="4879075" cy="1222574"/>
          </a:xfrm>
        </p:grpSpPr>
        <p:sp>
          <p:nvSpPr>
            <p:cNvPr id="13" name="TextBox 12"/>
            <p:cNvSpPr txBox="1"/>
            <p:nvPr/>
          </p:nvSpPr>
          <p:spPr>
            <a:xfrm>
              <a:off x="3283423" y="4425883"/>
              <a:ext cx="487907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This relation also applies to current densities</a:t>
              </a:r>
            </a:p>
          </p:txBody>
        </p:sp>
        <p:grpSp>
          <p:nvGrpSpPr>
            <p:cNvPr id="16" name="Group 15"/>
            <p:cNvGrpSpPr/>
            <p:nvPr/>
          </p:nvGrpSpPr>
          <p:grpSpPr>
            <a:xfrm>
              <a:off x="3398008" y="4774372"/>
              <a:ext cx="4129301" cy="874085"/>
              <a:chOff x="3398008" y="4774372"/>
              <a:chExt cx="4129301" cy="874085"/>
            </a:xfrm>
          </p:grpSpPr>
          <mc:AlternateContent xmlns:mc="http://schemas.openxmlformats.org/markup-compatibility/2006" xmlns:a14="http://schemas.microsoft.com/office/drawing/2010/main">
            <mc:Choice Requires="a14">
              <p:sp>
                <p:nvSpPr>
                  <p:cNvPr id="14" name="TextBox 13"/>
                  <p:cNvSpPr txBox="1"/>
                  <p:nvPr/>
                </p:nvSpPr>
                <p:spPr>
                  <a:xfrm>
                    <a:off x="3398008" y="4900232"/>
                    <a:ext cx="3453452" cy="400110"/>
                  </a:xfrm>
                  <a:prstGeom prst="rect">
                    <a:avLst/>
                  </a:prstGeom>
                  <a:noFill/>
                </p:spPr>
                <p:txBody>
                  <a:bodyPr wrap="square" rtlCol="0">
                    <a:spAutoFit/>
                  </a:bodyPr>
                  <a:lstStyle/>
                  <a:p>
                    <a14:m>
                      <m:oMath xmlns:m="http://schemas.openxmlformats.org/officeDocument/2006/math">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 =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 +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 +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3</m:t>
                            </m:r>
                          </m:sub>
                        </m:sSub>
                        <m:r>
                          <a:rPr lang="en-US" sz="2000" b="0" i="1" smtClean="0">
                            <a:latin typeface="Cambria Math" panose="02040503050406030204" pitchFamily="18" charset="0"/>
                            <a:ea typeface="Cambria Math" panose="02040503050406030204" pitchFamily="18" charset="0"/>
                          </a:rPr>
                          <m:t> + ….  </m:t>
                        </m:r>
                      </m:oMath>
                    </a14:m>
                    <a:r>
                      <a:rPr lang="en-US" sz="2000" dirty="0">
                        <a:latin typeface="Cambria Math" panose="02040503050406030204" pitchFamily="18" charset="0"/>
                        <a:ea typeface="Cambria Math" panose="02040503050406030204" pitchFamily="18" charset="0"/>
                      </a:rPr>
                      <a:t> =  </a:t>
                    </a:r>
                  </a:p>
                </p:txBody>
              </p:sp>
            </mc:Choice>
            <mc:Fallback xmlns="">
              <p:sp>
                <p:nvSpPr>
                  <p:cNvPr id="14" name="TextBox 13"/>
                  <p:cNvSpPr txBox="1">
                    <a:spLocks noRot="1" noChangeAspect="1" noMove="1" noResize="1" noEditPoints="1" noAdjustHandles="1" noChangeArrowheads="1" noChangeShapeType="1" noTextEdit="1"/>
                  </p:cNvSpPr>
                  <p:nvPr/>
                </p:nvSpPr>
                <p:spPr>
                  <a:xfrm>
                    <a:off x="3398008" y="4900232"/>
                    <a:ext cx="3453452" cy="400110"/>
                  </a:xfrm>
                  <a:prstGeom prst="rect">
                    <a:avLst/>
                  </a:prstGeom>
                  <a:blipFill>
                    <a:blip r:embed="rId6"/>
                    <a:stretch>
                      <a:fillRect t="-9231" b="-2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257784" y="4774372"/>
                    <a:ext cx="1269525" cy="8740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i="1">
                                  <a:latin typeface="Cambria Math" panose="02040503050406030204" pitchFamily="18" charset="0"/>
                                </a:rPr>
                                <m:t>𝑗</m:t>
                              </m:r>
                            </m:sub>
                            <m:sup/>
                            <m:e>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𝑖</m:t>
                                  </m:r>
                                </m:e>
                                <m:sub>
                                  <m:r>
                                    <a:rPr lang="en-US" sz="2000" i="1">
                                      <a:latin typeface="Cambria Math" panose="02040503050406030204" pitchFamily="18" charset="0"/>
                                    </a:rPr>
                                    <m:t>𝑗</m:t>
                                  </m:r>
                                </m:sub>
                              </m:sSub>
                            </m:e>
                          </m:nary>
                        </m:oMath>
                      </m:oMathPara>
                    </a14:m>
                    <a:endParaRPr lang="en-US" sz="2000" dirty="0"/>
                  </a:p>
                </p:txBody>
              </p:sp>
            </mc:Choice>
            <mc:Fallback xmlns="">
              <p:sp>
                <p:nvSpPr>
                  <p:cNvPr id="15" name="TextBox 14"/>
                  <p:cNvSpPr txBox="1">
                    <a:spLocks noRot="1" noChangeAspect="1" noMove="1" noResize="1" noEditPoints="1" noAdjustHandles="1" noChangeArrowheads="1" noChangeShapeType="1" noTextEdit="1"/>
                  </p:cNvSpPr>
                  <p:nvPr/>
                </p:nvSpPr>
                <p:spPr>
                  <a:xfrm>
                    <a:off x="6257784" y="4774372"/>
                    <a:ext cx="1269525" cy="874085"/>
                  </a:xfrm>
                  <a:prstGeom prst="rect">
                    <a:avLst/>
                  </a:prstGeom>
                  <a:blipFill>
                    <a:blip r:embed="rId7"/>
                    <a:stretch>
                      <a:fillRect/>
                    </a:stretch>
                  </a:blipFill>
                </p:spPr>
                <p:txBody>
                  <a:bodyPr/>
                  <a:lstStyle/>
                  <a:p>
                    <a:r>
                      <a:rPr lang="en-US">
                        <a:noFill/>
                      </a:rPr>
                      <a:t> </a:t>
                    </a:r>
                  </a:p>
                </p:txBody>
              </p:sp>
            </mc:Fallback>
          </mc:AlternateContent>
        </p:grpSp>
      </p:grpSp>
      <p:sp>
        <p:nvSpPr>
          <p:cNvPr id="18" name="TextBox 17"/>
          <p:cNvSpPr txBox="1"/>
          <p:nvPr/>
        </p:nvSpPr>
        <p:spPr>
          <a:xfrm>
            <a:off x="0" y="5642405"/>
            <a:ext cx="9144000" cy="707886"/>
          </a:xfrm>
          <a:prstGeom prst="rect">
            <a:avLst/>
          </a:prstGeom>
          <a:noFill/>
        </p:spPr>
        <p:txBody>
          <a:bodyPr wrap="square" rtlCol="0">
            <a:spAutoFit/>
          </a:bodyPr>
          <a:lstStyle/>
          <a:p>
            <a:pPr marL="342900" indent="-342900">
              <a:buFont typeface="Arial" panose="020B0604020202020204" pitchFamily="34" charset="0"/>
              <a:buChar char="•"/>
            </a:pPr>
            <a:r>
              <a:rPr lang="en-US" sz="2000" u="sng" dirty="0">
                <a:latin typeface="Arial" panose="020B0604020202020204" pitchFamily="34" charset="0"/>
                <a:cs typeface="Arial" panose="020B0604020202020204" pitchFamily="34" charset="0"/>
              </a:rPr>
              <a:t>Important</a:t>
            </a:r>
            <a:r>
              <a:rPr lang="en-US" sz="2000" dirty="0">
                <a:latin typeface="Arial" panose="020B0604020202020204" pitchFamily="34" charset="0"/>
                <a:cs typeface="Arial" panose="020B0604020202020204" pitchFamily="34" charset="0"/>
              </a:rPr>
              <a:t>:  Faraday’s Law can be applied to </a:t>
            </a:r>
            <a:r>
              <a:rPr lang="en-US" sz="2000" dirty="0">
                <a:solidFill>
                  <a:srgbClr val="FF0000"/>
                </a:solidFill>
                <a:latin typeface="Arial" panose="020B0604020202020204" pitchFamily="34" charset="0"/>
                <a:cs typeface="Arial" panose="020B0604020202020204" pitchFamily="34" charset="0"/>
              </a:rPr>
              <a:t>every</a:t>
            </a:r>
            <a:r>
              <a:rPr lang="en-US" sz="2000" dirty="0">
                <a:latin typeface="Arial" panose="020B0604020202020204" pitchFamily="34" charset="0"/>
                <a:cs typeface="Arial" panose="020B0604020202020204" pitchFamily="34" charset="0"/>
              </a:rPr>
              <a:t> electrode reaction</a:t>
            </a:r>
          </a:p>
          <a:p>
            <a:r>
              <a:rPr lang="en-US" sz="2000" dirty="0">
                <a:latin typeface="Arial" panose="020B0604020202020204" pitchFamily="34" charset="0"/>
                <a:cs typeface="Arial" panose="020B0604020202020204" pitchFamily="34" charset="0"/>
              </a:rPr>
              <a:t>                       occurring on the electrode. </a:t>
            </a:r>
          </a:p>
        </p:txBody>
      </p:sp>
    </p:spTree>
    <p:extLst>
      <p:ext uri="{BB962C8B-B14F-4D97-AF65-F5344CB8AC3E}">
        <p14:creationId xmlns:p14="http://schemas.microsoft.com/office/powerpoint/2010/main" val="256458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43692" y="684630"/>
                <a:ext cx="8895806" cy="4315278"/>
              </a:xfrm>
            </p:spPr>
            <p:txBody>
              <a:bodyPr>
                <a:normAutofit/>
              </a:bodyPr>
              <a:lstStyle/>
              <a:p>
                <a:pPr marL="341313" indent="-341313"/>
                <a:r>
                  <a:rPr lang="en-US" sz="2000" dirty="0"/>
                  <a:t>Current efficiency </a:t>
                </a:r>
                <a14:m>
                  <m:oMath xmlns:m="http://schemas.openxmlformats.org/officeDocument/2006/math">
                    <m:sSub>
                      <m:sSubPr>
                        <m:ctrlPr>
                          <a:rPr lang="en-US" i="1" smtClean="0">
                            <a:latin typeface="Cambria Math" panose="02040503050406030204" pitchFamily="18" charset="0"/>
                          </a:rPr>
                        </m:ctrlPr>
                      </m:sSubPr>
                      <m:e>
                        <m:r>
                          <m:rPr>
                            <m:sty m:val="p"/>
                          </m:rPr>
                          <a:rPr lang="en-US" i="0" smtClean="0">
                            <a:latin typeface="Cambria Math" panose="02040503050406030204" pitchFamily="18" charset="0"/>
                            <a:ea typeface="Cambria Math" panose="02040503050406030204" pitchFamily="18" charset="0"/>
                          </a:rPr>
                          <m:t>ϵ</m:t>
                        </m:r>
                      </m:e>
                      <m:sub>
                        <m:r>
                          <m:rPr>
                            <m:sty m:val="p"/>
                          </m:rPr>
                          <a:rPr lang="en-US" b="0" i="0" smtClean="0">
                            <a:latin typeface="Cambria Math" panose="02040503050406030204" pitchFamily="18" charset="0"/>
                          </a:rPr>
                          <m:t>j</m:t>
                        </m:r>
                      </m:sub>
                    </m:sSub>
                  </m:oMath>
                </a14:m>
                <a:r>
                  <a:rPr lang="en-US" sz="2000" dirty="0"/>
                  <a:t> for reaction </a:t>
                </a:r>
                <a:r>
                  <a:rPr lang="en-US" sz="2000" i="1" dirty="0"/>
                  <a:t>j</a:t>
                </a:r>
                <a:r>
                  <a:rPr lang="en-US" sz="2000" dirty="0"/>
                  <a:t> on an electrode is defined as: </a:t>
                </a:r>
              </a:p>
              <a:p>
                <a:pPr marL="0" indent="0">
                  <a:buNone/>
                </a:pPr>
                <a:r>
                  <a:rPr lang="en-US" sz="2000" dirty="0"/>
                  <a:t>              	</a:t>
                </a:r>
                <a14:m>
                  <m:oMath xmlns:m="http://schemas.openxmlformats.org/officeDocument/2006/math">
                    <m:sSub>
                      <m:sSubPr>
                        <m:ctrlPr>
                          <a:rPr lang="en-US" i="1" smtClean="0">
                            <a:latin typeface="Cambria Math" panose="02040503050406030204" pitchFamily="18" charset="0"/>
                          </a:rPr>
                        </m:ctrlPr>
                      </m:sSubPr>
                      <m:e>
                        <m:r>
                          <m:rPr>
                            <m:sty m:val="p"/>
                          </m:rPr>
                          <a:rPr lang="en-US" i="0" smtClean="0">
                            <a:latin typeface="Cambria Math" panose="02040503050406030204" pitchFamily="18" charset="0"/>
                            <a:ea typeface="Cambria Math" panose="02040503050406030204" pitchFamily="18" charset="0"/>
                          </a:rPr>
                          <m:t>ϵ</m:t>
                        </m:r>
                      </m:e>
                      <m:sub>
                        <m:r>
                          <m:rPr>
                            <m:sty m:val="p"/>
                          </m:rPr>
                          <a:rPr lang="en-US" b="0" i="0" smtClean="0">
                            <a:latin typeface="Cambria Math" panose="02040503050406030204" pitchFamily="18" charset="0"/>
                          </a:rPr>
                          <m:t>j</m:t>
                        </m:r>
                      </m:sub>
                    </m:sSub>
                    <m:r>
                      <a:rPr lang="en-US" b="0" i="1" smtClean="0">
                        <a:latin typeface="Cambria Math" panose="02040503050406030204" pitchFamily="18" charset="0"/>
                      </a:rPr>
                      <m:t>  =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j</m:t>
                            </m:r>
                          </m:sub>
                        </m:sSub>
                      </m:num>
                      <m:den>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tot</m:t>
                            </m:r>
                          </m:sub>
                        </m:sSub>
                      </m:den>
                    </m:f>
                    <m:r>
                      <a:rPr lang="en-US" b="0" i="1" smtClean="0">
                        <a:latin typeface="Cambria Math" panose="02040503050406030204" pitchFamily="18" charset="0"/>
                      </a:rPr>
                      <m:t>   </m:t>
                    </m:r>
                    <m:r>
                      <m:rPr>
                        <m:sty m:val="p"/>
                      </m:rPr>
                      <a:rPr lang="en-US" b="0" i="0" smtClean="0">
                        <a:latin typeface="Cambria Math" panose="02040503050406030204" pitchFamily="18" charset="0"/>
                      </a:rPr>
                      <m:t>x</m:t>
                    </m:r>
                    <m:r>
                      <a:rPr lang="en-US" b="0" i="1" smtClean="0">
                        <a:latin typeface="Cambria Math" panose="02040503050406030204" pitchFamily="18" charset="0"/>
                      </a:rPr>
                      <m:t>  100%=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I</m:t>
                            </m:r>
                          </m:e>
                          <m:sub>
                            <m:r>
                              <m:rPr>
                                <m:sty m:val="p"/>
                              </m:rPr>
                              <a:rPr lang="en-US">
                                <a:latin typeface="Cambria Math" panose="02040503050406030204" pitchFamily="18" charset="0"/>
                              </a:rPr>
                              <m:t>j</m:t>
                            </m:r>
                          </m:sub>
                        </m:sSub>
                      </m:num>
                      <m:den>
                        <m:nary>
                          <m:naryPr>
                            <m:chr m:val="∑"/>
                            <m:supHide m:val="on"/>
                            <m:ctrlPr>
                              <a:rPr lang="en-US" b="0" i="1" smtClean="0">
                                <a:latin typeface="Cambria Math" panose="02040503050406030204" pitchFamily="18" charset="0"/>
                              </a:rPr>
                            </m:ctrlPr>
                          </m:naryPr>
                          <m:sub>
                            <m:r>
                              <m:rPr>
                                <m:sty m:val="p"/>
                                <m:brk m:alnAt="7"/>
                              </m:rPr>
                              <a:rPr lang="en-US" b="0" i="0" smtClean="0">
                                <a:latin typeface="Cambria Math" panose="02040503050406030204" pitchFamily="18" charset="0"/>
                              </a:rPr>
                              <m:t>j</m:t>
                            </m:r>
                          </m:sub>
                          <m:sup/>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I</m:t>
                                </m:r>
                              </m:e>
                              <m:sub>
                                <m:r>
                                  <m:rPr>
                                    <m:sty m:val="p"/>
                                  </m:rPr>
                                  <a:rPr lang="en-US" b="0" i="0" smtClean="0">
                                    <a:latin typeface="Cambria Math" panose="02040503050406030204" pitchFamily="18" charset="0"/>
                                  </a:rPr>
                                  <m:t>j</m:t>
                                </m:r>
                              </m:sub>
                            </m:sSub>
                          </m:e>
                        </m:nary>
                      </m:den>
                    </m:f>
                    <m:r>
                      <a:rPr lang="en-US" b="0" i="1" smtClean="0">
                        <a:latin typeface="Cambria Math" panose="02040503050406030204" pitchFamily="18" charset="0"/>
                      </a:rPr>
                      <m:t>  </m:t>
                    </m:r>
                    <m:r>
                      <m:rPr>
                        <m:sty m:val="p"/>
                      </m:rPr>
                      <a:rPr lang="en-US" b="0" i="0" smtClean="0">
                        <a:latin typeface="Cambria Math" panose="02040503050406030204" pitchFamily="18" charset="0"/>
                      </a:rPr>
                      <m:t>x</m:t>
                    </m:r>
                    <m:r>
                      <a:rPr lang="en-US" b="0" i="1" smtClean="0">
                        <a:latin typeface="Cambria Math" panose="02040503050406030204" pitchFamily="18" charset="0"/>
                      </a:rPr>
                      <m:t>  100%  </m:t>
                    </m:r>
                  </m:oMath>
                </a14:m>
                <a:r>
                  <a:rPr lang="en-US" dirty="0"/>
                  <a:t>  </a:t>
                </a:r>
              </a:p>
              <a:p>
                <a:pPr marL="0" indent="0">
                  <a:buNone/>
                </a:pPr>
                <a:r>
                  <a:rPr lang="en-US" dirty="0"/>
                  <a:t>                           </a:t>
                </a:r>
                <a14:m>
                  <m:oMath xmlns:m="http://schemas.openxmlformats.org/officeDocument/2006/math">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𝑗</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𝑡𝑜𝑡</m:t>
                            </m:r>
                          </m:sub>
                        </m:sSub>
                      </m:den>
                    </m:f>
                    <m:r>
                      <a:rPr lang="en-US" b="0" i="1" smtClean="0">
                        <a:latin typeface="Cambria Math" panose="02040503050406030204" pitchFamily="18" charset="0"/>
                      </a:rPr>
                      <m:t>  </m:t>
                    </m:r>
                    <m:r>
                      <m:rPr>
                        <m:sty m:val="p"/>
                      </m:rPr>
                      <a:rPr lang="en-US" b="0" i="0" smtClean="0">
                        <a:latin typeface="Cambria Math" panose="02040503050406030204" pitchFamily="18" charset="0"/>
                      </a:rPr>
                      <m:t>x</m:t>
                    </m:r>
                    <m:r>
                      <a:rPr lang="en-US" b="0" i="1" smtClean="0">
                        <a:latin typeface="Cambria Math" panose="02040503050406030204" pitchFamily="18" charset="0"/>
                      </a:rPr>
                      <m:t>  100%</m:t>
                    </m:r>
                  </m:oMath>
                </a14:m>
                <a:endParaRPr lang="en-US" dirty="0"/>
              </a:p>
              <a:p>
                <a:pPr marL="0" indent="0">
                  <a:buNone/>
                </a:pPr>
                <a:endParaRPr lang="en-US" dirty="0"/>
              </a:p>
              <a:p>
                <a:r>
                  <a:rPr lang="en-US" sz="2000" dirty="0"/>
                  <a:t>Current efficiency </a:t>
                </a:r>
                <a14:m>
                  <m:oMath xmlns:m="http://schemas.openxmlformats.org/officeDocument/2006/math">
                    <m:sSub>
                      <m:sSubPr>
                        <m:ctrlPr>
                          <a:rPr lang="en-US" sz="2000" i="1">
                            <a:latin typeface="Cambria Math" panose="02040503050406030204" pitchFamily="18" charset="0"/>
                          </a:rPr>
                        </m:ctrlPr>
                      </m:sSubPr>
                      <m:e>
                        <m:r>
                          <m:rPr>
                            <m:sty m:val="p"/>
                          </m:rPr>
                          <a:rPr lang="en-US" sz="2000" i="0">
                            <a:latin typeface="Cambria Math" panose="02040503050406030204" pitchFamily="18" charset="0"/>
                            <a:ea typeface="Cambria Math" panose="02040503050406030204" pitchFamily="18" charset="0"/>
                          </a:rPr>
                          <m:t>ϵ</m:t>
                        </m:r>
                      </m:e>
                      <m:sub>
                        <m:r>
                          <m:rPr>
                            <m:sty m:val="p"/>
                          </m:rPr>
                          <a:rPr lang="en-US" sz="2000" i="0">
                            <a:latin typeface="Cambria Math" panose="02040503050406030204" pitchFamily="18" charset="0"/>
                          </a:rPr>
                          <m:t>j</m:t>
                        </m:r>
                      </m:sub>
                    </m:sSub>
                  </m:oMath>
                </a14:m>
                <a:r>
                  <a:rPr lang="en-US" sz="2000" dirty="0"/>
                  <a:t> is a quantity that applies to an electrode and not to the electrochemical cell as a whole. </a:t>
                </a:r>
              </a:p>
              <a:p>
                <a:endParaRPr lang="en-US" sz="2000" dirty="0"/>
              </a:p>
              <a:p>
                <a:r>
                  <a:rPr lang="en-US" sz="2000" dirty="0"/>
                  <a:t>The current efficiency can be determined for each reaction that occurs on the anode and then this procedure is repeated for the reactions that occur on the cathode.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43692" y="684630"/>
                <a:ext cx="8895806" cy="4315278"/>
              </a:xfrm>
              <a:blipFill>
                <a:blip r:embed="rId2"/>
                <a:stretch>
                  <a:fillRect l="-617" t="-989"/>
                </a:stretch>
              </a:blipFill>
            </p:spPr>
            <p:txBody>
              <a:bodyPr/>
              <a:lstStyle/>
              <a:p>
                <a:r>
                  <a:rPr lang="en-CA">
                    <a:noFill/>
                  </a:rPr>
                  <a:t> </a:t>
                </a:r>
              </a:p>
            </p:txBody>
          </p:sp>
        </mc:Fallback>
      </mc:AlternateContent>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385713" y="6352843"/>
            <a:ext cx="2133600" cy="365125"/>
          </a:xfrm>
        </p:spPr>
        <p:txBody>
          <a:bodyPr/>
          <a:lstStyle/>
          <a:p>
            <a:fld id="{A748D552-2E59-4C4C-ACBB-207C47251780}" type="slidenum">
              <a:rPr lang="en-US" smtClean="0"/>
              <a:t>48</a:t>
            </a:fld>
            <a:endParaRPr lang="en-US" dirty="0"/>
          </a:p>
        </p:txBody>
      </p:sp>
    </p:spTree>
    <p:extLst>
      <p:ext uri="{BB962C8B-B14F-4D97-AF65-F5344CB8AC3E}">
        <p14:creationId xmlns:p14="http://schemas.microsoft.com/office/powerpoint/2010/main" val="192245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Current Efficiency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07152"/>
                <a:ext cx="8229600" cy="5210032"/>
              </a:xfrm>
            </p:spPr>
            <p:txBody>
              <a:bodyPr>
                <a:normAutofit/>
              </a:bodyPr>
              <a:lstStyle/>
              <a:p>
                <a:r>
                  <a:rPr lang="en-US" sz="2000" dirty="0"/>
                  <a:t>To illustrate the point that current efficiency is associated with each electrode and not to the cell as a whole, consider the following example:</a:t>
                </a:r>
              </a:p>
              <a:p>
                <a:pPr marL="0" indent="0">
                  <a:buNone/>
                </a:pPr>
                <a:endParaRPr lang="en-US" sz="400" dirty="0"/>
              </a:p>
              <a:p>
                <a:r>
                  <a:rPr lang="en-US" sz="2000" dirty="0"/>
                  <a:t>The reactions occurring during zinc </a:t>
                </a:r>
                <a:r>
                  <a:rPr lang="en-US" sz="2000" dirty="0" err="1"/>
                  <a:t>electrowinning</a:t>
                </a:r>
                <a:r>
                  <a:rPr lang="en-US" sz="2000" dirty="0"/>
                  <a:t> are:</a:t>
                </a:r>
              </a:p>
              <a:p>
                <a:pPr marL="0" indent="0">
                  <a:spcBef>
                    <a:spcPts val="0"/>
                  </a:spcBef>
                  <a:buNone/>
                </a:pPr>
                <a:r>
                  <a:rPr lang="en-US" sz="2000" dirty="0"/>
                  <a:t>         cathode:    Zn</a:t>
                </a:r>
                <a:r>
                  <a:rPr lang="en-US" sz="2000" baseline="30000" dirty="0"/>
                  <a:t>2+</a:t>
                </a:r>
                <a:r>
                  <a:rPr lang="en-US" sz="2000" dirty="0"/>
                  <a:t>  +  2 e</a:t>
                </a:r>
                <a:r>
                  <a:rPr lang="en-US" sz="2000" baseline="30000" dirty="0"/>
                  <a:t>-</a:t>
                </a:r>
                <a:r>
                  <a:rPr lang="en-US" sz="2000" dirty="0"/>
                  <a:t>  </a:t>
                </a:r>
                <a:r>
                  <a:rPr lang="en-US" sz="2800" dirty="0">
                    <a:latin typeface="Cambria Math" panose="02040503050406030204" pitchFamily="18" charset="0"/>
                    <a:ea typeface="Cambria Math" panose="02040503050406030204" pitchFamily="18" charset="0"/>
                  </a:rPr>
                  <a:t>→</a:t>
                </a:r>
                <a:r>
                  <a:rPr lang="en-US" sz="2000" dirty="0">
                    <a:ea typeface="Cambria Math" panose="02040503050406030204" pitchFamily="18" charset="0"/>
                  </a:rPr>
                  <a:t>   Zn</a:t>
                </a:r>
                <a:r>
                  <a:rPr lang="en-US" sz="2000" baseline="30000" dirty="0">
                    <a:ea typeface="Cambria Math" panose="02040503050406030204" pitchFamily="18" charset="0"/>
                  </a:rPr>
                  <a:t>0</a:t>
                </a:r>
                <a:r>
                  <a:rPr lang="en-US" sz="2000" dirty="0">
                    <a:ea typeface="Cambria Math" panose="02040503050406030204" pitchFamily="18" charset="0"/>
                  </a:rPr>
                  <a:t>(s)       ,             current  = </a:t>
                </a:r>
                <a14:m>
                  <m:oMath xmlns:m="http://schemas.openxmlformats.org/officeDocument/2006/math">
                    <m:sSub>
                      <m:sSubPr>
                        <m:ctrlPr>
                          <a:rPr lang="en-US" sz="2200" i="1" smtClean="0">
                            <a:latin typeface="Cambria Math" panose="02040503050406030204" pitchFamily="18" charset="0"/>
                            <a:ea typeface="Cambria Math" panose="02040503050406030204" pitchFamily="18" charset="0"/>
                          </a:rPr>
                        </m:ctrlPr>
                      </m:sSubPr>
                      <m:e>
                        <m:r>
                          <m:rPr>
                            <m:sty m:val="p"/>
                          </m:rPr>
                          <a:rPr lang="en-US" sz="2200" b="0" i="0" smtClean="0">
                            <a:latin typeface="Cambria Math" panose="02040503050406030204" pitchFamily="18" charset="0"/>
                            <a:ea typeface="Cambria Math" panose="02040503050406030204" pitchFamily="18" charset="0"/>
                          </a:rPr>
                          <m:t>I</m:t>
                        </m:r>
                      </m:e>
                      <m:sub>
                        <m:r>
                          <m:rPr>
                            <m:sty m:val="p"/>
                          </m:rPr>
                          <a:rPr lang="en-US" sz="2200" b="0" i="0" smtClean="0">
                            <a:latin typeface="Cambria Math" panose="02040503050406030204" pitchFamily="18" charset="0"/>
                            <a:ea typeface="Cambria Math" panose="02040503050406030204" pitchFamily="18" charset="0"/>
                          </a:rPr>
                          <m:t>Zn</m:t>
                        </m:r>
                      </m:sub>
                    </m:sSub>
                  </m:oMath>
                </a14:m>
                <a:r>
                  <a:rPr lang="en-US" sz="2200" dirty="0">
                    <a:latin typeface="Cambria Math" panose="02040503050406030204" pitchFamily="18" charset="0"/>
                    <a:ea typeface="Cambria Math" panose="02040503050406030204" pitchFamily="18" charset="0"/>
                  </a:rPr>
                  <a:t>  </a:t>
                </a:r>
              </a:p>
              <a:p>
                <a:pPr marL="0" indent="0">
                  <a:spcBef>
                    <a:spcPts val="0"/>
                  </a:spcBef>
                  <a:buNone/>
                </a:pPr>
                <a:r>
                  <a:rPr lang="en-US" sz="2000" dirty="0">
                    <a:ea typeface="Cambria Math" panose="02040503050406030204" pitchFamily="18" charset="0"/>
                  </a:rPr>
                  <a:t>                           2 H</a:t>
                </a:r>
                <a:r>
                  <a:rPr lang="en-US" sz="2000" baseline="30000" dirty="0">
                    <a:ea typeface="Cambria Math" panose="02040503050406030204" pitchFamily="18" charset="0"/>
                  </a:rPr>
                  <a:t>+</a:t>
                </a:r>
                <a:r>
                  <a:rPr lang="en-US" sz="2000" dirty="0">
                    <a:ea typeface="Cambria Math" panose="02040503050406030204" pitchFamily="18" charset="0"/>
                  </a:rPr>
                  <a:t>  +  2 e</a:t>
                </a:r>
                <a:r>
                  <a:rPr lang="en-US" sz="2000" baseline="30000" dirty="0">
                    <a:ea typeface="Cambria Math" panose="02040503050406030204" pitchFamily="18" charset="0"/>
                  </a:rPr>
                  <a:t>-</a:t>
                </a:r>
                <a:r>
                  <a:rPr lang="en-US" sz="2000" dirty="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a:t>
                </a:r>
                <a:r>
                  <a:rPr lang="en-US" sz="2000" dirty="0">
                    <a:ea typeface="Cambria Math" panose="02040503050406030204" pitchFamily="18" charset="0"/>
                  </a:rPr>
                  <a:t>    H</a:t>
                </a:r>
                <a:r>
                  <a:rPr lang="en-US" sz="2000" baseline="-25000" dirty="0">
                    <a:ea typeface="Cambria Math" panose="02040503050406030204" pitchFamily="18" charset="0"/>
                  </a:rPr>
                  <a:t>2</a:t>
                </a:r>
                <a:r>
                  <a:rPr lang="en-US" sz="2000" dirty="0">
                    <a:ea typeface="Cambria Math" panose="02040503050406030204" pitchFamily="18" charset="0"/>
                  </a:rPr>
                  <a:t>(g)        ,             current  = </a:t>
                </a:r>
                <a14:m>
                  <m:oMath xmlns:m="http://schemas.openxmlformats.org/officeDocument/2006/math">
                    <m:sSub>
                      <m:sSubPr>
                        <m:ctrlPr>
                          <a:rPr lang="en-US" sz="2200" i="1" smtClean="0">
                            <a:latin typeface="Cambria Math" panose="02040503050406030204" pitchFamily="18" charset="0"/>
                            <a:ea typeface="Cambria Math" panose="02040503050406030204" pitchFamily="18" charset="0"/>
                          </a:rPr>
                        </m:ctrlPr>
                      </m:sSubPr>
                      <m:e>
                        <m:r>
                          <m:rPr>
                            <m:sty m:val="p"/>
                          </m:rPr>
                          <a:rPr lang="en-US" sz="2200" b="0" i="0" smtClean="0">
                            <a:latin typeface="Cambria Math" panose="02040503050406030204" pitchFamily="18" charset="0"/>
                            <a:ea typeface="Cambria Math" panose="02040503050406030204" pitchFamily="18" charset="0"/>
                          </a:rPr>
                          <m:t>I</m:t>
                        </m:r>
                      </m:e>
                      <m:sub>
                        <m:sSub>
                          <m:sSubPr>
                            <m:ctrlPr>
                              <a:rPr lang="en-US" sz="2200" i="1" smtClean="0">
                                <a:latin typeface="Cambria Math" panose="02040503050406030204" pitchFamily="18" charset="0"/>
                                <a:ea typeface="Cambria Math" panose="02040503050406030204" pitchFamily="18" charset="0"/>
                              </a:rPr>
                            </m:ctrlPr>
                          </m:sSubPr>
                          <m:e>
                            <m:r>
                              <m:rPr>
                                <m:sty m:val="p"/>
                              </m:rPr>
                              <a:rPr lang="en-US" sz="2200" b="0" i="0" smtClean="0">
                                <a:latin typeface="Cambria Math" panose="02040503050406030204" pitchFamily="18" charset="0"/>
                                <a:ea typeface="Cambria Math" panose="02040503050406030204" pitchFamily="18" charset="0"/>
                              </a:rPr>
                              <m:t>H</m:t>
                            </m:r>
                          </m:e>
                          <m:sub>
                            <m:r>
                              <a:rPr lang="en-US" sz="2200" b="0" i="0" smtClean="0">
                                <a:latin typeface="Cambria Math" panose="02040503050406030204" pitchFamily="18" charset="0"/>
                                <a:ea typeface="Cambria Math" panose="02040503050406030204" pitchFamily="18" charset="0"/>
                              </a:rPr>
                              <m:t>2</m:t>
                            </m:r>
                          </m:sub>
                        </m:sSub>
                      </m:sub>
                    </m:sSub>
                  </m:oMath>
                </a14:m>
                <a:r>
                  <a:rPr lang="en-US" sz="2200" dirty="0">
                    <a:latin typeface="Cambria Math" panose="02040503050406030204" pitchFamily="18" charset="0"/>
                    <a:ea typeface="Cambria Math" panose="02040503050406030204" pitchFamily="18" charset="0"/>
                  </a:rPr>
                  <a:t> </a:t>
                </a:r>
                <a:r>
                  <a:rPr lang="en-US" sz="2000" dirty="0">
                    <a:ea typeface="Cambria Math" panose="02040503050406030204" pitchFamily="18" charset="0"/>
                  </a:rPr>
                  <a:t> </a:t>
                </a:r>
              </a:p>
              <a:p>
                <a:pPr marL="0" indent="0">
                  <a:buNone/>
                </a:pPr>
                <a:r>
                  <a:rPr lang="en-US" sz="2000" dirty="0">
                    <a:ea typeface="Cambria Math" panose="02040503050406030204" pitchFamily="18" charset="0"/>
                  </a:rPr>
                  <a:t>         anode:    H</a:t>
                </a:r>
                <a:r>
                  <a:rPr lang="en-US" sz="2000" baseline="-25000" dirty="0">
                    <a:ea typeface="Cambria Math" panose="02040503050406030204" pitchFamily="18" charset="0"/>
                  </a:rPr>
                  <a:t>2</a:t>
                </a:r>
                <a:r>
                  <a:rPr lang="en-US" sz="2000" dirty="0">
                    <a:ea typeface="Cambria Math" panose="02040503050406030204" pitchFamily="18" charset="0"/>
                  </a:rPr>
                  <a:t>O(</a:t>
                </a:r>
                <a:r>
                  <a:rPr lang="en-US" sz="2000" i="1" dirty="0">
                    <a:ea typeface="Cambria Math" panose="02040503050406030204" pitchFamily="18" charset="0"/>
                  </a:rPr>
                  <a:t>l</a:t>
                </a:r>
                <a:r>
                  <a:rPr lang="en-US" sz="2000" dirty="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a:t>
                </a:r>
                <a:r>
                  <a:rPr lang="en-US" sz="2000" dirty="0">
                    <a:ea typeface="Cambria Math" panose="02040503050406030204" pitchFamily="18" charset="0"/>
                  </a:rPr>
                  <a:t>  ½ O</a:t>
                </a:r>
                <a:r>
                  <a:rPr lang="en-US" sz="2000" baseline="-25000" dirty="0">
                    <a:ea typeface="Cambria Math" panose="02040503050406030204" pitchFamily="18" charset="0"/>
                  </a:rPr>
                  <a:t>2</a:t>
                </a:r>
                <a:r>
                  <a:rPr lang="en-US" sz="2000" dirty="0">
                    <a:ea typeface="Cambria Math" panose="02040503050406030204" pitchFamily="18" charset="0"/>
                  </a:rPr>
                  <a:t>(g)  +  2 H</a:t>
                </a:r>
                <a:r>
                  <a:rPr lang="en-US" sz="2000" baseline="30000" dirty="0">
                    <a:ea typeface="Cambria Math" panose="02040503050406030204" pitchFamily="18" charset="0"/>
                  </a:rPr>
                  <a:t>+</a:t>
                </a:r>
                <a:r>
                  <a:rPr lang="en-US" sz="2000" dirty="0">
                    <a:ea typeface="Cambria Math" panose="02040503050406030204" pitchFamily="18" charset="0"/>
                  </a:rPr>
                  <a:t>(</a:t>
                </a:r>
                <a:r>
                  <a:rPr lang="en-US" sz="2000" dirty="0" err="1">
                    <a:ea typeface="Cambria Math" panose="02040503050406030204" pitchFamily="18" charset="0"/>
                  </a:rPr>
                  <a:t>aq</a:t>
                </a:r>
                <a:r>
                  <a:rPr lang="en-US" sz="2000" dirty="0">
                    <a:ea typeface="Cambria Math" panose="02040503050406030204" pitchFamily="18" charset="0"/>
                  </a:rPr>
                  <a:t>)  + 2 e</a:t>
                </a:r>
                <a:r>
                  <a:rPr lang="en-US" sz="2000" baseline="30000" dirty="0">
                    <a:ea typeface="Cambria Math" panose="02040503050406030204" pitchFamily="18" charset="0"/>
                  </a:rPr>
                  <a:t>-</a:t>
                </a:r>
                <a:r>
                  <a:rPr lang="en-US" sz="2000" dirty="0">
                    <a:ea typeface="Cambria Math" panose="02040503050406030204" pitchFamily="18" charset="0"/>
                  </a:rPr>
                  <a:t>  , current  = </a:t>
                </a:r>
                <a14:m>
                  <m:oMath xmlns:m="http://schemas.openxmlformats.org/officeDocument/2006/math">
                    <m:sSub>
                      <m:sSubPr>
                        <m:ctrlPr>
                          <a:rPr lang="en-US" sz="2200" i="1" smtClean="0">
                            <a:latin typeface="Cambria Math" panose="02040503050406030204" pitchFamily="18" charset="0"/>
                            <a:ea typeface="Cambria Math" panose="02040503050406030204" pitchFamily="18" charset="0"/>
                          </a:rPr>
                        </m:ctrlPr>
                      </m:sSubPr>
                      <m:e>
                        <m:r>
                          <m:rPr>
                            <m:sty m:val="p"/>
                          </m:rPr>
                          <a:rPr lang="en-US" sz="2200" b="0" i="0" smtClean="0">
                            <a:latin typeface="Cambria Math" panose="02040503050406030204" pitchFamily="18" charset="0"/>
                            <a:ea typeface="Cambria Math" panose="02040503050406030204" pitchFamily="18" charset="0"/>
                          </a:rPr>
                          <m:t>I</m:t>
                        </m:r>
                      </m:e>
                      <m:sub>
                        <m:sSub>
                          <m:sSubPr>
                            <m:ctrlPr>
                              <a:rPr lang="en-US" sz="2200" i="1" smtClean="0">
                                <a:latin typeface="Cambria Math" panose="02040503050406030204" pitchFamily="18" charset="0"/>
                                <a:ea typeface="Cambria Math" panose="02040503050406030204" pitchFamily="18" charset="0"/>
                              </a:rPr>
                            </m:ctrlPr>
                          </m:sSubPr>
                          <m:e>
                            <m:r>
                              <m:rPr>
                                <m:sty m:val="p"/>
                              </m:rPr>
                              <a:rPr lang="en-US" sz="2200" b="0" i="0" smtClean="0">
                                <a:latin typeface="Cambria Math" panose="02040503050406030204" pitchFamily="18" charset="0"/>
                                <a:ea typeface="Cambria Math" panose="02040503050406030204" pitchFamily="18" charset="0"/>
                              </a:rPr>
                              <m:t>O</m:t>
                            </m:r>
                          </m:e>
                          <m:sub>
                            <m:r>
                              <a:rPr lang="en-US" sz="2200" b="0" i="0" smtClean="0">
                                <a:latin typeface="Cambria Math" panose="02040503050406030204" pitchFamily="18" charset="0"/>
                                <a:ea typeface="Cambria Math" panose="02040503050406030204" pitchFamily="18" charset="0"/>
                              </a:rPr>
                              <m:t>2</m:t>
                            </m:r>
                          </m:sub>
                        </m:sSub>
                      </m:sub>
                    </m:sSub>
                  </m:oMath>
                </a14:m>
                <a:endParaRPr lang="en-US" sz="2200" dirty="0">
                  <a:latin typeface="Cambria Math" panose="02040503050406030204" pitchFamily="18" charset="0"/>
                  <a:ea typeface="Cambria Math" panose="02040503050406030204" pitchFamily="18" charset="0"/>
                </a:endParaRPr>
              </a:p>
              <a:p>
                <a:pPr marL="0" indent="0">
                  <a:buNone/>
                </a:pPr>
                <a:endParaRPr lang="en-US" sz="1000" dirty="0">
                  <a:ea typeface="Cambria Math" panose="02040503050406030204" pitchFamily="18" charset="0"/>
                </a:endParaRPr>
              </a:p>
              <a:p>
                <a:pPr marL="0" indent="0">
                  <a:buNone/>
                </a:pPr>
                <a:endParaRPr lang="en-US" sz="1000" dirty="0">
                  <a:ea typeface="Cambria Math" panose="02040503050406030204" pitchFamily="18" charset="0"/>
                </a:endParaRPr>
              </a:p>
              <a:p>
                <a:r>
                  <a:rPr lang="en-US" sz="2000" dirty="0">
                    <a:ea typeface="Cambria Math" panose="02040503050406030204" pitchFamily="18" charset="0"/>
                  </a:rPr>
                  <a:t>What conditions hold? </a:t>
                </a:r>
              </a:p>
              <a:p>
                <a:pPr marL="0" indent="0">
                  <a:buNone/>
                </a:pPr>
                <a:r>
                  <a:rPr lang="en-US" sz="2000" dirty="0">
                    <a:latin typeface="Cambria Math" panose="02040503050406030204" pitchFamily="18" charset="0"/>
                    <a:ea typeface="Cambria Math" panose="02040503050406030204" pitchFamily="18" charset="0"/>
                  </a:rPr>
                  <a:t>                                                              </a:t>
                </a:r>
                <a:endParaRPr lang="en-US" sz="2200" baseline="-25000" dirty="0">
                  <a:ea typeface="Cambria Math" panose="02040503050406030204" pitchFamily="18" charset="0"/>
                </a:endParaRPr>
              </a:p>
              <a:p>
                <a:pPr marL="0" indent="0">
                  <a:buNone/>
                </a:pPr>
                <a:r>
                  <a:rPr lang="en-US" sz="2000" dirty="0">
                    <a:ea typeface="Cambria Math" panose="02040503050406030204" pitchFamily="18" charset="0"/>
                  </a:rPr>
                  <a:t>  </a:t>
                </a:r>
              </a:p>
              <a:p>
                <a:pPr marL="0" indent="0">
                  <a:buNone/>
                </a:pPr>
                <a:r>
                  <a:rPr lang="en-US" sz="2000" baseline="-25000" dirty="0">
                    <a:ea typeface="Cambria Math" panose="02040503050406030204" pitchFamily="18" charset="0"/>
                  </a:rPr>
                  <a:t>                                                          </a:t>
                </a:r>
                <a14:m>
                  <m:oMath xmlns:m="http://schemas.openxmlformats.org/officeDocument/2006/math">
                    <m:sSub>
                      <m:sSubPr>
                        <m:ctrlPr>
                          <a:rPr lang="en-US" sz="2000" i="1" baseline="-25000" smtClean="0">
                            <a:latin typeface="Cambria Math" panose="02040503050406030204" pitchFamily="18" charset="0"/>
                            <a:ea typeface="Cambria Math" panose="02040503050406030204" pitchFamily="18" charset="0"/>
                          </a:rPr>
                        </m:ctrlPr>
                      </m:sSubPr>
                      <m:e/>
                      <m:sub/>
                    </m:sSub>
                  </m:oMath>
                </a14:m>
                <a:r>
                  <a:rPr lang="en-US" sz="2000" baseline="-25000" dirty="0">
                    <a:ea typeface="Cambria Math" panose="02040503050406030204" pitchFamily="18" charset="0"/>
                  </a:rPr>
                  <a:t>			</a:t>
                </a:r>
                <a:endParaRPr lang="en-US" sz="2000" dirty="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07152"/>
                <a:ext cx="8229600" cy="5210032"/>
              </a:xfrm>
              <a:blipFill>
                <a:blip r:embed="rId2"/>
                <a:stretch>
                  <a:fillRect l="-667" t="-585"/>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494896" y="6317184"/>
            <a:ext cx="2133600" cy="365125"/>
          </a:xfrm>
        </p:spPr>
        <p:txBody>
          <a:bodyPr/>
          <a:lstStyle/>
          <a:p>
            <a:fld id="{A748D552-2E59-4C4C-ACBB-207C47251780}" type="slidenum">
              <a:rPr lang="en-US" smtClean="0"/>
              <a:t>49</a:t>
            </a:fld>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3630304" y="4183564"/>
                <a:ext cx="3548418" cy="4599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ea typeface="Cambria Math" panose="02040503050406030204" pitchFamily="18" charset="0"/>
                            </a:rPr>
                          </m:ctrlPr>
                        </m:sSubPr>
                        <m:e>
                          <m:r>
                            <a:rPr lang="en-US" sz="2200" b="0" i="0" smtClean="0">
                              <a:latin typeface="Cambria Math" panose="02040503050406030204" pitchFamily="18" charset="0"/>
                              <a:ea typeface="Cambria Math" panose="02040503050406030204" pitchFamily="18" charset="0"/>
                            </a:rPr>
                            <m:t>   </m:t>
                          </m:r>
                          <m:r>
                            <m:rPr>
                              <m:sty m:val="p"/>
                            </m:rPr>
                            <a:rPr lang="en-US" sz="2200">
                              <a:latin typeface="Cambria Math" panose="02040503050406030204" pitchFamily="18" charset="0"/>
                              <a:ea typeface="Cambria Math" panose="02040503050406030204" pitchFamily="18" charset="0"/>
                            </a:rPr>
                            <m:t>I</m:t>
                          </m:r>
                        </m:e>
                        <m:sub>
                          <m:r>
                            <m:rPr>
                              <m:sty m:val="p"/>
                            </m:rPr>
                            <a:rPr lang="en-US" sz="2200">
                              <a:latin typeface="Cambria Math" panose="02040503050406030204" pitchFamily="18" charset="0"/>
                              <a:ea typeface="Cambria Math" panose="02040503050406030204" pitchFamily="18" charset="0"/>
                            </a:rPr>
                            <m:t>cathode</m:t>
                          </m:r>
                        </m:sub>
                      </m:sSub>
                      <m:r>
                        <a:rPr lang="en-US" sz="2200">
                          <a:latin typeface="Cambria Math" panose="02040503050406030204" pitchFamily="18" charset="0"/>
                          <a:ea typeface="Cambria Math" panose="02040503050406030204" pitchFamily="18" charset="0"/>
                        </a:rPr>
                        <m:t> </m:t>
                      </m:r>
                      <m:r>
                        <a:rPr lang="en-US" sz="2200" b="0" i="0">
                          <a:latin typeface="Cambria Math" panose="02040503050406030204" pitchFamily="18" charset="0"/>
                          <a:ea typeface="Cambria Math" panose="02040503050406030204" pitchFamily="18" charset="0"/>
                        </a:rPr>
                        <m:t> </m:t>
                      </m:r>
                      <m:r>
                        <a:rPr lang="en-US" sz="2200">
                          <a:latin typeface="Cambria Math" panose="02040503050406030204" pitchFamily="18" charset="0"/>
                          <a:ea typeface="Cambria Math" panose="02040503050406030204" pitchFamily="18" charset="0"/>
                        </a:rPr>
                        <m:t>  </m:t>
                      </m:r>
                      <m:r>
                        <a:rPr lang="en-US" sz="2200" b="0" i="0" smtClean="0">
                          <a:latin typeface="Cambria Math" panose="02040503050406030204" pitchFamily="18" charset="0"/>
                          <a:ea typeface="Cambria Math" panose="02040503050406030204" pitchFamily="18" charset="0"/>
                        </a:rPr>
                        <m:t>  </m:t>
                      </m:r>
                      <m:r>
                        <a:rPr lang="en-US" sz="2200">
                          <a:latin typeface="Cambria Math" panose="02040503050406030204" pitchFamily="18" charset="0"/>
                          <a:ea typeface="Cambria Math" panose="02040503050406030204" pitchFamily="18" charset="0"/>
                        </a:rPr>
                        <m:t>=    </m:t>
                      </m:r>
                      <m:sSub>
                        <m:sSubPr>
                          <m:ctrlPr>
                            <a:rPr lang="en-US" sz="2200" i="1">
                              <a:latin typeface="Cambria Math" panose="02040503050406030204" pitchFamily="18" charset="0"/>
                              <a:ea typeface="Cambria Math" panose="02040503050406030204" pitchFamily="18" charset="0"/>
                            </a:rPr>
                          </m:ctrlPr>
                        </m:sSubPr>
                        <m:e>
                          <m:r>
                            <m:rPr>
                              <m:sty m:val="p"/>
                            </m:rPr>
                            <a:rPr lang="en-US" sz="2200">
                              <a:latin typeface="Cambria Math" panose="02040503050406030204" pitchFamily="18" charset="0"/>
                              <a:ea typeface="Cambria Math" panose="02040503050406030204" pitchFamily="18" charset="0"/>
                            </a:rPr>
                            <m:t>I</m:t>
                          </m:r>
                        </m:e>
                        <m:sub>
                          <m:r>
                            <m:rPr>
                              <m:sty m:val="p"/>
                            </m:rPr>
                            <a:rPr lang="en-US" sz="2200">
                              <a:latin typeface="Cambria Math" panose="02040503050406030204" pitchFamily="18" charset="0"/>
                              <a:ea typeface="Cambria Math" panose="02040503050406030204" pitchFamily="18" charset="0"/>
                            </a:rPr>
                            <m:t>Zn</m:t>
                          </m:r>
                        </m:sub>
                      </m:sSub>
                      <m:r>
                        <a:rPr lang="en-US" sz="2200">
                          <a:latin typeface="Cambria Math" panose="02040503050406030204" pitchFamily="18" charset="0"/>
                          <a:ea typeface="Cambria Math" panose="02040503050406030204" pitchFamily="18" charset="0"/>
                        </a:rPr>
                        <m:t> +  </m:t>
                      </m:r>
                      <m:sSub>
                        <m:sSubPr>
                          <m:ctrlPr>
                            <a:rPr lang="en-US" sz="2200" i="1">
                              <a:latin typeface="Cambria Math" panose="02040503050406030204" pitchFamily="18" charset="0"/>
                              <a:ea typeface="Cambria Math" panose="02040503050406030204" pitchFamily="18" charset="0"/>
                            </a:rPr>
                          </m:ctrlPr>
                        </m:sSubPr>
                        <m:e>
                          <m:r>
                            <m:rPr>
                              <m:sty m:val="p"/>
                            </m:rPr>
                            <a:rPr lang="en-US" sz="2200">
                              <a:latin typeface="Cambria Math" panose="02040503050406030204" pitchFamily="18" charset="0"/>
                              <a:ea typeface="Cambria Math" panose="02040503050406030204" pitchFamily="18" charset="0"/>
                            </a:rPr>
                            <m:t>I</m:t>
                          </m:r>
                        </m:e>
                        <m:sub>
                          <m:sSub>
                            <m:sSubPr>
                              <m:ctrlPr>
                                <a:rPr lang="en-US" sz="2200" i="1">
                                  <a:latin typeface="Cambria Math" panose="02040503050406030204" pitchFamily="18" charset="0"/>
                                  <a:ea typeface="Cambria Math" panose="02040503050406030204" pitchFamily="18" charset="0"/>
                                </a:rPr>
                              </m:ctrlPr>
                            </m:sSubPr>
                            <m:e>
                              <m:r>
                                <m:rPr>
                                  <m:sty m:val="p"/>
                                </m:rPr>
                                <a:rPr lang="en-US" sz="2200">
                                  <a:latin typeface="Cambria Math" panose="02040503050406030204" pitchFamily="18" charset="0"/>
                                  <a:ea typeface="Cambria Math" panose="02040503050406030204" pitchFamily="18" charset="0"/>
                                </a:rPr>
                                <m:t>H</m:t>
                              </m:r>
                            </m:e>
                            <m:sub>
                              <m:r>
                                <a:rPr lang="en-US" sz="2200">
                                  <a:latin typeface="Cambria Math" panose="02040503050406030204" pitchFamily="18" charset="0"/>
                                  <a:ea typeface="Cambria Math" panose="02040503050406030204" pitchFamily="18" charset="0"/>
                                </a:rPr>
                                <m:t>2</m:t>
                              </m:r>
                            </m:sub>
                          </m:sSub>
                        </m:sub>
                      </m:sSub>
                    </m:oMath>
                  </m:oMathPara>
                </a14:m>
                <a:endParaRPr lang="en-US" sz="2200" dirty="0"/>
              </a:p>
            </p:txBody>
          </p:sp>
        </mc:Choice>
        <mc:Fallback xmlns="">
          <p:sp>
            <p:nvSpPr>
              <p:cNvPr id="8" name="TextBox 7"/>
              <p:cNvSpPr txBox="1">
                <a:spLocks noRot="1" noChangeAspect="1" noMove="1" noResize="1" noEditPoints="1" noAdjustHandles="1" noChangeArrowheads="1" noChangeShapeType="1" noTextEdit="1"/>
              </p:cNvSpPr>
              <p:nvPr/>
            </p:nvSpPr>
            <p:spPr>
              <a:xfrm>
                <a:off x="3630304" y="4183564"/>
                <a:ext cx="3548418" cy="45993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534768" y="4643498"/>
                <a:ext cx="3166281" cy="4599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a:rPr lang="en-US" sz="2200">
                              <a:latin typeface="Cambria Math" panose="02040503050406030204" pitchFamily="18" charset="0"/>
                              <a:ea typeface="Cambria Math" panose="02040503050406030204" pitchFamily="18" charset="0"/>
                            </a:rPr>
                            <m:t> </m:t>
                          </m:r>
                          <m:r>
                            <m:rPr>
                              <m:sty m:val="p"/>
                            </m:rPr>
                            <a:rPr lang="en-US" sz="2200">
                              <a:latin typeface="Cambria Math" panose="02040503050406030204" pitchFamily="18" charset="0"/>
                              <a:ea typeface="Cambria Math" panose="02040503050406030204" pitchFamily="18" charset="0"/>
                            </a:rPr>
                            <m:t>I</m:t>
                          </m:r>
                        </m:e>
                        <m:sub>
                          <m:r>
                            <m:rPr>
                              <m:sty m:val="p"/>
                            </m:rPr>
                            <a:rPr lang="en-US" sz="2200">
                              <a:latin typeface="Cambria Math" panose="02040503050406030204" pitchFamily="18" charset="0"/>
                              <a:ea typeface="Cambria Math" panose="02040503050406030204" pitchFamily="18" charset="0"/>
                            </a:rPr>
                            <m:t>anode</m:t>
                          </m:r>
                        </m:sub>
                      </m:sSub>
                      <m:r>
                        <a:rPr lang="en-US" sz="2200">
                          <a:latin typeface="Cambria Math" panose="02040503050406030204" pitchFamily="18" charset="0"/>
                          <a:ea typeface="Cambria Math" panose="02040503050406030204" pitchFamily="18" charset="0"/>
                        </a:rPr>
                        <m:t>       =    </m:t>
                      </m:r>
                      <m:sSub>
                        <m:sSubPr>
                          <m:ctrlPr>
                            <a:rPr lang="en-US" sz="2200" i="1">
                              <a:latin typeface="Cambria Math" panose="02040503050406030204" pitchFamily="18" charset="0"/>
                              <a:ea typeface="Cambria Math" panose="02040503050406030204" pitchFamily="18" charset="0"/>
                            </a:rPr>
                          </m:ctrlPr>
                        </m:sSubPr>
                        <m:e>
                          <m:r>
                            <m:rPr>
                              <m:sty m:val="p"/>
                            </m:rPr>
                            <a:rPr lang="en-US" sz="2200">
                              <a:latin typeface="Cambria Math" panose="02040503050406030204" pitchFamily="18" charset="0"/>
                              <a:ea typeface="Cambria Math" panose="02040503050406030204" pitchFamily="18" charset="0"/>
                            </a:rPr>
                            <m:t>I</m:t>
                          </m:r>
                        </m:e>
                        <m:sub>
                          <m:sSub>
                            <m:sSubPr>
                              <m:ctrlPr>
                                <a:rPr lang="en-US" sz="2200" i="1">
                                  <a:latin typeface="Cambria Math" panose="02040503050406030204" pitchFamily="18" charset="0"/>
                                  <a:ea typeface="Cambria Math" panose="02040503050406030204" pitchFamily="18" charset="0"/>
                                </a:rPr>
                              </m:ctrlPr>
                            </m:sSubPr>
                            <m:e>
                              <m:r>
                                <m:rPr>
                                  <m:sty m:val="p"/>
                                </m:rPr>
                                <a:rPr lang="en-US" sz="2200">
                                  <a:latin typeface="Cambria Math" panose="02040503050406030204" pitchFamily="18" charset="0"/>
                                  <a:ea typeface="Cambria Math" panose="02040503050406030204" pitchFamily="18" charset="0"/>
                                </a:rPr>
                                <m:t>O</m:t>
                              </m:r>
                            </m:e>
                            <m:sub>
                              <m:r>
                                <a:rPr lang="en-US" sz="2200">
                                  <a:latin typeface="Cambria Math" panose="02040503050406030204" pitchFamily="18" charset="0"/>
                                  <a:ea typeface="Cambria Math" panose="02040503050406030204" pitchFamily="18" charset="0"/>
                                </a:rPr>
                                <m:t>2</m:t>
                              </m:r>
                            </m:sub>
                          </m:sSub>
                        </m:sub>
                      </m:sSub>
                    </m:oMath>
                  </m:oMathPara>
                </a14:m>
                <a:endParaRPr lang="en-US" sz="2200" dirty="0"/>
              </a:p>
            </p:txBody>
          </p:sp>
        </mc:Choice>
        <mc:Fallback xmlns="">
          <p:sp>
            <p:nvSpPr>
              <p:cNvPr id="9" name="TextBox 8"/>
              <p:cNvSpPr txBox="1">
                <a:spLocks noRot="1" noChangeAspect="1" noMove="1" noResize="1" noEditPoints="1" noAdjustHandles="1" noChangeArrowheads="1" noChangeShapeType="1" noTextEdit="1"/>
              </p:cNvSpPr>
              <p:nvPr/>
            </p:nvSpPr>
            <p:spPr>
              <a:xfrm>
                <a:off x="3534768" y="4643498"/>
                <a:ext cx="3166281" cy="459934"/>
              </a:xfrm>
              <a:prstGeom prst="rect">
                <a:avLst/>
              </a:prstGeom>
              <a:blipFill>
                <a:blip r:embed="rId4"/>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719013" y="5132479"/>
                <a:ext cx="2859208" cy="430887"/>
              </a:xfrm>
              <a:prstGeom prst="rect">
                <a:avLst/>
              </a:prstGeom>
              <a:noFill/>
            </p:spPr>
            <p:txBody>
              <a:bodyPr wrap="square" rtlCol="0">
                <a:spAutoFit/>
              </a:bodyPr>
              <a:lstStyle/>
              <a:p>
                <a:r>
                  <a:rPr lang="en-US" sz="2200" dirty="0">
                    <a:latin typeface="Cambria Math" panose="02040503050406030204" pitchFamily="18" charset="0"/>
                    <a:ea typeface="Cambria Math" panose="02040503050406030204" pitchFamily="18" charset="0"/>
                  </a:rPr>
                  <a:t>   </a:t>
                </a:r>
                <a14:m>
                  <m:oMath xmlns:m="http://schemas.openxmlformats.org/officeDocument/2006/math">
                    <m:d>
                      <m:dPr>
                        <m:begChr m:val="|"/>
                        <m:endChr m:val="|"/>
                        <m:ctrlPr>
                          <a:rPr lang="en-US" sz="2200" i="1">
                            <a:latin typeface="Cambria Math" panose="02040503050406030204" pitchFamily="18" charset="0"/>
                            <a:ea typeface="Cambria Math" panose="02040503050406030204" pitchFamily="18" charset="0"/>
                          </a:rPr>
                        </m:ctrlPr>
                      </m:dPr>
                      <m:e>
                        <m:sSub>
                          <m:sSubPr>
                            <m:ctrlPr>
                              <a:rPr lang="en-US" sz="2200" i="1">
                                <a:latin typeface="Cambria Math" panose="02040503050406030204" pitchFamily="18" charset="0"/>
                                <a:ea typeface="Cambria Math" panose="02040503050406030204" pitchFamily="18" charset="0"/>
                              </a:rPr>
                            </m:ctrlPr>
                          </m:sSubPr>
                          <m:e>
                            <m:r>
                              <m:rPr>
                                <m:sty m:val="p"/>
                              </m:rPr>
                              <a:rPr lang="en-US" sz="2200">
                                <a:latin typeface="Cambria Math" panose="02040503050406030204" pitchFamily="18" charset="0"/>
                                <a:ea typeface="Cambria Math" panose="02040503050406030204" pitchFamily="18" charset="0"/>
                              </a:rPr>
                              <m:t>I</m:t>
                            </m:r>
                          </m:e>
                          <m:sub>
                            <m:r>
                              <m:rPr>
                                <m:sty m:val="p"/>
                              </m:rPr>
                              <a:rPr lang="en-US" sz="2200">
                                <a:latin typeface="Cambria Math" panose="02040503050406030204" pitchFamily="18" charset="0"/>
                                <a:ea typeface="Cambria Math" panose="02040503050406030204" pitchFamily="18" charset="0"/>
                              </a:rPr>
                              <m:t>cathode</m:t>
                            </m:r>
                          </m:sub>
                        </m:sSub>
                      </m:e>
                    </m:d>
                    <m:r>
                      <a:rPr lang="en-US" sz="2200">
                        <a:latin typeface="Cambria Math" panose="02040503050406030204" pitchFamily="18" charset="0"/>
                        <a:ea typeface="Cambria Math" panose="02040503050406030204" pitchFamily="18" charset="0"/>
                      </a:rPr>
                      <m:t> </m:t>
                    </m:r>
                    <m:r>
                      <a:rPr lang="en-US" sz="2200" b="0" i="0" smtClean="0">
                        <a:latin typeface="Cambria Math" panose="02040503050406030204" pitchFamily="18" charset="0"/>
                        <a:ea typeface="Cambria Math" panose="02040503050406030204" pitchFamily="18" charset="0"/>
                      </a:rPr>
                      <m:t> </m:t>
                    </m:r>
                    <m:r>
                      <a:rPr lang="en-US" sz="2200">
                        <a:latin typeface="Cambria Math" panose="02040503050406030204" pitchFamily="18" charset="0"/>
                        <a:ea typeface="Cambria Math" panose="02040503050406030204" pitchFamily="18" charset="0"/>
                      </a:rPr>
                      <m:t>= </m:t>
                    </m:r>
                    <m:r>
                      <a:rPr lang="en-US" sz="2200" b="0" i="0" smtClean="0">
                        <a:latin typeface="Cambria Math" panose="02040503050406030204" pitchFamily="18" charset="0"/>
                        <a:ea typeface="Cambria Math" panose="02040503050406030204" pitchFamily="18" charset="0"/>
                      </a:rPr>
                      <m:t> </m:t>
                    </m:r>
                    <m:r>
                      <a:rPr lang="en-US" sz="2200">
                        <a:latin typeface="Cambria Math" panose="02040503050406030204" pitchFamily="18" charset="0"/>
                        <a:ea typeface="Cambria Math" panose="02040503050406030204" pitchFamily="18" charset="0"/>
                      </a:rPr>
                      <m:t> </m:t>
                    </m:r>
                    <m:sSub>
                      <m:sSubPr>
                        <m:ctrlPr>
                          <a:rPr lang="en-US" sz="2200" i="1">
                            <a:latin typeface="Cambria Math" panose="02040503050406030204" pitchFamily="18" charset="0"/>
                            <a:ea typeface="Cambria Math" panose="02040503050406030204" pitchFamily="18" charset="0"/>
                          </a:rPr>
                        </m:ctrlPr>
                      </m:sSubPr>
                      <m:e>
                        <m:r>
                          <m:rPr>
                            <m:sty m:val="p"/>
                          </m:rPr>
                          <a:rPr lang="en-US" sz="2200">
                            <a:latin typeface="Cambria Math" panose="02040503050406030204" pitchFamily="18" charset="0"/>
                            <a:ea typeface="Cambria Math" panose="02040503050406030204" pitchFamily="18" charset="0"/>
                          </a:rPr>
                          <m:t>I</m:t>
                        </m:r>
                      </m:e>
                      <m:sub>
                        <m:r>
                          <m:rPr>
                            <m:sty m:val="p"/>
                          </m:rPr>
                          <a:rPr lang="en-US" sz="2200">
                            <a:latin typeface="Cambria Math" panose="02040503050406030204" pitchFamily="18" charset="0"/>
                            <a:ea typeface="Cambria Math" panose="02040503050406030204" pitchFamily="18" charset="0"/>
                          </a:rPr>
                          <m:t>anode</m:t>
                        </m:r>
                      </m:sub>
                    </m:sSub>
                  </m:oMath>
                </a14:m>
                <a:r>
                  <a:rPr lang="en-US" sz="2200" dirty="0">
                    <a:latin typeface="Cambria Math" panose="02040503050406030204" pitchFamily="18" charset="0"/>
                    <a:ea typeface="Cambria Math" panose="02040503050406030204" pitchFamily="18" charset="0"/>
                  </a:rPr>
                  <a:t> </a:t>
                </a:r>
              </a:p>
            </p:txBody>
          </p:sp>
        </mc:Choice>
        <mc:Fallback xmlns="">
          <p:sp>
            <p:nvSpPr>
              <p:cNvPr id="10" name="TextBox 9"/>
              <p:cNvSpPr txBox="1">
                <a:spLocks noRot="1" noChangeAspect="1" noMove="1" noResize="1" noEditPoints="1" noAdjustHandles="1" noChangeArrowheads="1" noChangeShapeType="1" noTextEdit="1"/>
              </p:cNvSpPr>
              <p:nvPr/>
            </p:nvSpPr>
            <p:spPr>
              <a:xfrm>
                <a:off x="3719013" y="5132479"/>
                <a:ext cx="2859208" cy="430887"/>
              </a:xfrm>
              <a:prstGeom prst="rect">
                <a:avLst/>
              </a:prstGeom>
              <a:blipFill>
                <a:blip r:embed="rId5"/>
                <a:stretch>
                  <a:fillRect b="-4225"/>
                </a:stretch>
              </a:blipFill>
            </p:spPr>
            <p:txBody>
              <a:bodyPr/>
              <a:lstStyle/>
              <a:p>
                <a:r>
                  <a:rPr lang="en-US">
                    <a:noFill/>
                  </a:rPr>
                  <a:t> </a:t>
                </a:r>
              </a:p>
            </p:txBody>
          </p:sp>
        </mc:Fallback>
      </mc:AlternateContent>
    </p:spTree>
    <p:extLst>
      <p:ext uri="{BB962C8B-B14F-4D97-AF65-F5344CB8AC3E}">
        <p14:creationId xmlns:p14="http://schemas.microsoft.com/office/powerpoint/2010/main" val="43705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animEffect transition="in" filter="fade">
                                      <p:cBhvr>
                                        <p:cTn id="35" dur="500"/>
                                        <p:tgtEl>
                                          <p:spTgt spid="9">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
                                            <p:txEl>
                                              <p:pRg st="0" end="0"/>
                                            </p:txEl>
                                          </p:spTgt>
                                        </p:tgtEl>
                                        <p:attrNameLst>
                                          <p:attrName>style.visibility</p:attrName>
                                        </p:attrNameLst>
                                      </p:cBhvr>
                                      <p:to>
                                        <p:strVal val="visible"/>
                                      </p:to>
                                    </p:set>
                                    <p:animEffect transition="in" filter="fade">
                                      <p:cBhvr>
                                        <p:cTn id="4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3321"/>
            <a:ext cx="8229600" cy="639762"/>
          </a:xfrm>
        </p:spPr>
        <p:txBody>
          <a:bodyPr>
            <a:normAutofit fontScale="90000"/>
          </a:bodyPr>
          <a:lstStyle/>
          <a:p>
            <a:r>
              <a:rPr lang="en-US" dirty="0"/>
              <a:t>Basic Concepts: Current, Current Density  and Voltage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1633175"/>
                <a:ext cx="9144000" cy="4511366"/>
              </a:xfrm>
            </p:spPr>
            <p:txBody>
              <a:bodyPr>
                <a:normAutofit lnSpcReduction="10000"/>
              </a:bodyPr>
              <a:lstStyle/>
              <a:p>
                <a:pPr marL="0" indent="0">
                  <a:buNone/>
                </a:pPr>
                <a:r>
                  <a:rPr lang="en-US" sz="2000" u="sng" dirty="0">
                    <a:solidFill>
                      <a:schemeClr val="tx1"/>
                    </a:solidFill>
                  </a:rPr>
                  <a:t>Two Points to Remember !!</a:t>
                </a:r>
              </a:p>
              <a:p>
                <a:pPr marL="0" indent="0">
                  <a:buNone/>
                </a:pPr>
                <a:endParaRPr lang="en-US" sz="800" u="sng" dirty="0">
                  <a:solidFill>
                    <a:schemeClr val="tx1"/>
                  </a:solidFill>
                </a:endParaRPr>
              </a:p>
              <a:p>
                <a:pPr>
                  <a:buAutoNum type="arabicPeriod"/>
                </a:pPr>
                <a:r>
                  <a:rPr lang="en-US" sz="1600" dirty="0">
                    <a:solidFill>
                      <a:schemeClr val="tx1"/>
                    </a:solidFill>
                  </a:rPr>
                  <a:t>Although </a:t>
                </a:r>
                <a:r>
                  <a:rPr lang="en-US" sz="1600" dirty="0">
                    <a:solidFill>
                      <a:schemeClr val="tx1"/>
                    </a:solidFill>
                    <a:ea typeface="Cambria Math" panose="02040503050406030204" pitchFamily="18" charset="0"/>
                  </a:rPr>
                  <a:t> </a:t>
                </a:r>
                <a14:m>
                  <m:oMath xmlns:m="http://schemas.openxmlformats.org/officeDocument/2006/math">
                    <m:d>
                      <m:dPr>
                        <m:begChr m:val="|"/>
                        <m:endChr m:val="|"/>
                        <m:ctrlPr>
                          <a:rPr lang="en-US" sz="2000" i="1">
                            <a:solidFill>
                              <a:schemeClr val="tx1"/>
                            </a:solidFill>
                            <a:latin typeface="Cambria Math" panose="02040503050406030204" pitchFamily="18" charset="0"/>
                            <a:ea typeface="Cambria Math" panose="02040503050406030204" pitchFamily="18" charset="0"/>
                          </a:rPr>
                        </m:ctrlPr>
                      </m:dPr>
                      <m:e>
                        <m:sSub>
                          <m:sSubPr>
                            <m:ctrlPr>
                              <a:rPr lang="en-US" sz="2000" i="1">
                                <a:solidFill>
                                  <a:schemeClr val="tx1"/>
                                </a:solidFill>
                                <a:latin typeface="Cambria Math" panose="02040503050406030204" pitchFamily="18" charset="0"/>
                                <a:ea typeface="Cambria Math" panose="02040503050406030204" pitchFamily="18" charset="0"/>
                              </a:rPr>
                            </m:ctrlPr>
                          </m:sSubPr>
                          <m:e>
                            <m:r>
                              <m:rPr>
                                <m:sty m:val="p"/>
                              </m:rPr>
                              <a:rPr lang="en-US" sz="2000">
                                <a:solidFill>
                                  <a:schemeClr val="tx1"/>
                                </a:solidFill>
                                <a:latin typeface="Cambria Math" panose="02040503050406030204" pitchFamily="18" charset="0"/>
                                <a:ea typeface="Cambria Math" panose="02040503050406030204" pitchFamily="18" charset="0"/>
                              </a:rPr>
                              <m:t>I</m:t>
                            </m:r>
                          </m:e>
                          <m:sub>
                            <m:r>
                              <m:rPr>
                                <m:sty m:val="p"/>
                              </m:rPr>
                              <a:rPr lang="en-US" sz="2000">
                                <a:solidFill>
                                  <a:schemeClr val="tx1"/>
                                </a:solidFill>
                                <a:latin typeface="Cambria Math" panose="02040503050406030204" pitchFamily="18" charset="0"/>
                                <a:ea typeface="Cambria Math" panose="02040503050406030204" pitchFamily="18" charset="0"/>
                              </a:rPr>
                              <m:t>anode</m:t>
                            </m:r>
                          </m:sub>
                        </m:sSub>
                      </m:e>
                    </m:d>
                  </m:oMath>
                </a14:m>
                <a:r>
                  <a:rPr lang="en-US" sz="1800" dirty="0">
                    <a:solidFill>
                      <a:schemeClr val="tx1"/>
                    </a:solidFill>
                    <a:ea typeface="Cambria Math" panose="02040503050406030204" pitchFamily="18" charset="0"/>
                  </a:rPr>
                  <a:t> </a:t>
                </a:r>
                <a:r>
                  <a:rPr lang="en-US" sz="2000" dirty="0">
                    <a:solidFill>
                      <a:schemeClr val="tx1"/>
                    </a:solidFill>
                  </a:rPr>
                  <a:t> =   </a:t>
                </a:r>
                <a14:m>
                  <m:oMath xmlns:m="http://schemas.openxmlformats.org/officeDocument/2006/math">
                    <m:d>
                      <m:dPr>
                        <m:begChr m:val="|"/>
                        <m:endChr m:val="|"/>
                        <m:ctrlPr>
                          <a:rPr lang="en-US" sz="2000" i="1">
                            <a:solidFill>
                              <a:schemeClr val="tx1"/>
                            </a:solidFill>
                            <a:latin typeface="Cambria Math" panose="02040503050406030204" pitchFamily="18" charset="0"/>
                            <a:ea typeface="Cambria Math" panose="02040503050406030204" pitchFamily="18" charset="0"/>
                          </a:rPr>
                        </m:ctrlPr>
                      </m:dPr>
                      <m:e>
                        <m:sSub>
                          <m:sSubPr>
                            <m:ctrlPr>
                              <a:rPr lang="en-US" sz="2000" i="1">
                                <a:solidFill>
                                  <a:schemeClr val="tx1"/>
                                </a:solidFill>
                                <a:latin typeface="Cambria Math" panose="02040503050406030204" pitchFamily="18" charset="0"/>
                                <a:ea typeface="Cambria Math" panose="02040503050406030204" pitchFamily="18" charset="0"/>
                              </a:rPr>
                            </m:ctrlPr>
                          </m:sSubPr>
                          <m:e>
                            <m:r>
                              <m:rPr>
                                <m:sty m:val="p"/>
                              </m:rPr>
                              <a:rPr lang="en-US" sz="2000">
                                <a:solidFill>
                                  <a:schemeClr val="tx1"/>
                                </a:solidFill>
                                <a:latin typeface="Cambria Math" panose="02040503050406030204" pitchFamily="18" charset="0"/>
                                <a:ea typeface="Cambria Math" panose="02040503050406030204" pitchFamily="18" charset="0"/>
                              </a:rPr>
                              <m:t>I</m:t>
                            </m:r>
                          </m:e>
                          <m:sub>
                            <m:r>
                              <m:rPr>
                                <m:sty m:val="p"/>
                              </m:rPr>
                              <a:rPr lang="en-US" sz="2000">
                                <a:solidFill>
                                  <a:schemeClr val="tx1"/>
                                </a:solidFill>
                                <a:latin typeface="Cambria Math" panose="02040503050406030204" pitchFamily="18" charset="0"/>
                                <a:ea typeface="Cambria Math" panose="02040503050406030204" pitchFamily="18" charset="0"/>
                              </a:rPr>
                              <m:t>cathode</m:t>
                            </m:r>
                          </m:sub>
                        </m:sSub>
                      </m:e>
                    </m:d>
                  </m:oMath>
                </a14:m>
                <a:r>
                  <a:rPr lang="en-US" sz="1600" dirty="0">
                    <a:solidFill>
                      <a:schemeClr val="tx1"/>
                    </a:solidFill>
                  </a:rPr>
                  <a:t>, </a:t>
                </a:r>
                <a14:m>
                  <m:oMath xmlns:m="http://schemas.openxmlformats.org/officeDocument/2006/math">
                    <m:d>
                      <m:dPr>
                        <m:begChr m:val="|"/>
                        <m:endChr m:val="|"/>
                        <m:ctrlPr>
                          <a:rPr lang="en-US" sz="2000" i="1" smtClean="0">
                            <a:solidFill>
                              <a:schemeClr val="tx1"/>
                            </a:solidFill>
                            <a:latin typeface="Cambria Math" panose="02040503050406030204" pitchFamily="18" charset="0"/>
                            <a:ea typeface="Cambria Math" panose="02040503050406030204" pitchFamily="18" charset="0"/>
                          </a:rPr>
                        </m:ctrlPr>
                      </m:dPr>
                      <m:e>
                        <m:sSub>
                          <m:sSubPr>
                            <m:ctrlPr>
                              <a:rPr lang="en-US" sz="2000" i="1">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𝑖</m:t>
                            </m:r>
                          </m:e>
                          <m:sub>
                            <m:r>
                              <m:rPr>
                                <m:sty m:val="p"/>
                              </m:rPr>
                              <a:rPr lang="en-US" sz="2000">
                                <a:solidFill>
                                  <a:schemeClr val="tx1"/>
                                </a:solidFill>
                                <a:latin typeface="Cambria Math" panose="02040503050406030204" pitchFamily="18" charset="0"/>
                                <a:ea typeface="Cambria Math" panose="02040503050406030204" pitchFamily="18" charset="0"/>
                              </a:rPr>
                              <m:t>anode</m:t>
                            </m:r>
                          </m:sub>
                        </m:sSub>
                      </m:e>
                    </m:d>
                  </m:oMath>
                </a14:m>
                <a:r>
                  <a:rPr lang="en-US" sz="1600" dirty="0">
                    <a:solidFill>
                      <a:schemeClr val="tx1"/>
                    </a:solidFill>
                  </a:rPr>
                  <a:t> is not necessarily equal to </a:t>
                </a:r>
                <a14:m>
                  <m:oMath xmlns:m="http://schemas.openxmlformats.org/officeDocument/2006/math">
                    <m:d>
                      <m:dPr>
                        <m:begChr m:val="|"/>
                        <m:endChr m:val="|"/>
                        <m:ctrlPr>
                          <a:rPr lang="en-US" sz="2000" i="1">
                            <a:solidFill>
                              <a:schemeClr val="tx1"/>
                            </a:solidFill>
                            <a:latin typeface="Cambria Math" panose="02040503050406030204" pitchFamily="18" charset="0"/>
                            <a:ea typeface="Cambria Math" panose="02040503050406030204" pitchFamily="18" charset="0"/>
                          </a:rPr>
                        </m:ctrlPr>
                      </m:dPr>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𝑖</m:t>
                            </m:r>
                          </m:e>
                          <m:sub>
                            <m:r>
                              <m:rPr>
                                <m:sty m:val="p"/>
                              </m:rPr>
                              <a:rPr lang="en-US" sz="2000">
                                <a:solidFill>
                                  <a:schemeClr val="tx1"/>
                                </a:solidFill>
                                <a:latin typeface="Cambria Math" panose="02040503050406030204" pitchFamily="18" charset="0"/>
                                <a:ea typeface="Cambria Math" panose="02040503050406030204" pitchFamily="18" charset="0"/>
                              </a:rPr>
                              <m:t>cathode</m:t>
                            </m:r>
                          </m:sub>
                        </m:sSub>
                      </m:e>
                    </m:d>
                    <m:r>
                      <a:rPr lang="en-US" sz="2000" b="0" i="1" smtClean="0">
                        <a:solidFill>
                          <a:schemeClr val="tx1"/>
                        </a:solidFill>
                        <a:latin typeface="Cambria Math" panose="02040503050406030204" pitchFamily="18" charset="0"/>
                        <a:ea typeface="Cambria Math" panose="02040503050406030204" pitchFamily="18" charset="0"/>
                      </a:rPr>
                      <m:t> </m:t>
                    </m:r>
                  </m:oMath>
                </a14:m>
                <a:r>
                  <a:rPr lang="en-US" sz="1600" dirty="0">
                    <a:solidFill>
                      <a:schemeClr val="tx1"/>
                    </a:solidFill>
                  </a:rPr>
                  <a:t>since the</a:t>
                </a:r>
              </a:p>
              <a:p>
                <a:pPr marL="0" indent="0">
                  <a:buNone/>
                </a:pPr>
                <a:r>
                  <a:rPr lang="en-US" sz="1600" dirty="0">
                    <a:solidFill>
                      <a:schemeClr val="tx1"/>
                    </a:solidFill>
                  </a:rPr>
                  <a:t>      electrode areas can be different. </a:t>
                </a:r>
              </a:p>
              <a:p>
                <a:pPr marL="0" indent="0">
                  <a:buNone/>
                </a:pPr>
                <a:endParaRPr lang="en-US" sz="1600" dirty="0">
                  <a:solidFill>
                    <a:schemeClr val="tx1"/>
                  </a:solidFill>
                </a:endParaRPr>
              </a:p>
              <a:p>
                <a:pPr>
                  <a:buAutoNum type="arabicPeriod" startAt="2"/>
                </a:pPr>
                <a:r>
                  <a:rPr lang="en-US" sz="1600" dirty="0">
                    <a:solidFill>
                      <a:schemeClr val="tx1"/>
                    </a:solidFill>
                  </a:rPr>
                  <a:t>The figures on the previous 2 pages both show current </a:t>
                </a:r>
                <a:r>
                  <a:rPr lang="en-US" sz="1800" dirty="0">
                    <a:solidFill>
                      <a:schemeClr val="tx1"/>
                    </a:solidFill>
                    <a:latin typeface="Cambria Math" panose="02040503050406030204" pitchFamily="18" charset="0"/>
                    <a:ea typeface="Cambria Math" panose="02040503050406030204" pitchFamily="18" charset="0"/>
                  </a:rPr>
                  <a:t>I</a:t>
                </a:r>
                <a:r>
                  <a:rPr lang="en-US" sz="1600" dirty="0">
                    <a:solidFill>
                      <a:schemeClr val="tx1"/>
                    </a:solidFill>
                  </a:rPr>
                  <a:t> flowing in one direction through the electrode and connecting wires and electrons (e</a:t>
                </a:r>
                <a:r>
                  <a:rPr lang="en-US" sz="1600" baseline="30000" dirty="0">
                    <a:solidFill>
                      <a:schemeClr val="tx1"/>
                    </a:solidFill>
                  </a:rPr>
                  <a:t>-</a:t>
                </a:r>
                <a:r>
                  <a:rPr lang="en-US" sz="1600" dirty="0">
                    <a:solidFill>
                      <a:schemeClr val="tx1"/>
                    </a:solidFill>
                  </a:rPr>
                  <a:t>) flowing in the other direction.                            </a:t>
                </a:r>
                <a:r>
                  <a:rPr lang="en-US" sz="1600" dirty="0">
                    <a:solidFill>
                      <a:srgbClr val="FF0000"/>
                    </a:solidFill>
                  </a:rPr>
                  <a:t>It is important to realize that these do not represent different phenomena occurring in a wire or electrode; in fact, they are two different ways to represent the same thing. </a:t>
                </a:r>
              </a:p>
              <a:p>
                <a:pPr marL="350838" indent="0">
                  <a:buNone/>
                </a:pPr>
                <a:r>
                  <a:rPr lang="en-US" sz="1600" dirty="0">
                    <a:solidFill>
                      <a:schemeClr val="tx1"/>
                    </a:solidFill>
                  </a:rPr>
                  <a:t>Electrical current was first </a:t>
                </a:r>
                <a:r>
                  <a:rPr lang="en-US" sz="1600" dirty="0"/>
                  <a:t>measured long before electrons were actually discovered and before electrons were found to be the actual charge carriers through wires, metals, electrical circuits, etc. </a:t>
                </a:r>
                <a:r>
                  <a:rPr lang="en-US" sz="1600" dirty="0">
                    <a:solidFill>
                      <a:schemeClr val="tx1"/>
                    </a:solidFill>
                  </a:rPr>
                  <a:t>Electrical</a:t>
                </a:r>
                <a:r>
                  <a:rPr lang="en-US" sz="1600" dirty="0"/>
                  <a:t> current was arbitrarily taken to be the flow of positive charge through a circuit. </a:t>
                </a:r>
              </a:p>
              <a:p>
                <a:pPr marL="350838" indent="0">
                  <a:buNone/>
                </a:pPr>
                <a:r>
                  <a:rPr lang="en-US" sz="1600" dirty="0"/>
                  <a:t>The flow of negative charge carriers (e</a:t>
                </a:r>
                <a:r>
                  <a:rPr lang="en-US" sz="1600" baseline="30000" dirty="0"/>
                  <a:t>-</a:t>
                </a:r>
                <a:r>
                  <a:rPr lang="en-US" sz="1600" dirty="0"/>
                  <a:t>) in one direction is indistinguishable from the flow </a:t>
                </a:r>
                <a:r>
                  <a:rPr lang="en-US" sz="1800" dirty="0">
                    <a:latin typeface="Cambria Math" panose="02040503050406030204" pitchFamily="18" charset="0"/>
                    <a:ea typeface="Cambria Math" panose="02040503050406030204" pitchFamily="18" charset="0"/>
                  </a:rPr>
                  <a:t>I</a:t>
                </a:r>
                <a:r>
                  <a:rPr lang="en-US" sz="1600" dirty="0">
                    <a:latin typeface="Cambria Math" panose="02040503050406030204" pitchFamily="18" charset="0"/>
                    <a:ea typeface="Cambria Math" panose="02040503050406030204" pitchFamily="18" charset="0"/>
                  </a:rPr>
                  <a:t> </a:t>
                </a:r>
                <a:r>
                  <a:rPr lang="en-US" sz="1600" dirty="0"/>
                  <a:t>of an equivalent amount of positive charge carriers in the opposite direction</a:t>
                </a:r>
                <a:endParaRPr lang="en-US" sz="1600" dirty="0">
                  <a:solidFill>
                    <a:schemeClr val="tx1"/>
                  </a:solidFill>
                </a:endParaRPr>
              </a:p>
              <a:p>
                <a:pPr marL="400050" lvl="1" indent="0">
                  <a:buNone/>
                </a:pPr>
                <a:endParaRPr lang="en-US" sz="400" dirty="0">
                  <a:solidFill>
                    <a:schemeClr val="tx1"/>
                  </a:solidFill>
                </a:endParaRPr>
              </a:p>
              <a:p>
                <a:pPr marL="341313" lvl="1" indent="0">
                  <a:buNone/>
                </a:pPr>
                <a:r>
                  <a:rPr lang="en-US" sz="1600" dirty="0">
                    <a:solidFill>
                      <a:schemeClr val="tx1"/>
                    </a:solidFill>
                  </a:rPr>
                  <a:t>The current </a:t>
                </a:r>
                <a:r>
                  <a:rPr lang="en-US" dirty="0">
                    <a:solidFill>
                      <a:schemeClr val="tx1"/>
                    </a:solidFill>
                    <a:latin typeface="Cambria Math" panose="02040503050406030204" pitchFamily="18" charset="0"/>
                    <a:ea typeface="Cambria Math" panose="02040503050406030204" pitchFamily="18" charset="0"/>
                  </a:rPr>
                  <a:t>I</a:t>
                </a:r>
                <a:r>
                  <a:rPr lang="en-US" sz="1600" dirty="0">
                    <a:solidFill>
                      <a:schemeClr val="tx1"/>
                    </a:solidFill>
                  </a:rPr>
                  <a:t> in an electrochemical cell gives a measure of the flowrate of both types of charge carriers – electrons through the electrodes and connecting wires and ions through the   electrolyte.</a:t>
                </a:r>
                <a:r>
                  <a:rPr lang="en-US" sz="1600" dirty="0">
                    <a:solidFill>
                      <a:srgbClr val="FF0000"/>
                    </a:solidFill>
                  </a:rPr>
                  <a:t>.    </a:t>
                </a:r>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1633175"/>
                <a:ext cx="9144000" cy="4511366"/>
              </a:xfrm>
              <a:blipFill>
                <a:blip r:embed="rId2"/>
                <a:stretch>
                  <a:fillRect l="-667" t="-1351" r="-86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336971" y="6324963"/>
            <a:ext cx="2133600" cy="365125"/>
          </a:xfrm>
        </p:spPr>
        <p:txBody>
          <a:bodyPr/>
          <a:lstStyle/>
          <a:p>
            <a:fld id="{A748D552-2E59-4C4C-ACBB-207C47251780}" type="slidenum">
              <a:rPr lang="en-US" smtClean="0"/>
              <a:t>5</a:t>
            </a:fld>
            <a:endParaRPr lang="en-US" dirty="0"/>
          </a:p>
        </p:txBody>
      </p:sp>
    </p:spTree>
    <p:extLst>
      <p:ext uri="{BB962C8B-B14F-4D97-AF65-F5344CB8AC3E}">
        <p14:creationId xmlns:p14="http://schemas.microsoft.com/office/powerpoint/2010/main" val="257231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370" y="549323"/>
            <a:ext cx="8229600" cy="829102"/>
          </a:xfrm>
        </p:spPr>
        <p:txBody>
          <a:bodyPr>
            <a:normAutofit/>
          </a:bodyPr>
          <a:lstStyle/>
          <a:p>
            <a:r>
              <a:rPr lang="en-US" sz="2000" dirty="0"/>
              <a:t>Furthermore, the current flowing through the electrodes is related to the current through the electrolyte as follows:</a:t>
            </a:r>
          </a:p>
        </p:txBody>
      </p:sp>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620000" y="6173787"/>
            <a:ext cx="2133600" cy="365125"/>
          </a:xfrm>
        </p:spPr>
        <p:txBody>
          <a:bodyPr/>
          <a:lstStyle/>
          <a:p>
            <a:fld id="{A748D552-2E59-4C4C-ACBB-207C47251780}" type="slidenum">
              <a:rPr lang="en-US" smtClean="0"/>
              <a:t>50</a:t>
            </a:fld>
            <a:endParaRPr lang="en-US"/>
          </a:p>
        </p:txBody>
      </p:sp>
      <p:pic>
        <p:nvPicPr>
          <p:cNvPr id="2" name="Picture 1"/>
          <p:cNvPicPr>
            <a:picLocks noChangeAspect="1"/>
          </p:cNvPicPr>
          <p:nvPr/>
        </p:nvPicPr>
        <p:blipFill>
          <a:blip r:embed="rId2"/>
          <a:stretch>
            <a:fillRect/>
          </a:stretch>
        </p:blipFill>
        <p:spPr>
          <a:xfrm>
            <a:off x="504967" y="1378425"/>
            <a:ext cx="4681182" cy="2702255"/>
          </a:xfrm>
          <a:prstGeom prst="rect">
            <a:avLst/>
          </a:prstGeom>
        </p:spPr>
      </p:pic>
      <p:sp>
        <p:nvSpPr>
          <p:cNvPr id="6" name="TextBox 5"/>
          <p:cNvSpPr txBox="1"/>
          <p:nvPr/>
        </p:nvSpPr>
        <p:spPr>
          <a:xfrm>
            <a:off x="5418161" y="1650328"/>
            <a:ext cx="3043451" cy="1323439"/>
          </a:xfrm>
          <a:prstGeom prst="rect">
            <a:avLst/>
          </a:prstGeom>
          <a:noFill/>
        </p:spPr>
        <p:txBody>
          <a:bodyPr wrap="square" rtlCol="0">
            <a:spAutoFit/>
          </a:bodyPr>
          <a:lstStyle/>
          <a:p>
            <a:pPr marL="285750" indent="-285750">
              <a:buFont typeface="Calibri" panose="020F0502020204030204" pitchFamily="34" charset="0"/>
              <a:buChar char="‒"/>
            </a:pPr>
            <a:r>
              <a:rPr lang="en-US" sz="2000" dirty="0">
                <a:latin typeface="Arial" panose="020B0604020202020204" pitchFamily="34" charset="0"/>
                <a:cs typeface="Arial" panose="020B0604020202020204" pitchFamily="34" charset="0"/>
              </a:rPr>
              <a:t>anode, electrolyte and cathode are connected in series with each other </a:t>
            </a:r>
          </a:p>
        </p:txBody>
      </p:sp>
      <p:sp>
        <p:nvSpPr>
          <p:cNvPr id="8" name="TextBox 7"/>
          <p:cNvSpPr txBox="1"/>
          <p:nvPr/>
        </p:nvSpPr>
        <p:spPr>
          <a:xfrm>
            <a:off x="750627" y="4386562"/>
            <a:ext cx="1473958" cy="523220"/>
          </a:xfrm>
          <a:prstGeom prst="rect">
            <a:avLst/>
          </a:prstGeom>
          <a:noFill/>
        </p:spPr>
        <p:txBody>
          <a:bodyPr wrap="square" rtlCol="0">
            <a:spAutoFit/>
          </a:bodyPr>
          <a:lstStyle/>
          <a:p>
            <a:r>
              <a:rPr lang="en-US" sz="2800" dirty="0">
                <a:latin typeface="Cambria Math" panose="02040503050406030204" pitchFamily="18" charset="0"/>
                <a:ea typeface="Cambria Math" panose="02040503050406030204" pitchFamily="18" charset="0"/>
              </a:rPr>
              <a:t>∴</a:t>
            </a:r>
            <a:r>
              <a:rPr lang="en-US" sz="2000" dirty="0">
                <a:latin typeface="Cambria Math" panose="02040503050406030204" pitchFamily="18" charset="0"/>
                <a:ea typeface="Cambria Math" panose="02040503050406030204" pitchFamily="18" charset="0"/>
              </a:rPr>
              <a:t>  </a:t>
            </a:r>
            <a:r>
              <a:rPr lang="en-US" sz="2200" dirty="0" err="1">
                <a:latin typeface="Cambria Math" panose="02040503050406030204" pitchFamily="18" charset="0"/>
                <a:ea typeface="Cambria Math" panose="02040503050406030204" pitchFamily="18" charset="0"/>
              </a:rPr>
              <a:t>I</a:t>
            </a:r>
            <a:r>
              <a:rPr lang="en-US" sz="2200" baseline="-25000" dirty="0" err="1">
                <a:latin typeface="Cambria Math" panose="02040503050406030204" pitchFamily="18" charset="0"/>
                <a:ea typeface="Cambria Math" panose="02040503050406030204" pitchFamily="18" charset="0"/>
              </a:rPr>
              <a:t>anode</a:t>
            </a:r>
            <a:r>
              <a:rPr lang="en-US" sz="2200" baseline="-25000" dirty="0">
                <a:latin typeface="Cambria Math" panose="02040503050406030204" pitchFamily="18" charset="0"/>
                <a:ea typeface="Cambria Math" panose="02040503050406030204" pitchFamily="18" charset="0"/>
              </a:rPr>
              <a:t> </a:t>
            </a:r>
            <a:r>
              <a:rPr lang="en-US" sz="2000" baseline="-25000" dirty="0">
                <a:latin typeface="Cambria Math" panose="02040503050406030204" pitchFamily="18" charset="0"/>
                <a:ea typeface="Cambria Math" panose="02040503050406030204" pitchFamily="18" charset="0"/>
              </a:rPr>
              <a:t>  </a:t>
            </a:r>
            <a:r>
              <a:rPr lang="en-US" sz="2200" dirty="0">
                <a:latin typeface="Cambria Math" panose="02040503050406030204" pitchFamily="18" charset="0"/>
                <a:ea typeface="Cambria Math" panose="02040503050406030204" pitchFamily="18" charset="0"/>
              </a:rPr>
              <a:t>=</a:t>
            </a:r>
            <a:r>
              <a:rPr lang="en-US" sz="2000" dirty="0">
                <a:latin typeface="Cambria Math" panose="02040503050406030204" pitchFamily="18" charset="0"/>
                <a:ea typeface="Cambria Math" panose="02040503050406030204" pitchFamily="18" charset="0"/>
              </a:rPr>
              <a:t>  </a:t>
            </a:r>
          </a:p>
        </p:txBody>
      </p:sp>
      <mc:AlternateContent xmlns:mc="http://schemas.openxmlformats.org/markup-compatibility/2006" xmlns:a14="http://schemas.microsoft.com/office/drawing/2010/main">
        <mc:Choice Requires="a14">
          <p:sp>
            <p:nvSpPr>
              <p:cNvPr id="10" name="TextBox 9"/>
              <p:cNvSpPr txBox="1"/>
              <p:nvPr/>
            </p:nvSpPr>
            <p:spPr>
              <a:xfrm>
                <a:off x="2026692" y="4449848"/>
                <a:ext cx="818866" cy="4599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m:rPr>
                              <m:sty m:val="p"/>
                            </m:rPr>
                            <a:rPr lang="en-US" sz="2200">
                              <a:latin typeface="Cambria Math" panose="02040503050406030204" pitchFamily="18" charset="0"/>
                              <a:ea typeface="Cambria Math" panose="02040503050406030204" pitchFamily="18" charset="0"/>
                            </a:rPr>
                            <m:t>I</m:t>
                          </m:r>
                        </m:e>
                        <m:sub>
                          <m:sSub>
                            <m:sSubPr>
                              <m:ctrlPr>
                                <a:rPr lang="en-US" sz="2200" i="1">
                                  <a:latin typeface="Cambria Math" panose="02040503050406030204" pitchFamily="18" charset="0"/>
                                  <a:ea typeface="Cambria Math" panose="02040503050406030204" pitchFamily="18" charset="0"/>
                                </a:rPr>
                              </m:ctrlPr>
                            </m:sSubPr>
                            <m:e>
                              <m:r>
                                <m:rPr>
                                  <m:sty m:val="p"/>
                                </m:rPr>
                                <a:rPr lang="en-US" sz="2200">
                                  <a:latin typeface="Cambria Math" panose="02040503050406030204" pitchFamily="18" charset="0"/>
                                  <a:ea typeface="Cambria Math" panose="02040503050406030204" pitchFamily="18" charset="0"/>
                                </a:rPr>
                                <m:t>O</m:t>
                              </m:r>
                            </m:e>
                            <m:sub>
                              <m:r>
                                <a:rPr lang="en-US" sz="2200">
                                  <a:latin typeface="Cambria Math" panose="02040503050406030204" pitchFamily="18" charset="0"/>
                                  <a:ea typeface="Cambria Math" panose="02040503050406030204" pitchFamily="18" charset="0"/>
                                </a:rPr>
                                <m:t>2</m:t>
                              </m:r>
                            </m:sub>
                          </m:sSub>
                        </m:sub>
                      </m:sSub>
                    </m:oMath>
                  </m:oMathPara>
                </a14:m>
                <a:endParaRPr lang="en-US" sz="2200" dirty="0"/>
              </a:p>
            </p:txBody>
          </p:sp>
        </mc:Choice>
        <mc:Fallback xmlns="">
          <p:sp>
            <p:nvSpPr>
              <p:cNvPr id="10" name="TextBox 9"/>
              <p:cNvSpPr txBox="1">
                <a:spLocks noRot="1" noChangeAspect="1" noMove="1" noResize="1" noEditPoints="1" noAdjustHandles="1" noChangeArrowheads="1" noChangeShapeType="1" noTextEdit="1"/>
              </p:cNvSpPr>
              <p:nvPr/>
            </p:nvSpPr>
            <p:spPr>
              <a:xfrm>
                <a:off x="2026692" y="4449848"/>
                <a:ext cx="818866" cy="459934"/>
              </a:xfrm>
              <a:prstGeom prst="rect">
                <a:avLst/>
              </a:prstGeom>
              <a:blipFill>
                <a:blip r:embed="rId3"/>
                <a:stretch>
                  <a:fillRect b="-1333"/>
                </a:stretch>
              </a:blipFill>
            </p:spPr>
            <p:txBody>
              <a:bodyPr/>
              <a:lstStyle/>
              <a:p>
                <a:r>
                  <a:rPr lang="en-US">
                    <a:noFill/>
                  </a:rPr>
                  <a:t> </a:t>
                </a:r>
              </a:p>
            </p:txBody>
          </p:sp>
        </mc:Fallback>
      </mc:AlternateContent>
      <p:sp>
        <p:nvSpPr>
          <p:cNvPr id="11" name="TextBox 10"/>
          <p:cNvSpPr txBox="1"/>
          <p:nvPr/>
        </p:nvSpPr>
        <p:spPr>
          <a:xfrm>
            <a:off x="2705668" y="4449848"/>
            <a:ext cx="1589964" cy="430887"/>
          </a:xfrm>
          <a:prstGeom prst="rect">
            <a:avLst/>
          </a:prstGeom>
          <a:noFill/>
        </p:spPr>
        <p:txBody>
          <a:bodyPr wrap="square" rtlCol="0">
            <a:spAutoFit/>
          </a:bodyPr>
          <a:lstStyle/>
          <a:p>
            <a:r>
              <a:rPr lang="en-US" sz="2200" dirty="0">
                <a:latin typeface="Cambria Math" panose="02040503050406030204" pitchFamily="18" charset="0"/>
                <a:ea typeface="Cambria Math" panose="02040503050406030204" pitchFamily="18" charset="0"/>
              </a:rPr>
              <a:t>=   </a:t>
            </a:r>
            <a:r>
              <a:rPr lang="en-US" sz="2200" dirty="0" err="1">
                <a:latin typeface="Cambria Math" panose="02040503050406030204" pitchFamily="18" charset="0"/>
                <a:ea typeface="Cambria Math" panose="02040503050406030204" pitchFamily="18" charset="0"/>
              </a:rPr>
              <a:t>I</a:t>
            </a:r>
            <a:r>
              <a:rPr lang="en-US" sz="2200" baseline="-25000" dirty="0" err="1">
                <a:latin typeface="Cambria Math" panose="02040503050406030204" pitchFamily="18" charset="0"/>
                <a:ea typeface="Cambria Math" panose="02040503050406030204" pitchFamily="18" charset="0"/>
              </a:rPr>
              <a:t>electrolyte</a:t>
            </a:r>
            <a:endParaRPr lang="en-US" sz="22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12" name="TextBox 11"/>
              <p:cNvSpPr txBox="1"/>
              <p:nvPr/>
            </p:nvSpPr>
            <p:spPr>
              <a:xfrm>
                <a:off x="4273454" y="4423173"/>
                <a:ext cx="2289413" cy="484235"/>
              </a:xfrm>
              <a:prstGeom prst="rect">
                <a:avLst/>
              </a:prstGeom>
              <a:noFill/>
            </p:spPr>
            <p:txBody>
              <a:bodyPr wrap="square" rtlCol="0">
                <a:spAutoFit/>
              </a:bodyPr>
              <a:lstStyle/>
              <a:p>
                <a:r>
                  <a:rPr lang="en-US" sz="2200" dirty="0">
                    <a:latin typeface="Cambria Math" panose="02040503050406030204" pitchFamily="18" charset="0"/>
                    <a:ea typeface="Cambria Math" panose="02040503050406030204" pitchFamily="18" charset="0"/>
                  </a:rPr>
                  <a:t>= </a:t>
                </a:r>
                <a:r>
                  <a:rPr lang="en-US" sz="2200" dirty="0">
                    <a:ea typeface="Cambria Math" panose="02040503050406030204" pitchFamily="18" charset="0"/>
                  </a:rPr>
                  <a:t>  </a:t>
                </a:r>
                <a14:m>
                  <m:oMath xmlns:m="http://schemas.openxmlformats.org/officeDocument/2006/math">
                    <m:d>
                      <m:dPr>
                        <m:begChr m:val="|"/>
                        <m:endChr m:val="|"/>
                        <m:ctrlPr>
                          <a:rPr lang="en-US" sz="2200" i="1" smtClean="0">
                            <a:latin typeface="Cambria Math" panose="02040503050406030204" pitchFamily="18" charset="0"/>
                            <a:ea typeface="Cambria Math" panose="02040503050406030204" pitchFamily="18" charset="0"/>
                          </a:rPr>
                        </m:ctrlPr>
                      </m:dPr>
                      <m:e>
                        <m:sSub>
                          <m:sSubPr>
                            <m:ctrlPr>
                              <a:rPr lang="en-US" sz="2200" i="1">
                                <a:latin typeface="Cambria Math" panose="02040503050406030204" pitchFamily="18" charset="0"/>
                                <a:ea typeface="Cambria Math" panose="02040503050406030204" pitchFamily="18" charset="0"/>
                              </a:rPr>
                            </m:ctrlPr>
                          </m:sSubPr>
                          <m:e>
                            <m:r>
                              <m:rPr>
                                <m:sty m:val="p"/>
                              </m:rPr>
                              <a:rPr lang="en-US" sz="2200">
                                <a:latin typeface="Cambria Math" panose="02040503050406030204" pitchFamily="18" charset="0"/>
                                <a:ea typeface="Cambria Math" panose="02040503050406030204" pitchFamily="18" charset="0"/>
                              </a:rPr>
                              <m:t>I</m:t>
                            </m:r>
                          </m:e>
                          <m:sub>
                            <m:r>
                              <m:rPr>
                                <m:sty m:val="p"/>
                              </m:rPr>
                              <a:rPr lang="en-US" sz="2200">
                                <a:latin typeface="Cambria Math" panose="02040503050406030204" pitchFamily="18" charset="0"/>
                                <a:ea typeface="Cambria Math" panose="02040503050406030204" pitchFamily="18" charset="0"/>
                              </a:rPr>
                              <m:t>Zn</m:t>
                            </m:r>
                          </m:sub>
                        </m:sSub>
                      </m:e>
                    </m:d>
                    <m:r>
                      <a:rPr lang="en-US" sz="2200">
                        <a:latin typeface="Cambria Math" panose="02040503050406030204" pitchFamily="18" charset="0"/>
                        <a:ea typeface="Cambria Math" panose="02040503050406030204" pitchFamily="18" charset="0"/>
                      </a:rPr>
                      <m:t> +</m:t>
                    </m:r>
                    <m:r>
                      <a:rPr lang="en-US" sz="2200" b="0" i="0" smtClean="0">
                        <a:latin typeface="Cambria Math" panose="02040503050406030204" pitchFamily="18" charset="0"/>
                        <a:ea typeface="Cambria Math" panose="02040503050406030204" pitchFamily="18" charset="0"/>
                      </a:rPr>
                      <m:t> </m:t>
                    </m:r>
                    <m:d>
                      <m:dPr>
                        <m:begChr m:val="|"/>
                        <m:endChr m:val="|"/>
                        <m:ctrlPr>
                          <a:rPr lang="en-US" sz="2200" i="1" smtClean="0">
                            <a:latin typeface="Cambria Math" panose="02040503050406030204" pitchFamily="18" charset="0"/>
                            <a:ea typeface="Cambria Math" panose="02040503050406030204" pitchFamily="18" charset="0"/>
                          </a:rPr>
                        </m:ctrlPr>
                      </m:dPr>
                      <m:e>
                        <m:sSub>
                          <m:sSubPr>
                            <m:ctrlPr>
                              <a:rPr lang="en-US" sz="2200" i="1">
                                <a:latin typeface="Cambria Math" panose="02040503050406030204" pitchFamily="18" charset="0"/>
                                <a:ea typeface="Cambria Math" panose="02040503050406030204" pitchFamily="18" charset="0"/>
                              </a:rPr>
                            </m:ctrlPr>
                          </m:sSubPr>
                          <m:e>
                            <m:r>
                              <m:rPr>
                                <m:sty m:val="p"/>
                              </m:rPr>
                              <a:rPr lang="en-US" sz="2200">
                                <a:latin typeface="Cambria Math" panose="02040503050406030204" pitchFamily="18" charset="0"/>
                                <a:ea typeface="Cambria Math" panose="02040503050406030204" pitchFamily="18" charset="0"/>
                              </a:rPr>
                              <m:t>I</m:t>
                            </m:r>
                          </m:e>
                          <m:sub>
                            <m:sSub>
                              <m:sSubPr>
                                <m:ctrlPr>
                                  <a:rPr lang="en-US" sz="2200" i="1">
                                    <a:latin typeface="Cambria Math" panose="02040503050406030204" pitchFamily="18" charset="0"/>
                                    <a:ea typeface="Cambria Math" panose="02040503050406030204" pitchFamily="18" charset="0"/>
                                  </a:rPr>
                                </m:ctrlPr>
                              </m:sSubPr>
                              <m:e>
                                <m:r>
                                  <m:rPr>
                                    <m:sty m:val="p"/>
                                  </m:rPr>
                                  <a:rPr lang="en-US" sz="2200">
                                    <a:latin typeface="Cambria Math" panose="02040503050406030204" pitchFamily="18" charset="0"/>
                                    <a:ea typeface="Cambria Math" panose="02040503050406030204" pitchFamily="18" charset="0"/>
                                  </a:rPr>
                                  <m:t>H</m:t>
                                </m:r>
                              </m:e>
                              <m:sub>
                                <m:r>
                                  <a:rPr lang="en-US" sz="2200">
                                    <a:latin typeface="Cambria Math" panose="02040503050406030204" pitchFamily="18" charset="0"/>
                                    <a:ea typeface="Cambria Math" panose="02040503050406030204" pitchFamily="18" charset="0"/>
                                  </a:rPr>
                                  <m:t>2</m:t>
                                </m:r>
                              </m:sub>
                            </m:sSub>
                          </m:sub>
                        </m:sSub>
                      </m:e>
                    </m:d>
                  </m:oMath>
                </a14:m>
                <a:endParaRPr lang="en-US" sz="2200" dirty="0"/>
              </a:p>
            </p:txBody>
          </p:sp>
        </mc:Choice>
        <mc:Fallback xmlns="">
          <p:sp>
            <p:nvSpPr>
              <p:cNvPr id="12" name="TextBox 11"/>
              <p:cNvSpPr txBox="1">
                <a:spLocks noRot="1" noChangeAspect="1" noMove="1" noResize="1" noEditPoints="1" noAdjustHandles="1" noChangeArrowheads="1" noChangeShapeType="1" noTextEdit="1"/>
              </p:cNvSpPr>
              <p:nvPr/>
            </p:nvSpPr>
            <p:spPr>
              <a:xfrm>
                <a:off x="4273454" y="4423173"/>
                <a:ext cx="2289413" cy="484235"/>
              </a:xfrm>
              <a:prstGeom prst="rect">
                <a:avLst/>
              </a:prstGeom>
              <a:blipFill>
                <a:blip r:embed="rId4"/>
                <a:stretch>
                  <a:fillRect l="-3457" t="-6329" b="-164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329149" y="4432728"/>
                <a:ext cx="1801504" cy="430887"/>
              </a:xfrm>
              <a:prstGeom prst="rect">
                <a:avLst/>
              </a:prstGeom>
              <a:noFill/>
            </p:spPr>
            <p:txBody>
              <a:bodyPr wrap="square" rtlCol="0">
                <a:spAutoFit/>
              </a:bodyPr>
              <a:lstStyle/>
              <a:p>
                <a:r>
                  <a:rPr lang="en-US" sz="2200" dirty="0">
                    <a:latin typeface="Cambria Math" panose="02040503050406030204" pitchFamily="18" charset="0"/>
                    <a:ea typeface="Cambria Math" panose="02040503050406030204" pitchFamily="18" charset="0"/>
                  </a:rPr>
                  <a:t> =  </a:t>
                </a:r>
                <a:r>
                  <a:rPr lang="en-US" dirty="0">
                    <a:latin typeface="Cambria Math" panose="02040503050406030204" pitchFamily="18" charset="0"/>
                    <a:ea typeface="Cambria Math" panose="02040503050406030204" pitchFamily="18" charset="0"/>
                  </a:rPr>
                  <a:t> </a:t>
                </a:r>
                <a14:m>
                  <m:oMath xmlns:m="http://schemas.openxmlformats.org/officeDocument/2006/math">
                    <m:d>
                      <m:dPr>
                        <m:begChr m:val="|"/>
                        <m:endChr m:val="|"/>
                        <m:ctrlPr>
                          <a:rPr lang="en-US" sz="2200" i="1">
                            <a:latin typeface="Cambria Math" panose="02040503050406030204" pitchFamily="18" charset="0"/>
                            <a:ea typeface="Cambria Math" panose="02040503050406030204" pitchFamily="18" charset="0"/>
                          </a:rPr>
                        </m:ctrlPr>
                      </m:dPr>
                      <m:e>
                        <m:sSub>
                          <m:sSubPr>
                            <m:ctrlPr>
                              <a:rPr lang="en-US" sz="2200" i="1">
                                <a:latin typeface="Cambria Math" panose="02040503050406030204" pitchFamily="18" charset="0"/>
                                <a:ea typeface="Cambria Math" panose="02040503050406030204" pitchFamily="18" charset="0"/>
                              </a:rPr>
                            </m:ctrlPr>
                          </m:sSubPr>
                          <m:e>
                            <m:r>
                              <m:rPr>
                                <m:sty m:val="p"/>
                              </m:rPr>
                              <a:rPr lang="en-US" sz="2200">
                                <a:latin typeface="Cambria Math" panose="02040503050406030204" pitchFamily="18" charset="0"/>
                                <a:ea typeface="Cambria Math" panose="02040503050406030204" pitchFamily="18" charset="0"/>
                              </a:rPr>
                              <m:t>I</m:t>
                            </m:r>
                          </m:e>
                          <m:sub>
                            <m:r>
                              <m:rPr>
                                <m:sty m:val="p"/>
                              </m:rPr>
                              <a:rPr lang="en-US" sz="2200">
                                <a:latin typeface="Cambria Math" panose="02040503050406030204" pitchFamily="18" charset="0"/>
                                <a:ea typeface="Cambria Math" panose="02040503050406030204" pitchFamily="18" charset="0"/>
                              </a:rPr>
                              <m:t>cathode</m:t>
                            </m:r>
                          </m:sub>
                        </m:sSub>
                      </m:e>
                    </m:d>
                  </m:oMath>
                </a14:m>
                <a:endParaRPr lang="en-US" sz="2200" dirty="0"/>
              </a:p>
            </p:txBody>
          </p:sp>
        </mc:Choice>
        <mc:Fallback xmlns="">
          <p:sp>
            <p:nvSpPr>
              <p:cNvPr id="13" name="TextBox 12"/>
              <p:cNvSpPr txBox="1">
                <a:spLocks noRot="1" noChangeAspect="1" noMove="1" noResize="1" noEditPoints="1" noAdjustHandles="1" noChangeArrowheads="1" noChangeShapeType="1" noTextEdit="1"/>
              </p:cNvSpPr>
              <p:nvPr/>
            </p:nvSpPr>
            <p:spPr>
              <a:xfrm>
                <a:off x="6329149" y="4432728"/>
                <a:ext cx="1801504" cy="430887"/>
              </a:xfrm>
              <a:prstGeom prst="rect">
                <a:avLst/>
              </a:prstGeom>
              <a:blipFill>
                <a:blip r:embed="rId5"/>
                <a:stretch>
                  <a:fillRect l="-1014" t="-12676" b="-25352"/>
                </a:stretch>
              </a:blipFill>
            </p:spPr>
            <p:txBody>
              <a:bodyPr/>
              <a:lstStyle/>
              <a:p>
                <a:r>
                  <a:rPr lang="en-US">
                    <a:noFill/>
                  </a:rPr>
                  <a:t> </a:t>
                </a:r>
              </a:p>
            </p:txBody>
          </p:sp>
        </mc:Fallback>
      </mc:AlternateContent>
      <p:grpSp>
        <p:nvGrpSpPr>
          <p:cNvPr id="24" name="Group 23"/>
          <p:cNvGrpSpPr/>
          <p:nvPr/>
        </p:nvGrpSpPr>
        <p:grpSpPr>
          <a:xfrm>
            <a:off x="3028666" y="4907408"/>
            <a:ext cx="1694029" cy="1266379"/>
            <a:chOff x="3028666" y="4907408"/>
            <a:chExt cx="1694029" cy="1266379"/>
          </a:xfrm>
        </p:grpSpPr>
        <p:sp>
          <p:nvSpPr>
            <p:cNvPr id="14" name="TextBox 13"/>
            <p:cNvSpPr txBox="1"/>
            <p:nvPr/>
          </p:nvSpPr>
          <p:spPr>
            <a:xfrm>
              <a:off x="3028666" y="5342790"/>
              <a:ext cx="1694029" cy="830997"/>
            </a:xfrm>
            <a:prstGeom prst="rect">
              <a:avLst/>
            </a:prstGeom>
            <a:noFill/>
          </p:spPr>
          <p:txBody>
            <a:bodyPr wrap="square" rtlCol="0">
              <a:spAutoFit/>
            </a:bodyPr>
            <a:lstStyle/>
            <a:p>
              <a:r>
                <a:rPr lang="en-US" sz="1600" dirty="0">
                  <a:solidFill>
                    <a:srgbClr val="FF0000"/>
                  </a:solidFill>
                  <a:latin typeface="Arial" panose="020B0604020202020204" pitchFamily="34" charset="0"/>
                  <a:cs typeface="Arial" panose="020B0604020202020204" pitchFamily="34" charset="0"/>
                </a:rPr>
                <a:t>current flowing through electrolyte</a:t>
              </a:r>
            </a:p>
          </p:txBody>
        </p:sp>
        <p:cxnSp>
          <p:nvCxnSpPr>
            <p:cNvPr id="23" name="Straight Arrow Connector 22"/>
            <p:cNvCxnSpPr/>
            <p:nvPr/>
          </p:nvCxnSpPr>
          <p:spPr>
            <a:xfrm flipV="1">
              <a:off x="3684896" y="4907408"/>
              <a:ext cx="0" cy="4353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43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P spid="12" grpId="0"/>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6382" y="781334"/>
            <a:ext cx="8229600" cy="542499"/>
          </a:xfrm>
        </p:spPr>
        <p:txBody>
          <a:bodyPr>
            <a:normAutofit/>
          </a:bodyPr>
          <a:lstStyle/>
          <a:p>
            <a:r>
              <a:rPr lang="en-US" sz="2000" dirty="0"/>
              <a:t>What is the current efficiency of Zn</a:t>
            </a:r>
            <a:r>
              <a:rPr lang="en-US" sz="2000" baseline="30000" dirty="0"/>
              <a:t>2+</a:t>
            </a:r>
            <a:r>
              <a:rPr lang="en-US" sz="2000" dirty="0"/>
              <a:t> reduction at the cathode? </a:t>
            </a:r>
          </a:p>
        </p:txBody>
      </p:sp>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494895" y="6356350"/>
            <a:ext cx="2133600" cy="365125"/>
          </a:xfrm>
        </p:spPr>
        <p:txBody>
          <a:bodyPr/>
          <a:lstStyle/>
          <a:p>
            <a:fld id="{A748D552-2E59-4C4C-ACBB-207C47251780}" type="slidenum">
              <a:rPr lang="en-US" smtClean="0"/>
              <a:t>51</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2483892" y="1323833"/>
                <a:ext cx="3848669" cy="836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m:rPr>
                              <m:sty m:val="p"/>
                            </m:rPr>
                            <a:rPr lang="en-US" sz="2200" i="0">
                              <a:latin typeface="Cambria Math" panose="02040503050406030204" pitchFamily="18" charset="0"/>
                              <a:ea typeface="Cambria Math" panose="02040503050406030204" pitchFamily="18" charset="0"/>
                            </a:rPr>
                            <m:t>ϵ</m:t>
                          </m:r>
                        </m:e>
                        <m:sub>
                          <m:r>
                            <m:rPr>
                              <m:sty m:val="p"/>
                            </m:rPr>
                            <a:rPr lang="en-US" sz="2200" b="0" i="0" smtClean="0">
                              <a:latin typeface="Cambria Math" panose="02040503050406030204" pitchFamily="18" charset="0"/>
                              <a:ea typeface="Cambria Math" panose="02040503050406030204" pitchFamily="18" charset="0"/>
                            </a:rPr>
                            <m:t>Zn</m:t>
                          </m:r>
                        </m:sub>
                      </m:sSub>
                      <m:r>
                        <a:rPr lang="en-US" sz="2200" i="1">
                          <a:latin typeface="Cambria Math" panose="02040503050406030204" pitchFamily="18" charset="0"/>
                        </a:rPr>
                        <m:t>  =</m:t>
                      </m:r>
                      <m:r>
                        <a:rPr lang="en-US" sz="2200" b="0" i="1" smtClean="0">
                          <a:latin typeface="Cambria Math" panose="02040503050406030204" pitchFamily="18" charset="0"/>
                        </a:rPr>
                        <m:t>  </m:t>
                      </m:r>
                      <m:r>
                        <a:rPr lang="en-US" sz="2200" i="1">
                          <a:latin typeface="Cambria Math" panose="02040503050406030204" pitchFamily="18" charset="0"/>
                        </a:rPr>
                        <m:t> </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m:rPr>
                                  <m:sty m:val="p"/>
                                </m:rPr>
                                <a:rPr lang="en-US" sz="2200">
                                  <a:latin typeface="Cambria Math" panose="02040503050406030204" pitchFamily="18" charset="0"/>
                                </a:rPr>
                                <m:t>I</m:t>
                              </m:r>
                            </m:e>
                            <m:sub>
                              <m:r>
                                <m:rPr>
                                  <m:sty m:val="p"/>
                                </m:rPr>
                                <a:rPr lang="en-US" sz="2200" b="0" i="0" smtClean="0">
                                  <a:latin typeface="Cambria Math" panose="02040503050406030204" pitchFamily="18" charset="0"/>
                                </a:rPr>
                                <m:t>Zn</m:t>
                              </m:r>
                            </m:sub>
                          </m:sSub>
                        </m:num>
                        <m:den>
                          <m:sSub>
                            <m:sSubPr>
                              <m:ctrlPr>
                                <a:rPr lang="en-US" sz="2200" i="1">
                                  <a:latin typeface="Cambria Math" panose="02040503050406030204" pitchFamily="18" charset="0"/>
                                </a:rPr>
                              </m:ctrlPr>
                            </m:sSubPr>
                            <m:e>
                              <m:r>
                                <m:rPr>
                                  <m:sty m:val="p"/>
                                </m:rPr>
                                <a:rPr lang="en-US" sz="2200">
                                  <a:latin typeface="Cambria Math" panose="02040503050406030204" pitchFamily="18" charset="0"/>
                                </a:rPr>
                                <m:t>I</m:t>
                              </m:r>
                            </m:e>
                            <m:sub>
                              <m:r>
                                <m:rPr>
                                  <m:sty m:val="p"/>
                                </m:rPr>
                                <a:rPr lang="en-US" sz="2200" b="0" i="0" smtClean="0">
                                  <a:latin typeface="Cambria Math" panose="02040503050406030204" pitchFamily="18" charset="0"/>
                                </a:rPr>
                                <m:t>Zn</m:t>
                              </m:r>
                            </m:sub>
                          </m:sSub>
                          <m:r>
                            <a:rPr lang="en-US" sz="2200" b="0" i="0" smtClean="0">
                              <a:latin typeface="Cambria Math" panose="02040503050406030204" pitchFamily="18" charset="0"/>
                            </a:rPr>
                            <m:t>+</m:t>
                          </m:r>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m:rPr>
                                  <m:sty m:val="p"/>
                                </m:rPr>
                                <a:rPr lang="en-US" sz="2200" b="0" i="0" smtClean="0">
                                  <a:latin typeface="Cambria Math" panose="02040503050406030204" pitchFamily="18" charset="0"/>
                                </a:rPr>
                                <m:t>I</m:t>
                              </m:r>
                            </m:e>
                            <m:sub>
                              <m:sSub>
                                <m:sSubPr>
                                  <m:ctrlPr>
                                    <a:rPr lang="en-US" sz="2200" b="0" i="1" smtClean="0">
                                      <a:latin typeface="Cambria Math" panose="02040503050406030204" pitchFamily="18" charset="0"/>
                                    </a:rPr>
                                  </m:ctrlPr>
                                </m:sSubPr>
                                <m:e>
                                  <m:r>
                                    <m:rPr>
                                      <m:sty m:val="p"/>
                                    </m:rPr>
                                    <a:rPr lang="en-US" sz="2200" b="0" i="0" smtClean="0">
                                      <a:latin typeface="Cambria Math" panose="02040503050406030204" pitchFamily="18" charset="0"/>
                                    </a:rPr>
                                    <m:t>H</m:t>
                                  </m:r>
                                </m:e>
                                <m:sub>
                                  <m:r>
                                    <a:rPr lang="en-US" sz="2200" b="0" i="0" smtClean="0">
                                      <a:latin typeface="Cambria Math" panose="02040503050406030204" pitchFamily="18" charset="0"/>
                                    </a:rPr>
                                    <m:t>2</m:t>
                                  </m:r>
                                </m:sub>
                              </m:sSub>
                            </m:sub>
                          </m:sSub>
                        </m:den>
                      </m:f>
                      <m:r>
                        <a:rPr lang="en-US" sz="2200" i="1">
                          <a:latin typeface="Cambria Math" panose="02040503050406030204" pitchFamily="18" charset="0"/>
                        </a:rPr>
                        <m:t>   </m:t>
                      </m:r>
                      <m:r>
                        <m:rPr>
                          <m:sty m:val="p"/>
                        </m:rPr>
                        <a:rPr lang="en-US" sz="2200">
                          <a:latin typeface="Cambria Math" panose="02040503050406030204" pitchFamily="18" charset="0"/>
                        </a:rPr>
                        <m:t>x</m:t>
                      </m:r>
                      <m:r>
                        <a:rPr lang="en-US" sz="2200" i="1">
                          <a:latin typeface="Cambria Math" panose="02040503050406030204" pitchFamily="18" charset="0"/>
                        </a:rPr>
                        <m:t> </m:t>
                      </m:r>
                      <m:r>
                        <a:rPr lang="en-US" sz="2200" b="0" i="1" smtClean="0">
                          <a:latin typeface="Cambria Math" panose="02040503050406030204" pitchFamily="18" charset="0"/>
                        </a:rPr>
                        <m:t> </m:t>
                      </m:r>
                      <m:r>
                        <a:rPr lang="en-US" sz="2200" i="1">
                          <a:latin typeface="Cambria Math" panose="02040503050406030204" pitchFamily="18" charset="0"/>
                        </a:rPr>
                        <m:t> </m:t>
                      </m:r>
                      <m:r>
                        <a:rPr lang="en-US" sz="2200" b="0" i="1" smtClean="0">
                          <a:latin typeface="Cambria Math" panose="02040503050406030204" pitchFamily="18" charset="0"/>
                        </a:rPr>
                        <m:t> </m:t>
                      </m:r>
                      <m:r>
                        <a:rPr lang="en-US" sz="2200" i="1">
                          <a:latin typeface="Cambria Math" panose="02040503050406030204" pitchFamily="18" charset="0"/>
                        </a:rPr>
                        <m:t>100% </m:t>
                      </m:r>
                    </m:oMath>
                  </m:oMathPara>
                </a14:m>
                <a:endParaRPr lang="en-US" sz="2200" dirty="0"/>
              </a:p>
            </p:txBody>
          </p:sp>
        </mc:Choice>
        <mc:Fallback xmlns="">
          <p:sp>
            <p:nvSpPr>
              <p:cNvPr id="6" name="TextBox 5"/>
              <p:cNvSpPr txBox="1">
                <a:spLocks noRot="1" noChangeAspect="1" noMove="1" noResize="1" noEditPoints="1" noAdjustHandles="1" noChangeArrowheads="1" noChangeShapeType="1" noTextEdit="1"/>
              </p:cNvSpPr>
              <p:nvPr/>
            </p:nvSpPr>
            <p:spPr>
              <a:xfrm>
                <a:off x="2483892" y="1323833"/>
                <a:ext cx="3848669" cy="836832"/>
              </a:xfrm>
              <a:prstGeom prst="rect">
                <a:avLst/>
              </a:prstGeom>
              <a:blipFill>
                <a:blip r:embed="rId2"/>
                <a:stretch>
                  <a:fillRect/>
                </a:stretch>
              </a:blipFill>
            </p:spPr>
            <p:txBody>
              <a:bodyPr/>
              <a:lstStyle/>
              <a:p>
                <a:r>
                  <a:rPr lang="en-US">
                    <a:noFill/>
                  </a:rPr>
                  <a:t> </a:t>
                </a:r>
              </a:p>
            </p:txBody>
          </p:sp>
        </mc:Fallback>
      </mc:AlternateContent>
      <p:sp>
        <p:nvSpPr>
          <p:cNvPr id="7" name="TextBox 6"/>
          <p:cNvSpPr txBox="1"/>
          <p:nvPr/>
        </p:nvSpPr>
        <p:spPr>
          <a:xfrm>
            <a:off x="566381" y="2568956"/>
            <a:ext cx="7683690"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 What is the current efficiency of H</a:t>
            </a:r>
            <a:r>
              <a:rPr lang="en-US" sz="2000" baseline="30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reduction at the cathode? </a:t>
            </a:r>
          </a:p>
        </p:txBody>
      </p:sp>
      <mc:AlternateContent xmlns:mc="http://schemas.openxmlformats.org/markup-compatibility/2006" xmlns:a14="http://schemas.microsoft.com/office/drawing/2010/main">
        <mc:Choice Requires="a14">
          <p:sp>
            <p:nvSpPr>
              <p:cNvPr id="9" name="TextBox 8"/>
              <p:cNvSpPr txBox="1"/>
              <p:nvPr/>
            </p:nvSpPr>
            <p:spPr>
              <a:xfrm>
                <a:off x="1650242" y="3036807"/>
                <a:ext cx="6061880" cy="8352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m:rPr>
                              <m:sty m:val="p"/>
                            </m:rPr>
                            <a:rPr lang="en-US" sz="2200" i="0">
                              <a:latin typeface="Cambria Math" panose="02040503050406030204" pitchFamily="18" charset="0"/>
                              <a:ea typeface="Cambria Math" panose="02040503050406030204" pitchFamily="18" charset="0"/>
                            </a:rPr>
                            <m:t>ϵ</m:t>
                          </m:r>
                        </m:e>
                        <m:sub>
                          <m:sSub>
                            <m:sSubPr>
                              <m:ctrlPr>
                                <a:rPr lang="en-US" sz="2200" i="1" smtClean="0">
                                  <a:latin typeface="Cambria Math" panose="02040503050406030204" pitchFamily="18" charset="0"/>
                                  <a:ea typeface="Cambria Math" panose="02040503050406030204" pitchFamily="18" charset="0"/>
                                </a:rPr>
                              </m:ctrlPr>
                            </m:sSubPr>
                            <m:e>
                              <m:r>
                                <m:rPr>
                                  <m:sty m:val="p"/>
                                </m:rPr>
                                <a:rPr lang="en-US" sz="2200" b="0" i="0" smtClean="0">
                                  <a:latin typeface="Cambria Math" panose="02040503050406030204" pitchFamily="18" charset="0"/>
                                  <a:ea typeface="Cambria Math" panose="02040503050406030204" pitchFamily="18" charset="0"/>
                                </a:rPr>
                                <m:t>H</m:t>
                              </m:r>
                            </m:e>
                            <m:sub>
                              <m:r>
                                <a:rPr lang="en-US" sz="2200" b="0" i="0" smtClean="0">
                                  <a:latin typeface="Cambria Math" panose="02040503050406030204" pitchFamily="18" charset="0"/>
                                  <a:ea typeface="Cambria Math" panose="02040503050406030204" pitchFamily="18" charset="0"/>
                                </a:rPr>
                                <m:t>2</m:t>
                              </m:r>
                            </m:sub>
                          </m:sSub>
                        </m:sub>
                      </m:sSub>
                      <m:r>
                        <a:rPr lang="en-US" sz="2200" i="1">
                          <a:latin typeface="Cambria Math" panose="02040503050406030204" pitchFamily="18" charset="0"/>
                        </a:rPr>
                        <m:t>  =   </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m:rPr>
                                  <m:sty m:val="p"/>
                                </m:rPr>
                                <a:rPr lang="en-US" sz="2200">
                                  <a:latin typeface="Cambria Math" panose="02040503050406030204" pitchFamily="18" charset="0"/>
                                </a:rPr>
                                <m:t>I</m:t>
                              </m:r>
                            </m:e>
                            <m:sub>
                              <m:sSub>
                                <m:sSubPr>
                                  <m:ctrlPr>
                                    <a:rPr lang="en-US" sz="2200" i="1" smtClean="0">
                                      <a:latin typeface="Cambria Math" panose="02040503050406030204" pitchFamily="18" charset="0"/>
                                    </a:rPr>
                                  </m:ctrlPr>
                                </m:sSubPr>
                                <m:e>
                                  <m:r>
                                    <m:rPr>
                                      <m:sty m:val="p"/>
                                    </m:rPr>
                                    <a:rPr lang="en-US" sz="2200" b="0" i="0" smtClean="0">
                                      <a:latin typeface="Cambria Math" panose="02040503050406030204" pitchFamily="18" charset="0"/>
                                    </a:rPr>
                                    <m:t>H</m:t>
                                  </m:r>
                                </m:e>
                                <m:sub>
                                  <m:r>
                                    <a:rPr lang="en-US" sz="2200" b="0" i="0" smtClean="0">
                                      <a:latin typeface="Cambria Math" panose="02040503050406030204" pitchFamily="18" charset="0"/>
                                    </a:rPr>
                                    <m:t>2</m:t>
                                  </m:r>
                                </m:sub>
                              </m:sSub>
                            </m:sub>
                          </m:sSub>
                        </m:num>
                        <m:den>
                          <m:sSub>
                            <m:sSubPr>
                              <m:ctrlPr>
                                <a:rPr lang="en-US" sz="2200" i="1">
                                  <a:latin typeface="Cambria Math" panose="02040503050406030204" pitchFamily="18" charset="0"/>
                                </a:rPr>
                              </m:ctrlPr>
                            </m:sSubPr>
                            <m:e>
                              <m:r>
                                <m:rPr>
                                  <m:sty m:val="p"/>
                                </m:rPr>
                                <a:rPr lang="en-US" sz="2200">
                                  <a:latin typeface="Cambria Math" panose="02040503050406030204" pitchFamily="18" charset="0"/>
                                </a:rPr>
                                <m:t>I</m:t>
                              </m:r>
                            </m:e>
                            <m:sub>
                              <m:r>
                                <m:rPr>
                                  <m:sty m:val="p"/>
                                </m:rPr>
                                <a:rPr lang="en-US" sz="2200">
                                  <a:latin typeface="Cambria Math" panose="02040503050406030204" pitchFamily="18" charset="0"/>
                                </a:rPr>
                                <m:t>Zn</m:t>
                              </m:r>
                            </m:sub>
                          </m:sSub>
                          <m:r>
                            <a:rPr lang="en-US" sz="2200">
                              <a:latin typeface="Cambria Math" panose="02040503050406030204" pitchFamily="18" charset="0"/>
                            </a:rPr>
                            <m:t>+</m:t>
                          </m:r>
                          <m:r>
                            <a:rPr lang="en-US" sz="2200" i="1">
                              <a:latin typeface="Cambria Math" panose="02040503050406030204" pitchFamily="18" charset="0"/>
                            </a:rPr>
                            <m:t> </m:t>
                          </m:r>
                          <m:sSub>
                            <m:sSubPr>
                              <m:ctrlPr>
                                <a:rPr lang="en-US" sz="2200" i="1">
                                  <a:latin typeface="Cambria Math" panose="02040503050406030204" pitchFamily="18" charset="0"/>
                                </a:rPr>
                              </m:ctrlPr>
                            </m:sSubPr>
                            <m:e>
                              <m:r>
                                <m:rPr>
                                  <m:sty m:val="p"/>
                                </m:rPr>
                                <a:rPr lang="en-US" sz="2200">
                                  <a:latin typeface="Cambria Math" panose="02040503050406030204" pitchFamily="18" charset="0"/>
                                </a:rPr>
                                <m:t>I</m:t>
                              </m:r>
                            </m:e>
                            <m:sub>
                              <m:sSub>
                                <m:sSubPr>
                                  <m:ctrlPr>
                                    <a:rPr lang="en-US" sz="2200" i="1">
                                      <a:latin typeface="Cambria Math" panose="02040503050406030204" pitchFamily="18" charset="0"/>
                                    </a:rPr>
                                  </m:ctrlPr>
                                </m:sSubPr>
                                <m:e>
                                  <m:r>
                                    <m:rPr>
                                      <m:sty m:val="p"/>
                                    </m:rPr>
                                    <a:rPr lang="en-US" sz="2200">
                                      <a:latin typeface="Cambria Math" panose="02040503050406030204" pitchFamily="18" charset="0"/>
                                    </a:rPr>
                                    <m:t>H</m:t>
                                  </m:r>
                                </m:e>
                                <m:sub>
                                  <m:r>
                                    <a:rPr lang="en-US" sz="2200">
                                      <a:latin typeface="Cambria Math" panose="02040503050406030204" pitchFamily="18" charset="0"/>
                                    </a:rPr>
                                    <m:t>2</m:t>
                                  </m:r>
                                </m:sub>
                              </m:sSub>
                            </m:sub>
                          </m:sSub>
                        </m:den>
                      </m:f>
                      <m:r>
                        <a:rPr lang="en-US" sz="2200" i="1">
                          <a:latin typeface="Cambria Math" panose="02040503050406030204" pitchFamily="18" charset="0"/>
                        </a:rPr>
                        <m:t>   </m:t>
                      </m:r>
                      <m:r>
                        <m:rPr>
                          <m:sty m:val="p"/>
                        </m:rPr>
                        <a:rPr lang="en-US" sz="2200">
                          <a:latin typeface="Cambria Math" panose="02040503050406030204" pitchFamily="18" charset="0"/>
                        </a:rPr>
                        <m:t>x</m:t>
                      </m:r>
                      <m:r>
                        <a:rPr lang="en-US" sz="2200" i="1">
                          <a:latin typeface="Cambria Math" panose="02040503050406030204" pitchFamily="18" charset="0"/>
                        </a:rPr>
                        <m:t>    100%</m:t>
                      </m:r>
                      <m:r>
                        <a:rPr lang="en-US" sz="2200" b="0" i="1" smtClean="0">
                          <a:latin typeface="Cambria Math" panose="02040503050406030204" pitchFamily="18" charset="0"/>
                        </a:rPr>
                        <m:t>   =   100   −  </m:t>
                      </m:r>
                      <m:sSub>
                        <m:sSubPr>
                          <m:ctrlPr>
                            <a:rPr lang="en-US" sz="2200" i="1">
                              <a:latin typeface="Cambria Math" panose="02040503050406030204" pitchFamily="18" charset="0"/>
                            </a:rPr>
                          </m:ctrlPr>
                        </m:sSubPr>
                        <m:e>
                          <m:r>
                            <m:rPr>
                              <m:sty m:val="p"/>
                            </m:rPr>
                            <a:rPr lang="en-US" sz="2200">
                              <a:latin typeface="Cambria Math" panose="02040503050406030204" pitchFamily="18" charset="0"/>
                              <a:ea typeface="Cambria Math" panose="02040503050406030204" pitchFamily="18" charset="0"/>
                            </a:rPr>
                            <m:t>ϵ</m:t>
                          </m:r>
                        </m:e>
                        <m:sub>
                          <m:r>
                            <m:rPr>
                              <m:sty m:val="p"/>
                            </m:rPr>
                            <a:rPr lang="en-US" sz="2200">
                              <a:latin typeface="Cambria Math" panose="02040503050406030204" pitchFamily="18" charset="0"/>
                              <a:ea typeface="Cambria Math" panose="02040503050406030204" pitchFamily="18" charset="0"/>
                            </a:rPr>
                            <m:t>Zn</m:t>
                          </m:r>
                        </m:sub>
                      </m:sSub>
                    </m:oMath>
                  </m:oMathPara>
                </a14:m>
                <a:endParaRPr lang="en-US" sz="2200" dirty="0"/>
              </a:p>
            </p:txBody>
          </p:sp>
        </mc:Choice>
        <mc:Fallback xmlns="">
          <p:sp>
            <p:nvSpPr>
              <p:cNvPr id="9" name="TextBox 8"/>
              <p:cNvSpPr txBox="1">
                <a:spLocks noRot="1" noChangeAspect="1" noMove="1" noResize="1" noEditPoints="1" noAdjustHandles="1" noChangeArrowheads="1" noChangeShapeType="1" noTextEdit="1"/>
              </p:cNvSpPr>
              <p:nvPr/>
            </p:nvSpPr>
            <p:spPr>
              <a:xfrm>
                <a:off x="1650242" y="3036807"/>
                <a:ext cx="6061880" cy="835229"/>
              </a:xfrm>
              <a:prstGeom prst="rect">
                <a:avLst/>
              </a:prstGeom>
              <a:blipFill>
                <a:blip r:embed="rId3"/>
                <a:stretch>
                  <a:fillRect/>
                </a:stretch>
              </a:blipFill>
            </p:spPr>
            <p:txBody>
              <a:bodyPr/>
              <a:lstStyle/>
              <a:p>
                <a:r>
                  <a:rPr lang="en-US">
                    <a:noFill/>
                  </a:rPr>
                  <a:t> </a:t>
                </a:r>
              </a:p>
            </p:txBody>
          </p:sp>
        </mc:Fallback>
      </mc:AlternateContent>
      <p:sp>
        <p:nvSpPr>
          <p:cNvPr id="10" name="TextBox 9"/>
          <p:cNvSpPr txBox="1"/>
          <p:nvPr/>
        </p:nvSpPr>
        <p:spPr>
          <a:xfrm>
            <a:off x="566381" y="4143675"/>
            <a:ext cx="7328849"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 What is the current efficiency of O</a:t>
            </a:r>
            <a:r>
              <a:rPr lang="en-US" sz="2000" baseline="-25000" dirty="0">
                <a:latin typeface="Arial" panose="020B0604020202020204" pitchFamily="34" charset="0"/>
                <a:cs typeface="Arial" panose="020B0604020202020204" pitchFamily="34" charset="0"/>
              </a:rPr>
              <a:t>2</a:t>
            </a:r>
            <a:r>
              <a:rPr lang="en-US" sz="2000" dirty="0">
                <a:latin typeface="Arial" panose="020B0604020202020204" pitchFamily="34" charset="0"/>
                <a:cs typeface="Arial" panose="020B0604020202020204" pitchFamily="34" charset="0"/>
              </a:rPr>
              <a:t> evolution at the anode? </a:t>
            </a:r>
          </a:p>
        </p:txBody>
      </p:sp>
      <p:sp>
        <p:nvSpPr>
          <p:cNvPr id="11" name="TextBox 10"/>
          <p:cNvSpPr txBox="1"/>
          <p:nvPr/>
        </p:nvSpPr>
        <p:spPr>
          <a:xfrm>
            <a:off x="1229436" y="4717340"/>
            <a:ext cx="4312693"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Only one reaction occurs at anode.</a:t>
            </a:r>
          </a:p>
        </p:txBody>
      </p:sp>
      <mc:AlternateContent xmlns:mc="http://schemas.openxmlformats.org/markup-compatibility/2006" xmlns:a14="http://schemas.microsoft.com/office/drawing/2010/main">
        <mc:Choice Requires="a14">
          <p:sp>
            <p:nvSpPr>
              <p:cNvPr id="12" name="TextBox 11"/>
              <p:cNvSpPr txBox="1"/>
              <p:nvPr/>
            </p:nvSpPr>
            <p:spPr>
              <a:xfrm>
                <a:off x="5542129" y="4643522"/>
                <a:ext cx="2169993" cy="523220"/>
              </a:xfrm>
              <a:prstGeom prst="rect">
                <a:avLst/>
              </a:prstGeom>
              <a:noFill/>
            </p:spPr>
            <p:txBody>
              <a:bodyPr wrap="square" rtlCol="0">
                <a:spAutoFit/>
              </a:bodyPr>
              <a:lstStyle/>
              <a:p>
                <a:r>
                  <a:rPr lang="en-US" sz="2800" dirty="0">
                    <a:latin typeface="Cambria Math" panose="02040503050406030204" pitchFamily="18" charset="0"/>
                    <a:ea typeface="Cambria Math" panose="02040503050406030204" pitchFamily="18" charset="0"/>
                  </a:rPr>
                  <a:t>∴</a:t>
                </a:r>
                <a:r>
                  <a:rPr lang="en-US" sz="22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200" i="1">
                            <a:latin typeface="Cambria Math" panose="02040503050406030204" pitchFamily="18" charset="0"/>
                          </a:rPr>
                        </m:ctrlPr>
                      </m:sSubPr>
                      <m:e>
                        <m:r>
                          <m:rPr>
                            <m:sty m:val="p"/>
                          </m:rPr>
                          <a:rPr lang="en-US" sz="2200">
                            <a:latin typeface="Cambria Math" panose="02040503050406030204" pitchFamily="18" charset="0"/>
                            <a:ea typeface="Cambria Math" panose="02040503050406030204" pitchFamily="18" charset="0"/>
                          </a:rPr>
                          <m:t>ϵ</m:t>
                        </m:r>
                      </m:e>
                      <m:sub>
                        <m:sSub>
                          <m:sSubPr>
                            <m:ctrlPr>
                              <a:rPr lang="en-US" sz="2200" i="1">
                                <a:latin typeface="Cambria Math" panose="02040503050406030204" pitchFamily="18" charset="0"/>
                                <a:ea typeface="Cambria Math" panose="02040503050406030204" pitchFamily="18" charset="0"/>
                              </a:rPr>
                            </m:ctrlPr>
                          </m:sSubPr>
                          <m:e>
                            <m:r>
                              <m:rPr>
                                <m:sty m:val="p"/>
                              </m:rPr>
                              <a:rPr lang="en-US" sz="2200" b="0" i="0" smtClean="0">
                                <a:latin typeface="Cambria Math" panose="02040503050406030204" pitchFamily="18" charset="0"/>
                                <a:ea typeface="Cambria Math" panose="02040503050406030204" pitchFamily="18" charset="0"/>
                              </a:rPr>
                              <m:t>O</m:t>
                            </m:r>
                          </m:e>
                          <m:sub>
                            <m:r>
                              <a:rPr lang="en-US" sz="2200">
                                <a:latin typeface="Cambria Math" panose="02040503050406030204" pitchFamily="18" charset="0"/>
                                <a:ea typeface="Cambria Math" panose="02040503050406030204" pitchFamily="18" charset="0"/>
                              </a:rPr>
                              <m:t>2</m:t>
                            </m:r>
                          </m:sub>
                        </m:sSub>
                      </m:sub>
                    </m:sSub>
                    <m:r>
                      <a:rPr lang="en-US" sz="2200" b="0" i="1">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  100%</m:t>
                    </m:r>
                  </m:oMath>
                </a14:m>
                <a:r>
                  <a:rPr lang="en-US" sz="2200" dirty="0">
                    <a:latin typeface="Cambria Math" panose="02040503050406030204" pitchFamily="18" charset="0"/>
                    <a:ea typeface="Cambria Math" panose="02040503050406030204" pitchFamily="18" charset="0"/>
                  </a:rPr>
                  <a:t> </a:t>
                </a:r>
                <a:endParaRPr lang="en-US" sz="2800" dirty="0"/>
              </a:p>
            </p:txBody>
          </p:sp>
        </mc:Choice>
        <mc:Fallback xmlns="">
          <p:sp>
            <p:nvSpPr>
              <p:cNvPr id="12" name="TextBox 11"/>
              <p:cNvSpPr txBox="1">
                <a:spLocks noRot="1" noChangeAspect="1" noMove="1" noResize="1" noEditPoints="1" noAdjustHandles="1" noChangeArrowheads="1" noChangeShapeType="1" noTextEdit="1"/>
              </p:cNvSpPr>
              <p:nvPr/>
            </p:nvSpPr>
            <p:spPr>
              <a:xfrm>
                <a:off x="5542129" y="4643522"/>
                <a:ext cx="2169993" cy="523220"/>
              </a:xfrm>
              <a:prstGeom prst="rect">
                <a:avLst/>
              </a:prstGeom>
              <a:blipFill>
                <a:blip r:embed="rId4"/>
                <a:stretch>
                  <a:fillRect l="-5618" t="-16279" b="-27907"/>
                </a:stretch>
              </a:blipFill>
            </p:spPr>
            <p:txBody>
              <a:bodyPr/>
              <a:lstStyle/>
              <a:p>
                <a:r>
                  <a:rPr lang="en-US">
                    <a:noFill/>
                  </a:rPr>
                  <a:t> </a:t>
                </a:r>
              </a:p>
            </p:txBody>
          </p:sp>
        </mc:Fallback>
      </mc:AlternateContent>
      <p:sp>
        <p:nvSpPr>
          <p:cNvPr id="13" name="TextBox 12"/>
          <p:cNvSpPr txBox="1"/>
          <p:nvPr/>
        </p:nvSpPr>
        <p:spPr>
          <a:xfrm>
            <a:off x="696035" y="5425559"/>
            <a:ext cx="7554036" cy="707886"/>
          </a:xfrm>
          <a:prstGeom prst="rect">
            <a:avLst/>
          </a:prstGeom>
          <a:noFill/>
        </p:spPr>
        <p:txBody>
          <a:bodyPr wrap="square" rtlCol="0">
            <a:spAutoFit/>
          </a:bodyPr>
          <a:lstStyle/>
          <a:p>
            <a:pPr marL="1541463" indent="-1541463"/>
            <a:r>
              <a:rPr lang="en-US" sz="2000" u="sng" dirty="0">
                <a:latin typeface="Arial" panose="020B0604020202020204" pitchFamily="34" charset="0"/>
                <a:cs typeface="Arial" panose="020B0604020202020204" pitchFamily="34" charset="0"/>
              </a:rPr>
              <a:t>Conclusion</a:t>
            </a:r>
            <a:r>
              <a:rPr lang="en-US" sz="2000" dirty="0">
                <a:latin typeface="Arial" panose="020B0604020202020204" pitchFamily="34" charset="0"/>
                <a:cs typeface="Arial" panose="020B0604020202020204" pitchFamily="34" charset="0"/>
              </a:rPr>
              <a:t>:   Current efficiencies at cathode and anode are not necessarily equal to each other </a:t>
            </a:r>
          </a:p>
        </p:txBody>
      </p:sp>
    </p:spTree>
    <p:extLst>
      <p:ext uri="{BB962C8B-B14F-4D97-AF65-F5344CB8AC3E}">
        <p14:creationId xmlns:p14="http://schemas.microsoft.com/office/powerpoint/2010/main" val="66908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P spid="12" grpId="0"/>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8884692" cy="639762"/>
          </a:xfrm>
        </p:spPr>
        <p:txBody>
          <a:bodyPr>
            <a:noAutofit/>
          </a:bodyPr>
          <a:lstStyle/>
          <a:p>
            <a:r>
              <a:rPr lang="en-US" sz="3000" dirty="0"/>
              <a:t>Energy Requirement/Generation</a:t>
            </a:r>
          </a:p>
        </p:txBody>
      </p:sp>
      <p:sp>
        <p:nvSpPr>
          <p:cNvPr id="3" name="Content Placeholder 2"/>
          <p:cNvSpPr>
            <a:spLocks noGrp="1"/>
          </p:cNvSpPr>
          <p:nvPr>
            <p:ph idx="1"/>
          </p:nvPr>
        </p:nvSpPr>
        <p:spPr>
          <a:xfrm>
            <a:off x="178636" y="1016710"/>
            <a:ext cx="8965364" cy="4732361"/>
          </a:xfrm>
          <a:ln>
            <a:noFill/>
          </a:ln>
        </p:spPr>
        <p:txBody>
          <a:bodyPr>
            <a:normAutofit fontScale="92500" lnSpcReduction="20000"/>
          </a:bodyPr>
          <a:lstStyle/>
          <a:p>
            <a:pPr marL="0" indent="0">
              <a:buNone/>
            </a:pPr>
            <a:r>
              <a:rPr lang="en-US" sz="1900" dirty="0"/>
              <a:t>As discussed, the operation of an electrochemical cell involves either input of  electrical energy (electrolytic cell) or generation of electrical energy (galvanic cell).</a:t>
            </a:r>
          </a:p>
          <a:p>
            <a:pPr marL="0" indent="0">
              <a:buNone/>
            </a:pPr>
            <a:r>
              <a:rPr lang="en-US" sz="1100" dirty="0"/>
              <a:t> </a:t>
            </a:r>
          </a:p>
          <a:p>
            <a:pPr marL="0" indent="0">
              <a:buNone/>
            </a:pPr>
            <a:r>
              <a:rPr lang="en-US" sz="1900" dirty="0"/>
              <a:t>Not surprisingly, this energy is related to the two fundamental quantities associated with cell operation:</a:t>
            </a:r>
          </a:p>
          <a:p>
            <a:pPr marL="457200" indent="-287338" defTabSz="2338388">
              <a:buFont typeface="+mj-lt"/>
              <a:buAutoNum type="romanLcPeriod"/>
              <a:tabLst>
                <a:tab pos="627063" algn="l"/>
                <a:tab pos="2286000" algn="l"/>
                <a:tab pos="2690813" algn="l"/>
              </a:tabLst>
            </a:pPr>
            <a:r>
              <a:rPr lang="en-US" sz="1700" dirty="0"/>
              <a:t>cell voltage </a:t>
            </a:r>
            <a:r>
              <a:rPr lang="en-US" sz="2000" dirty="0" err="1">
                <a:latin typeface="Cambria Math" panose="02040503050406030204" pitchFamily="18" charset="0"/>
                <a:ea typeface="Cambria Math" panose="02040503050406030204" pitchFamily="18" charset="0"/>
              </a:rPr>
              <a:t>V</a:t>
            </a:r>
            <a:r>
              <a:rPr lang="en-US" sz="2000" baseline="-25000" dirty="0" err="1">
                <a:latin typeface="Cambria Math" panose="02040503050406030204" pitchFamily="18" charset="0"/>
                <a:ea typeface="Cambria Math" panose="02040503050406030204" pitchFamily="18" charset="0"/>
              </a:rPr>
              <a:t>cell</a:t>
            </a:r>
            <a:r>
              <a:rPr lang="en-US" sz="1700" dirty="0"/>
              <a:t>  –   voltage drop across cell, as measured between +</a:t>
            </a:r>
            <a:r>
              <a:rPr lang="en-US" sz="1700" dirty="0" err="1"/>
              <a:t>ve</a:t>
            </a:r>
            <a:r>
              <a:rPr lang="en-US" sz="1700" dirty="0"/>
              <a:t> and –</a:t>
            </a:r>
            <a:r>
              <a:rPr lang="en-US" sz="1700" dirty="0" err="1"/>
              <a:t>ve</a:t>
            </a:r>
            <a:r>
              <a:rPr lang="en-US" sz="1700" dirty="0"/>
              <a:t> 		terminals of power supply or voltmeter</a:t>
            </a:r>
          </a:p>
          <a:p>
            <a:pPr marL="463550" indent="-285750" defTabSz="736600">
              <a:buFont typeface="+mj-lt"/>
              <a:buAutoNum type="romanLcPeriod"/>
              <a:tabLst>
                <a:tab pos="463550" algn="l"/>
                <a:tab pos="627063" algn="l"/>
              </a:tabLst>
            </a:pPr>
            <a:r>
              <a:rPr lang="en-US" sz="1700" dirty="0"/>
              <a:t>cell current </a:t>
            </a:r>
            <a:r>
              <a:rPr lang="en-US" sz="2000" dirty="0" err="1">
                <a:latin typeface="Cambria Math" panose="02040503050406030204" pitchFamily="18" charset="0"/>
                <a:ea typeface="Cambria Math" panose="02040503050406030204" pitchFamily="18" charset="0"/>
              </a:rPr>
              <a:t>I</a:t>
            </a:r>
            <a:r>
              <a:rPr lang="en-US" sz="2000" baseline="-25000" dirty="0" err="1">
                <a:latin typeface="Cambria Math" panose="02040503050406030204" pitchFamily="18" charset="0"/>
                <a:ea typeface="Cambria Math" panose="02040503050406030204" pitchFamily="18" charset="0"/>
              </a:rPr>
              <a:t>cell</a:t>
            </a:r>
            <a:r>
              <a:rPr lang="en-US" sz="1700" dirty="0"/>
              <a:t>    –  magnitude of total current flowing through cell</a:t>
            </a:r>
          </a:p>
          <a:p>
            <a:pPr marL="177800" indent="0" defTabSz="736600">
              <a:buNone/>
              <a:tabLst>
                <a:tab pos="463550" algn="l"/>
                <a:tab pos="627063" algn="l"/>
              </a:tabLst>
            </a:pPr>
            <a:endParaRPr lang="en-US" sz="600" dirty="0"/>
          </a:p>
          <a:p>
            <a:pPr marL="0" indent="0" defTabSz="736600">
              <a:buNone/>
              <a:tabLst>
                <a:tab pos="682625" algn="l"/>
              </a:tabLst>
            </a:pPr>
            <a:r>
              <a:rPr lang="en-US" sz="1800" dirty="0"/>
              <a:t>If a cell operates at a total current </a:t>
            </a:r>
            <a:r>
              <a:rPr lang="en-US" sz="2000" dirty="0" err="1">
                <a:latin typeface="Cambria Math" panose="02040503050406030204" pitchFamily="18" charset="0"/>
                <a:ea typeface="Cambria Math" panose="02040503050406030204" pitchFamily="18" charset="0"/>
              </a:rPr>
              <a:t>I</a:t>
            </a:r>
            <a:r>
              <a:rPr lang="en-US" sz="1800" baseline="-25000" dirty="0" err="1"/>
              <a:t>cell</a:t>
            </a:r>
            <a:r>
              <a:rPr lang="en-US" sz="1800" dirty="0"/>
              <a:t> and cell voltage </a:t>
            </a:r>
            <a:r>
              <a:rPr lang="en-US" sz="2000" dirty="0" err="1">
                <a:latin typeface="Cambria Math" panose="02040503050406030204" pitchFamily="18" charset="0"/>
                <a:ea typeface="Cambria Math" panose="02040503050406030204" pitchFamily="18" charset="0"/>
              </a:rPr>
              <a:t>V</a:t>
            </a:r>
            <a:r>
              <a:rPr lang="en-US" sz="1800" baseline="-25000" dirty="0" err="1"/>
              <a:t>cell</a:t>
            </a:r>
            <a:r>
              <a:rPr lang="en-US" sz="1800" dirty="0"/>
              <a:t>, then</a:t>
            </a:r>
          </a:p>
          <a:p>
            <a:pPr marL="0" indent="0" defTabSz="736600">
              <a:buNone/>
              <a:tabLst>
                <a:tab pos="682625" algn="l"/>
              </a:tabLst>
            </a:pPr>
            <a:endParaRPr lang="en-US" sz="1100" dirty="0"/>
          </a:p>
          <a:p>
            <a:pPr defTabSz="736600">
              <a:buFont typeface="Wingdings" panose="05000000000000000000" pitchFamily="2" charset="2"/>
              <a:buChar char="Ø"/>
              <a:tabLst>
                <a:tab pos="682625" algn="l"/>
              </a:tabLst>
            </a:pPr>
            <a:r>
              <a:rPr lang="en-US" sz="1800" dirty="0"/>
              <a:t> </a:t>
            </a:r>
          </a:p>
          <a:p>
            <a:pPr marL="0" indent="0" defTabSz="736600">
              <a:buNone/>
              <a:tabLst>
                <a:tab pos="682625" algn="l"/>
              </a:tabLst>
            </a:pPr>
            <a:endParaRPr lang="en-US" sz="600" dirty="0"/>
          </a:p>
          <a:p>
            <a:pPr marL="0" indent="0" defTabSz="736600">
              <a:buNone/>
              <a:tabLst>
                <a:tab pos="682625" algn="l"/>
              </a:tabLst>
            </a:pPr>
            <a:r>
              <a:rPr lang="en-US" sz="1800" dirty="0"/>
              <a:t>                                                                               </a:t>
            </a:r>
            <a:endParaRPr lang="en-US" sz="2000" dirty="0"/>
          </a:p>
          <a:p>
            <a:pPr marL="0" indent="0">
              <a:buNone/>
            </a:pPr>
            <a:endParaRPr lang="en-US" sz="1800" dirty="0">
              <a:ea typeface="Cambria Math" panose="02040503050406030204" pitchFamily="18" charset="0"/>
            </a:endParaRPr>
          </a:p>
          <a:p>
            <a:pPr>
              <a:buFont typeface="Wingdings" panose="05000000000000000000" pitchFamily="2" charset="2"/>
              <a:buChar char="Ø"/>
            </a:pPr>
            <a:r>
              <a:rPr lang="en-US" sz="1800" dirty="0">
                <a:ea typeface="Cambria Math" panose="02040503050406030204" pitchFamily="18" charset="0"/>
              </a:rPr>
              <a:t>electrical energy required (or generated) over time from 0 to t  </a:t>
            </a:r>
            <a:r>
              <a:rPr lang="en-US" sz="2200" dirty="0">
                <a:latin typeface="Cambria Math" panose="02040503050406030204" pitchFamily="18" charset="0"/>
                <a:ea typeface="Cambria Math" panose="02040503050406030204" pitchFamily="18" charset="0"/>
              </a:rPr>
              <a:t>=</a:t>
            </a:r>
            <a:r>
              <a:rPr lang="en-US" sz="1800" dirty="0">
                <a:ea typeface="Cambria Math" panose="02040503050406030204" pitchFamily="18" charset="0"/>
              </a:rPr>
              <a:t>    </a:t>
            </a:r>
          </a:p>
          <a:p>
            <a:pPr marL="0" indent="0">
              <a:buNone/>
            </a:pPr>
            <a:r>
              <a:rPr lang="en-US" sz="600" dirty="0">
                <a:ea typeface="Cambria Math" panose="02040503050406030204" pitchFamily="18" charset="0"/>
              </a:rPr>
              <a:t>							</a:t>
            </a:r>
          </a:p>
          <a:p>
            <a:pPr marL="0" indent="0">
              <a:buNone/>
            </a:pPr>
            <a:r>
              <a:rPr lang="en-US" sz="2000" i="1" dirty="0">
                <a:latin typeface="Cambria Math" panose="02040503050406030204" pitchFamily="18" charset="0"/>
                <a:ea typeface="Cambria Math" panose="02040503050406030204" pitchFamily="18" charset="0"/>
              </a:rPr>
              <a:t>							</a:t>
            </a:r>
          </a:p>
        </p:txBody>
      </p:sp>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221940" y="6356349"/>
            <a:ext cx="2133600" cy="365125"/>
          </a:xfrm>
        </p:spPr>
        <p:txBody>
          <a:bodyPr/>
          <a:lstStyle/>
          <a:p>
            <a:fld id="{A748D552-2E59-4C4C-ACBB-207C47251780}" type="slidenum">
              <a:rPr lang="en-US" smtClean="0"/>
              <a:t>52</a:t>
            </a:fld>
            <a:endParaRPr lang="en-US" dirty="0"/>
          </a:p>
        </p:txBody>
      </p:sp>
      <p:grpSp>
        <p:nvGrpSpPr>
          <p:cNvPr id="8" name="Group 7"/>
          <p:cNvGrpSpPr/>
          <p:nvPr/>
        </p:nvGrpSpPr>
        <p:grpSpPr>
          <a:xfrm>
            <a:off x="6454857" y="3633204"/>
            <a:ext cx="2524117" cy="587255"/>
            <a:chOff x="5991857" y="3244375"/>
            <a:chExt cx="2684525" cy="584775"/>
          </a:xfrm>
        </p:grpSpPr>
        <p:sp>
          <p:nvSpPr>
            <p:cNvPr id="6" name="Right Arrow 5"/>
            <p:cNvSpPr/>
            <p:nvPr/>
          </p:nvSpPr>
          <p:spPr>
            <a:xfrm rot="10800000">
              <a:off x="5991857" y="3402717"/>
              <a:ext cx="614150" cy="16377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TextBox 6"/>
            <p:cNvSpPr txBox="1"/>
            <p:nvPr/>
          </p:nvSpPr>
          <p:spPr>
            <a:xfrm>
              <a:off x="6854407" y="3244375"/>
              <a:ext cx="1821975" cy="584775"/>
            </a:xfrm>
            <a:prstGeom prst="rect">
              <a:avLst/>
            </a:prstGeom>
            <a:noFill/>
          </p:spPr>
          <p:txBody>
            <a:bodyPr wrap="square" rtlCol="0">
              <a:spAutoFit/>
            </a:bodyPr>
            <a:lstStyle/>
            <a:p>
              <a:r>
                <a:rPr lang="en-US" sz="1600" dirty="0">
                  <a:solidFill>
                    <a:srgbClr val="FF0000"/>
                  </a:solidFill>
                  <a:latin typeface="Arial" panose="020B0604020202020204" pitchFamily="34" charset="0"/>
                  <a:cs typeface="Arial" panose="020B0604020202020204" pitchFamily="34" charset="0"/>
                </a:rPr>
                <a:t>use current, </a:t>
              </a:r>
              <a:r>
                <a:rPr lang="en-US" sz="1600" u="sng" dirty="0">
                  <a:solidFill>
                    <a:srgbClr val="FF0000"/>
                  </a:solidFill>
                  <a:latin typeface="Arial" panose="020B0604020202020204" pitchFamily="34" charset="0"/>
                  <a:cs typeface="Arial" panose="020B0604020202020204" pitchFamily="34" charset="0"/>
                </a:rPr>
                <a:t>not</a:t>
              </a:r>
              <a:r>
                <a:rPr lang="en-US" sz="1600" dirty="0">
                  <a:solidFill>
                    <a:srgbClr val="FF0000"/>
                  </a:solidFill>
                  <a:latin typeface="Arial" panose="020B0604020202020204" pitchFamily="34" charset="0"/>
                  <a:cs typeface="Arial" panose="020B0604020202020204" pitchFamily="34" charset="0"/>
                </a:rPr>
                <a:t> current density</a:t>
              </a:r>
            </a:p>
          </p:txBody>
        </p:sp>
      </p:grpSp>
      <p:sp>
        <p:nvSpPr>
          <p:cNvPr id="9" name="TextBox 8"/>
          <p:cNvSpPr txBox="1"/>
          <p:nvPr/>
        </p:nvSpPr>
        <p:spPr>
          <a:xfrm>
            <a:off x="314654" y="4141364"/>
            <a:ext cx="2162782" cy="338554"/>
          </a:xfrm>
          <a:prstGeom prst="rect">
            <a:avLst/>
          </a:prstGeom>
          <a:noFill/>
        </p:spPr>
        <p:txBody>
          <a:bodyPr wrap="square" rtlCol="0">
            <a:spAutoFit/>
          </a:bodyPr>
          <a:lstStyle/>
          <a:p>
            <a:r>
              <a:rPr lang="en-US" sz="1600" dirty="0">
                <a:solidFill>
                  <a:srgbClr val="FF0000"/>
                </a:solidFill>
              </a:rPr>
              <a:t>     </a:t>
            </a:r>
            <a:r>
              <a:rPr lang="en-US" sz="1600" dirty="0">
                <a:solidFill>
                  <a:srgbClr val="FF0000"/>
                </a:solidFill>
                <a:latin typeface="Arial" panose="020B0604020202020204" pitchFamily="34" charset="0"/>
                <a:cs typeface="Arial" panose="020B0604020202020204" pitchFamily="34" charset="0"/>
              </a:rPr>
              <a:t>(electrolytic cell)</a:t>
            </a:r>
          </a:p>
        </p:txBody>
      </p:sp>
      <p:sp>
        <p:nvSpPr>
          <p:cNvPr id="10" name="TextBox 9"/>
          <p:cNvSpPr txBox="1"/>
          <p:nvPr/>
        </p:nvSpPr>
        <p:spPr>
          <a:xfrm>
            <a:off x="2903390" y="3928057"/>
            <a:ext cx="1611508" cy="338554"/>
          </a:xfrm>
          <a:prstGeom prst="rect">
            <a:avLst/>
          </a:prstGeom>
          <a:noFill/>
        </p:spPr>
        <p:txBody>
          <a:bodyPr wrap="square" rtlCol="0">
            <a:spAutoFit/>
          </a:bodyPr>
          <a:lstStyle/>
          <a:p>
            <a:r>
              <a:rPr lang="en-US" sz="1600" dirty="0">
                <a:solidFill>
                  <a:srgbClr val="FF0000"/>
                </a:solidFill>
                <a:latin typeface="Arial" panose="020B0604020202020204" pitchFamily="34" charset="0"/>
                <a:cs typeface="Arial" panose="020B0604020202020204" pitchFamily="34" charset="0"/>
              </a:rPr>
              <a:t> </a:t>
            </a:r>
          </a:p>
        </p:txBody>
      </p:sp>
      <p:sp>
        <p:nvSpPr>
          <p:cNvPr id="15" name="TextBox 14"/>
          <p:cNvSpPr txBox="1"/>
          <p:nvPr/>
        </p:nvSpPr>
        <p:spPr>
          <a:xfrm>
            <a:off x="1743698" y="5946163"/>
            <a:ext cx="6175611" cy="369332"/>
          </a:xfrm>
          <a:prstGeom prst="rect">
            <a:avLst/>
          </a:prstGeom>
          <a:noFill/>
        </p:spPr>
        <p:txBody>
          <a:bodyPr wrap="square" rtlCol="0">
            <a:spAutoFit/>
          </a:bodyPr>
          <a:lstStyle/>
          <a:p>
            <a:r>
              <a:rPr lang="en-US" u="sng" dirty="0">
                <a:solidFill>
                  <a:srgbClr val="FF0000"/>
                </a:solidFill>
                <a:latin typeface="Arial" panose="020B0604020202020204" pitchFamily="34" charset="0"/>
                <a:cs typeface="Arial" panose="020B0604020202020204" pitchFamily="34" charset="0"/>
              </a:rPr>
              <a:t>Unit Check</a:t>
            </a:r>
            <a:r>
              <a:rPr lang="en-US" dirty="0">
                <a:solidFill>
                  <a:srgbClr val="FF0000"/>
                </a:solidFill>
                <a:latin typeface="Arial" panose="020B0604020202020204" pitchFamily="34" charset="0"/>
                <a:cs typeface="Arial" panose="020B0604020202020204" pitchFamily="34" charset="0"/>
              </a:rPr>
              <a:t>:  1 ampere - volt  </a:t>
            </a:r>
            <a:r>
              <a:rPr lang="en-US" dirty="0">
                <a:solidFill>
                  <a:srgbClr val="FF0000"/>
                </a:solidFill>
                <a:latin typeface="Cambria Math" panose="02040503050406030204" pitchFamily="18" charset="0"/>
                <a:ea typeface="Cambria Math" panose="02040503050406030204" pitchFamily="18" charset="0"/>
                <a:cs typeface="Arial" panose="020B0604020202020204" pitchFamily="34" charset="0"/>
              </a:rPr>
              <a:t>≡  </a:t>
            </a:r>
            <a:r>
              <a:rPr lang="en-US" dirty="0">
                <a:solidFill>
                  <a:srgbClr val="FF0000"/>
                </a:solidFill>
                <a:latin typeface="Arial" panose="020B0604020202020204" pitchFamily="34" charset="0"/>
                <a:ea typeface="Cambria Math" panose="02040503050406030204" pitchFamily="18" charset="0"/>
                <a:cs typeface="Arial" panose="020B0604020202020204" pitchFamily="34" charset="0"/>
              </a:rPr>
              <a:t>1 A-V  </a:t>
            </a:r>
            <a:r>
              <a:rPr lang="en-US" dirty="0">
                <a:solidFill>
                  <a:srgbClr val="FF0000"/>
                </a:solidFill>
                <a:latin typeface="Cambria Math" panose="02040503050406030204" pitchFamily="18" charset="0"/>
                <a:ea typeface="Cambria Math" panose="02040503050406030204" pitchFamily="18" charset="0"/>
                <a:cs typeface="Arial" panose="020B0604020202020204" pitchFamily="34" charset="0"/>
              </a:rPr>
              <a:t>≡  </a:t>
            </a:r>
            <a:r>
              <a:rPr lang="en-US" dirty="0">
                <a:solidFill>
                  <a:srgbClr val="FF0000"/>
                </a:solidFill>
                <a:latin typeface="Arial" panose="020B0604020202020204" pitchFamily="34" charset="0"/>
                <a:ea typeface="Cambria Math" panose="02040503050406030204" pitchFamily="18" charset="0"/>
                <a:cs typeface="Arial" panose="020B0604020202020204" pitchFamily="34" charset="0"/>
              </a:rPr>
              <a:t>1 J s</a:t>
            </a:r>
            <a:r>
              <a:rPr lang="en-US" baseline="30000" dirty="0">
                <a:solidFill>
                  <a:srgbClr val="FF0000"/>
                </a:solidFill>
                <a:latin typeface="Arial" panose="020B0604020202020204" pitchFamily="34" charset="0"/>
                <a:ea typeface="Cambria Math" panose="02040503050406030204" pitchFamily="18" charset="0"/>
                <a:cs typeface="Arial" panose="020B0604020202020204" pitchFamily="34" charset="0"/>
              </a:rPr>
              <a:t>-1</a:t>
            </a:r>
            <a:r>
              <a:rPr lang="en-US" dirty="0">
                <a:solidFill>
                  <a:srgbClr val="FF0000"/>
                </a:solidFill>
                <a:latin typeface="Cambria Math" panose="02040503050406030204" pitchFamily="18" charset="0"/>
                <a:ea typeface="Cambria Math" panose="02040503050406030204" pitchFamily="18" charset="0"/>
                <a:cs typeface="Arial" panose="020B0604020202020204" pitchFamily="34" charset="0"/>
              </a:rPr>
              <a:t>   ≡  </a:t>
            </a:r>
            <a:r>
              <a:rPr lang="en-US" dirty="0">
                <a:solidFill>
                  <a:srgbClr val="FF0000"/>
                </a:solidFill>
                <a:latin typeface="Arial" panose="020B0604020202020204" pitchFamily="34" charset="0"/>
                <a:ea typeface="Cambria Math" panose="02040503050406030204" pitchFamily="18" charset="0"/>
                <a:cs typeface="Arial" panose="020B0604020202020204" pitchFamily="34" charset="0"/>
              </a:rPr>
              <a:t>1  W</a:t>
            </a:r>
            <a:r>
              <a:rPr lang="en-US" dirty="0">
                <a:latin typeface="Arial" panose="020B0604020202020204" pitchFamily="34" charset="0"/>
                <a:ea typeface="Cambria Math" panose="02040503050406030204" pitchFamily="18" charset="0"/>
                <a:cs typeface="Arial" panose="020B0604020202020204" pitchFamily="34" charset="0"/>
              </a:rPr>
              <a:t>                      </a:t>
            </a:r>
            <a:r>
              <a:rPr lang="en-US" dirty="0">
                <a:latin typeface="Arial" panose="020B0604020202020204" pitchFamily="34" charset="0"/>
                <a:cs typeface="Arial" panose="020B0604020202020204" pitchFamily="34" charset="0"/>
              </a:rPr>
              <a:t>  </a:t>
            </a:r>
          </a:p>
        </p:txBody>
      </p:sp>
      <p:sp>
        <p:nvSpPr>
          <p:cNvPr id="13" name="TextBox 12"/>
          <p:cNvSpPr txBox="1"/>
          <p:nvPr/>
        </p:nvSpPr>
        <p:spPr>
          <a:xfrm>
            <a:off x="538058" y="3696567"/>
            <a:ext cx="179363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power required</a:t>
            </a:r>
          </a:p>
        </p:txBody>
      </p:sp>
      <p:sp>
        <p:nvSpPr>
          <p:cNvPr id="16" name="TextBox 15"/>
          <p:cNvSpPr txBox="1"/>
          <p:nvPr/>
        </p:nvSpPr>
        <p:spPr>
          <a:xfrm>
            <a:off x="2331688" y="3685734"/>
            <a:ext cx="52451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or</a:t>
            </a:r>
          </a:p>
        </p:txBody>
      </p:sp>
      <p:sp>
        <p:nvSpPr>
          <p:cNvPr id="17" name="TextBox 16"/>
          <p:cNvSpPr txBox="1"/>
          <p:nvPr/>
        </p:nvSpPr>
        <p:spPr>
          <a:xfrm>
            <a:off x="2812433" y="3674901"/>
            <a:ext cx="203425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power generated</a:t>
            </a:r>
          </a:p>
        </p:txBody>
      </p:sp>
      <p:sp>
        <p:nvSpPr>
          <p:cNvPr id="18" name="TextBox 17"/>
          <p:cNvSpPr txBox="1"/>
          <p:nvPr/>
        </p:nvSpPr>
        <p:spPr>
          <a:xfrm>
            <a:off x="4711244" y="3685734"/>
            <a:ext cx="488920" cy="369332"/>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cs typeface="Arial" panose="020B0604020202020204" pitchFamily="34" charset="0"/>
              </a:rPr>
              <a:t>=</a:t>
            </a:r>
          </a:p>
        </p:txBody>
      </p:sp>
      <p:sp>
        <p:nvSpPr>
          <p:cNvPr id="19" name="TextBox 18"/>
          <p:cNvSpPr txBox="1"/>
          <p:nvPr/>
        </p:nvSpPr>
        <p:spPr>
          <a:xfrm>
            <a:off x="5208440" y="3627070"/>
            <a:ext cx="1081391" cy="400110"/>
          </a:xfrm>
          <a:prstGeom prst="rect">
            <a:avLst/>
          </a:prstGeom>
          <a:noFill/>
        </p:spPr>
        <p:txBody>
          <a:bodyPr wrap="square" rtlCol="0">
            <a:spAutoFit/>
          </a:bodyPr>
          <a:lstStyle/>
          <a:p>
            <a:r>
              <a:rPr lang="en-US" sz="2000" dirty="0" err="1">
                <a:latin typeface="Cambria Math" panose="02040503050406030204" pitchFamily="18" charset="0"/>
                <a:ea typeface="Cambria Math" panose="02040503050406030204" pitchFamily="18" charset="0"/>
              </a:rPr>
              <a:t>V</a:t>
            </a:r>
            <a:r>
              <a:rPr lang="en-US" sz="2000" baseline="-25000" dirty="0" err="1">
                <a:latin typeface="Cambria Math" panose="02040503050406030204" pitchFamily="18" charset="0"/>
                <a:ea typeface="Cambria Math" panose="02040503050406030204" pitchFamily="18" charset="0"/>
              </a:rPr>
              <a:t>cell</a:t>
            </a:r>
            <a:r>
              <a:rPr lang="en-US" sz="2000" dirty="0">
                <a:latin typeface="Cambria Math" panose="02040503050406030204" pitchFamily="18" charset="0"/>
                <a:ea typeface="Cambria Math" panose="02040503050406030204" pitchFamily="18" charset="0"/>
              </a:rPr>
              <a:t> </a:t>
            </a:r>
            <a:r>
              <a:rPr lang="en-US" sz="2000" dirty="0" err="1">
                <a:latin typeface="Cambria Math" panose="02040503050406030204" pitchFamily="18" charset="0"/>
                <a:ea typeface="Cambria Math" panose="02040503050406030204" pitchFamily="18" charset="0"/>
              </a:rPr>
              <a:t>I</a:t>
            </a:r>
            <a:r>
              <a:rPr lang="en-US" sz="2000" baseline="-25000" dirty="0" err="1">
                <a:latin typeface="Cambria Math" panose="02040503050406030204" pitchFamily="18" charset="0"/>
                <a:ea typeface="Cambria Math" panose="02040503050406030204" pitchFamily="18" charset="0"/>
              </a:rPr>
              <a:t>cell</a:t>
            </a:r>
            <a:r>
              <a:rPr lang="en-US" sz="2000" dirty="0">
                <a:latin typeface="Cambria Math" panose="02040503050406030204" pitchFamily="18" charset="0"/>
                <a:ea typeface="Cambria Math" panose="02040503050406030204" pitchFamily="18" charset="0"/>
              </a:rPr>
              <a:t> </a:t>
            </a:r>
          </a:p>
        </p:txBody>
      </p:sp>
      <p:sp>
        <p:nvSpPr>
          <p:cNvPr id="20" name="TextBox 19"/>
          <p:cNvSpPr txBox="1"/>
          <p:nvPr/>
        </p:nvSpPr>
        <p:spPr>
          <a:xfrm>
            <a:off x="4847248" y="4114889"/>
            <a:ext cx="1943291" cy="615553"/>
          </a:xfrm>
          <a:prstGeom prst="rect">
            <a:avLst/>
          </a:prstGeom>
          <a:noFill/>
        </p:spPr>
        <p:txBody>
          <a:bodyPr wrap="square" rtlCol="0">
            <a:spAutoFit/>
          </a:bodyPr>
          <a:lstStyle/>
          <a:p>
            <a:r>
              <a:rPr lang="en-US" sz="1600" dirty="0">
                <a:solidFill>
                  <a:srgbClr val="FF0000"/>
                </a:solidFill>
                <a:latin typeface="Arial" panose="020B0604020202020204" pitchFamily="34" charset="0"/>
                <a:cs typeface="Arial" panose="020B0604020202020204" pitchFamily="34" charset="0"/>
              </a:rPr>
              <a:t>(units of W or J s</a:t>
            </a:r>
            <a:r>
              <a:rPr lang="en-US" sz="1600" baseline="30000" dirty="0">
                <a:solidFill>
                  <a:srgbClr val="FF0000"/>
                </a:solidFill>
                <a:latin typeface="Arial" panose="020B0604020202020204" pitchFamily="34" charset="0"/>
                <a:cs typeface="Arial" panose="020B0604020202020204" pitchFamily="34" charset="0"/>
              </a:rPr>
              <a:t>-1</a:t>
            </a:r>
            <a:r>
              <a:rPr lang="en-US" sz="1600" dirty="0">
                <a:solidFill>
                  <a:srgbClr val="FF0000"/>
                </a:solidFill>
                <a:latin typeface="Arial" panose="020B0604020202020204" pitchFamily="34" charset="0"/>
                <a:cs typeface="Arial" panose="020B0604020202020204" pitchFamily="34" charset="0"/>
              </a:rPr>
              <a:t>)</a:t>
            </a:r>
          </a:p>
          <a:p>
            <a:endParaRPr lang="en-US" dirty="0"/>
          </a:p>
        </p:txBody>
      </p:sp>
      <p:sp>
        <p:nvSpPr>
          <p:cNvPr id="21" name="TextBox 20"/>
          <p:cNvSpPr txBox="1"/>
          <p:nvPr/>
        </p:nvSpPr>
        <p:spPr>
          <a:xfrm>
            <a:off x="2947768" y="4128112"/>
            <a:ext cx="1771651" cy="338554"/>
          </a:xfrm>
          <a:prstGeom prst="rect">
            <a:avLst/>
          </a:prstGeom>
          <a:noFill/>
        </p:spPr>
        <p:txBody>
          <a:bodyPr wrap="square" rtlCol="0">
            <a:spAutoFit/>
          </a:bodyPr>
          <a:lstStyle/>
          <a:p>
            <a:r>
              <a:rPr lang="en-US" sz="1600" dirty="0">
                <a:solidFill>
                  <a:srgbClr val="FF0000"/>
                </a:solidFill>
                <a:latin typeface="Arial" panose="020B0604020202020204" pitchFamily="34" charset="0"/>
                <a:cs typeface="Arial" panose="020B0604020202020204" pitchFamily="34" charset="0"/>
              </a:rPr>
              <a:t>(galvanic cell)</a:t>
            </a:r>
          </a:p>
        </p:txBody>
      </p:sp>
      <mc:AlternateContent xmlns:mc="http://schemas.openxmlformats.org/markup-compatibility/2006" xmlns:a14="http://schemas.microsoft.com/office/drawing/2010/main">
        <mc:Choice Requires="a14">
          <p:sp>
            <p:nvSpPr>
              <p:cNvPr id="22" name="TextBox 21"/>
              <p:cNvSpPr txBox="1"/>
              <p:nvPr/>
            </p:nvSpPr>
            <p:spPr>
              <a:xfrm>
                <a:off x="6632103" y="4403594"/>
                <a:ext cx="1908351" cy="780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0</m:t>
                          </m:r>
                        </m:sub>
                        <m:sup>
                          <m:r>
                            <a:rPr lang="en-US" sz="2000" b="0" i="1" smtClean="0">
                              <a:latin typeface="Cambria Math" panose="02040503050406030204" pitchFamily="18" charset="0"/>
                            </a:rPr>
                            <m:t>𝑡</m:t>
                          </m:r>
                        </m:sup>
                        <m:e>
                          <m:sSub>
                            <m:sSubPr>
                              <m:ctrlPr>
                                <a:rPr lang="en-US" sz="2000" i="1" smtClean="0">
                                  <a:latin typeface="Cambria Math" panose="02040503050406030204" pitchFamily="18" charset="0"/>
                                </a:rPr>
                              </m:ctrlPr>
                            </m:sSubPr>
                            <m:e>
                              <m:r>
                                <m:rPr>
                                  <m:sty m:val="p"/>
                                </m:rPr>
                                <a:rPr lang="en-US" sz="2000" b="0" i="0" smtClean="0">
                                  <a:latin typeface="Cambria Math" panose="02040503050406030204" pitchFamily="18" charset="0"/>
                                </a:rPr>
                                <m:t>V</m:t>
                              </m:r>
                            </m:e>
                            <m:sub>
                              <m:r>
                                <m:rPr>
                                  <m:sty m:val="p"/>
                                </m:rPr>
                                <a:rPr lang="en-US" sz="2000" b="0" i="0" smtClean="0">
                                  <a:latin typeface="Cambria Math" panose="02040503050406030204" pitchFamily="18" charset="0"/>
                                </a:rPr>
                                <m:t>cell</m:t>
                              </m:r>
                            </m:sub>
                          </m:sSub>
                          <m:r>
                            <a:rPr lang="en-US" sz="2000" b="0" i="0" smtClean="0">
                              <a:latin typeface="Cambria Math" panose="02040503050406030204" pitchFamily="18" charset="0"/>
                            </a:rPr>
                            <m:t> </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I</m:t>
                              </m:r>
                            </m:e>
                            <m:sub>
                              <m:r>
                                <m:rPr>
                                  <m:sty m:val="p"/>
                                </m:rPr>
                                <a:rPr lang="en-US" sz="2000" b="0" i="0" smtClean="0">
                                  <a:latin typeface="Cambria Math" panose="02040503050406030204" pitchFamily="18" charset="0"/>
                                </a:rPr>
                                <m:t>cell</m:t>
                              </m:r>
                            </m:sub>
                          </m:sSub>
                          <m:r>
                            <a:rPr lang="en-US" sz="2000" b="0" i="1" smtClean="0">
                              <a:latin typeface="Cambria Math" panose="02040503050406030204" pitchFamily="18" charset="0"/>
                            </a:rPr>
                            <m:t> </m:t>
                          </m:r>
                          <m:r>
                            <a:rPr lang="en-US" sz="2000" b="0" i="1" smtClean="0">
                              <a:latin typeface="Cambria Math" panose="02040503050406030204" pitchFamily="18" charset="0"/>
                            </a:rPr>
                            <m:t>𝑑</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𝑡</m:t>
                              </m:r>
                            </m:e>
                            <m:sup>
                              <m:r>
                                <a:rPr lang="en-US" sz="2000" b="0" i="1" smtClean="0">
                                  <a:latin typeface="Cambria Math" panose="02040503050406030204" pitchFamily="18" charset="0"/>
                                </a:rPr>
                                <m:t>′</m:t>
                              </m:r>
                            </m:sup>
                          </m:sSup>
                        </m:e>
                      </m:nary>
                    </m:oMath>
                  </m:oMathPara>
                </a14:m>
                <a:endParaRPr lang="en-US" sz="2000" dirty="0"/>
              </a:p>
            </p:txBody>
          </p:sp>
        </mc:Choice>
        <mc:Fallback xmlns="">
          <p:sp>
            <p:nvSpPr>
              <p:cNvPr id="22" name="TextBox 21"/>
              <p:cNvSpPr txBox="1">
                <a:spLocks noRot="1" noChangeAspect="1" noMove="1" noResize="1" noEditPoints="1" noAdjustHandles="1" noChangeArrowheads="1" noChangeShapeType="1" noTextEdit="1"/>
              </p:cNvSpPr>
              <p:nvPr/>
            </p:nvSpPr>
            <p:spPr>
              <a:xfrm>
                <a:off x="6632103" y="4403594"/>
                <a:ext cx="1908351" cy="780663"/>
              </a:xfrm>
              <a:prstGeom prst="rect">
                <a:avLst/>
              </a:prstGeom>
              <a:blipFill>
                <a:blip r:embed="rId2"/>
                <a:stretch>
                  <a:fillRect/>
                </a:stretch>
              </a:blipFill>
            </p:spPr>
            <p:txBody>
              <a:bodyPr/>
              <a:lstStyle/>
              <a:p>
                <a:r>
                  <a:rPr lang="en-US">
                    <a:noFill/>
                  </a:rPr>
                  <a:t> </a:t>
                </a:r>
              </a:p>
            </p:txBody>
          </p:sp>
        </mc:Fallback>
      </mc:AlternateContent>
      <p:sp>
        <p:nvSpPr>
          <p:cNvPr id="23" name="TextBox 22"/>
          <p:cNvSpPr txBox="1"/>
          <p:nvPr/>
        </p:nvSpPr>
        <p:spPr>
          <a:xfrm>
            <a:off x="6445318" y="5152179"/>
            <a:ext cx="1553244" cy="707886"/>
          </a:xfrm>
          <a:prstGeom prst="rect">
            <a:avLst/>
          </a:prstGeom>
          <a:noFill/>
        </p:spPr>
        <p:txBody>
          <a:bodyPr wrap="square" rtlCol="0">
            <a:spAutoFit/>
          </a:bodyPr>
          <a:lstStyle/>
          <a:p>
            <a:r>
              <a:rPr lang="en-US" sz="2000" dirty="0">
                <a:latin typeface="Cambria Math" panose="02040503050406030204" pitchFamily="18" charset="0"/>
                <a:ea typeface="Cambria Math" panose="02040503050406030204" pitchFamily="18" charset="0"/>
              </a:rPr>
              <a:t>=   </a:t>
            </a:r>
            <a:r>
              <a:rPr lang="en-US" sz="2000" dirty="0" err="1">
                <a:latin typeface="Cambria Math" panose="02040503050406030204" pitchFamily="18" charset="0"/>
                <a:ea typeface="Cambria Math" panose="02040503050406030204" pitchFamily="18" charset="0"/>
              </a:rPr>
              <a:t>V</a:t>
            </a:r>
            <a:r>
              <a:rPr lang="en-US" sz="2000" baseline="-25000" dirty="0" err="1">
                <a:latin typeface="Cambria Math" panose="02040503050406030204" pitchFamily="18" charset="0"/>
                <a:ea typeface="Cambria Math" panose="02040503050406030204" pitchFamily="18" charset="0"/>
              </a:rPr>
              <a:t>cell</a:t>
            </a:r>
            <a:r>
              <a:rPr lang="en-US" sz="2000" dirty="0">
                <a:latin typeface="Cambria Math" panose="02040503050406030204" pitchFamily="18" charset="0"/>
                <a:ea typeface="Cambria Math" panose="02040503050406030204" pitchFamily="18" charset="0"/>
              </a:rPr>
              <a:t> </a:t>
            </a:r>
            <a:r>
              <a:rPr lang="en-US" sz="2000" dirty="0" err="1">
                <a:latin typeface="Cambria Math" panose="02040503050406030204" pitchFamily="18" charset="0"/>
                <a:ea typeface="Cambria Math" panose="02040503050406030204" pitchFamily="18" charset="0"/>
              </a:rPr>
              <a:t>I</a:t>
            </a:r>
            <a:r>
              <a:rPr lang="en-US" sz="2000" baseline="-25000" dirty="0" err="1">
                <a:latin typeface="Cambria Math" panose="02040503050406030204" pitchFamily="18" charset="0"/>
                <a:ea typeface="Cambria Math" panose="02040503050406030204" pitchFamily="18" charset="0"/>
              </a:rPr>
              <a:t>cell</a:t>
            </a:r>
            <a:r>
              <a:rPr lang="en-US" sz="2000" baseline="-25000" dirty="0">
                <a:latin typeface="Cambria Math" panose="02040503050406030204" pitchFamily="18" charset="0"/>
                <a:ea typeface="Cambria Math" panose="02040503050406030204" pitchFamily="18" charset="0"/>
              </a:rPr>
              <a:t> </a:t>
            </a:r>
            <a:r>
              <a:rPr lang="en-US" sz="2000" i="1" dirty="0">
                <a:latin typeface="Cambria Math" panose="02040503050406030204" pitchFamily="18" charset="0"/>
                <a:ea typeface="Cambria Math" panose="02040503050406030204" pitchFamily="18" charset="0"/>
              </a:rPr>
              <a:t>t</a:t>
            </a:r>
          </a:p>
          <a:p>
            <a:r>
              <a:rPr lang="en-US" sz="2000" dirty="0">
                <a:latin typeface="Cambria Math" panose="02040503050406030204" pitchFamily="18" charset="0"/>
                <a:ea typeface="Cambria Math" panose="02040503050406030204" pitchFamily="18" charset="0"/>
              </a:rPr>
              <a:t>  </a:t>
            </a:r>
          </a:p>
        </p:txBody>
      </p:sp>
      <p:grpSp>
        <p:nvGrpSpPr>
          <p:cNvPr id="26" name="Group 25"/>
          <p:cNvGrpSpPr/>
          <p:nvPr/>
        </p:nvGrpSpPr>
        <p:grpSpPr>
          <a:xfrm>
            <a:off x="2937657" y="5202367"/>
            <a:ext cx="3345534" cy="338554"/>
            <a:chOff x="3082216" y="5033090"/>
            <a:chExt cx="3345534" cy="338554"/>
          </a:xfrm>
        </p:grpSpPr>
        <p:sp>
          <p:nvSpPr>
            <p:cNvPr id="14" name="Right Arrow 13"/>
            <p:cNvSpPr/>
            <p:nvPr/>
          </p:nvSpPr>
          <p:spPr>
            <a:xfrm>
              <a:off x="5832209" y="5155490"/>
              <a:ext cx="595541" cy="15012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082216" y="5033090"/>
              <a:ext cx="2865363" cy="338554"/>
            </a:xfrm>
            <a:prstGeom prst="rect">
              <a:avLst/>
            </a:prstGeom>
            <a:noFill/>
          </p:spPr>
          <p:txBody>
            <a:bodyPr wrap="square" rtlCol="0">
              <a:spAutoFit/>
            </a:bodyPr>
            <a:lstStyle/>
            <a:p>
              <a:r>
                <a:rPr lang="en-US" sz="1600" dirty="0">
                  <a:solidFill>
                    <a:srgbClr val="FF0000"/>
                  </a:solidFill>
                  <a:latin typeface="Arial" panose="020B0604020202020204" pitchFamily="34" charset="0"/>
                  <a:ea typeface="Cambria Math" panose="02040503050406030204" pitchFamily="18" charset="0"/>
                  <a:cs typeface="Arial" panose="020B0604020202020204" pitchFamily="34" charset="0"/>
                </a:rPr>
                <a:t>if </a:t>
              </a:r>
              <a:r>
                <a:rPr lang="en-US" sz="1600" dirty="0" err="1">
                  <a:solidFill>
                    <a:srgbClr val="FF0000"/>
                  </a:solidFill>
                  <a:latin typeface="Arial" panose="020B0604020202020204" pitchFamily="34" charset="0"/>
                  <a:ea typeface="Cambria Math" panose="02040503050406030204" pitchFamily="18" charset="0"/>
                  <a:cs typeface="Arial" panose="020B0604020202020204" pitchFamily="34" charset="0"/>
                </a:rPr>
                <a:t>V</a:t>
              </a:r>
              <a:r>
                <a:rPr lang="en-US" sz="1600" baseline="-25000" dirty="0" err="1">
                  <a:solidFill>
                    <a:srgbClr val="FF0000"/>
                  </a:solidFill>
                  <a:latin typeface="Arial" panose="020B0604020202020204" pitchFamily="34" charset="0"/>
                  <a:cs typeface="Arial" panose="020B0604020202020204" pitchFamily="34" charset="0"/>
                </a:rPr>
                <a:t>cell</a:t>
              </a:r>
              <a:r>
                <a:rPr lang="en-US" sz="1600" dirty="0">
                  <a:solidFill>
                    <a:srgbClr val="FF0000"/>
                  </a:solidFill>
                  <a:latin typeface="Arial" panose="020B0604020202020204" pitchFamily="34" charset="0"/>
                  <a:cs typeface="Arial" panose="020B0604020202020204" pitchFamily="34" charset="0"/>
                </a:rPr>
                <a:t>  and </a:t>
              </a:r>
              <a:r>
                <a:rPr lang="en-US" sz="1600" dirty="0" err="1">
                  <a:solidFill>
                    <a:srgbClr val="FF0000"/>
                  </a:solidFill>
                  <a:latin typeface="Arial" panose="020B0604020202020204" pitchFamily="34" charset="0"/>
                  <a:ea typeface="Cambria Math" panose="02040503050406030204" pitchFamily="18" charset="0"/>
                  <a:cs typeface="Arial" panose="020B0604020202020204" pitchFamily="34" charset="0"/>
                </a:rPr>
                <a:t>I</a:t>
              </a:r>
              <a:r>
                <a:rPr lang="en-US" sz="1600" baseline="-25000" dirty="0" err="1">
                  <a:solidFill>
                    <a:srgbClr val="FF0000"/>
                  </a:solidFill>
                  <a:latin typeface="Arial" panose="020B0604020202020204" pitchFamily="34" charset="0"/>
                  <a:cs typeface="Arial" panose="020B0604020202020204" pitchFamily="34" charset="0"/>
                </a:rPr>
                <a:t>cell</a:t>
              </a:r>
              <a:r>
                <a:rPr lang="en-US" sz="1600" dirty="0">
                  <a:solidFill>
                    <a:srgbClr val="FF0000"/>
                  </a:solidFill>
                  <a:latin typeface="Arial" panose="020B0604020202020204" pitchFamily="34" charset="0"/>
                  <a:ea typeface="Cambria Math" panose="02040503050406030204" pitchFamily="18" charset="0"/>
                  <a:cs typeface="Arial" panose="020B0604020202020204" pitchFamily="34" charset="0"/>
                </a:rPr>
                <a:t> are constant</a:t>
              </a:r>
              <a:endParaRPr lang="en-US" sz="1600" dirty="0">
                <a:latin typeface="Arial" panose="020B0604020202020204" pitchFamily="34" charset="0"/>
                <a:cs typeface="Arial" panose="020B0604020202020204" pitchFamily="34" charset="0"/>
              </a:endParaRPr>
            </a:p>
          </p:txBody>
        </p:sp>
      </p:grpSp>
      <p:sp>
        <p:nvSpPr>
          <p:cNvPr id="25" name="TextBox 24"/>
          <p:cNvSpPr txBox="1"/>
          <p:nvPr/>
        </p:nvSpPr>
        <p:spPr>
          <a:xfrm>
            <a:off x="6836061" y="5539951"/>
            <a:ext cx="1209346" cy="338554"/>
          </a:xfrm>
          <a:prstGeom prst="rect">
            <a:avLst/>
          </a:prstGeom>
          <a:noFill/>
        </p:spPr>
        <p:txBody>
          <a:bodyPr wrap="square" rtlCol="0">
            <a:spAutoFit/>
          </a:bodyPr>
          <a:lstStyle/>
          <a:p>
            <a:r>
              <a:rPr lang="en-US" sz="1600" dirty="0">
                <a:solidFill>
                  <a:srgbClr val="FF0000"/>
                </a:solidFill>
                <a:latin typeface="Arial" panose="020B0604020202020204" pitchFamily="34" charset="0"/>
                <a:ea typeface="Cambria Math" panose="02040503050406030204" pitchFamily="18" charset="0"/>
                <a:cs typeface="Arial" panose="020B0604020202020204" pitchFamily="34" charset="0"/>
              </a:rPr>
              <a:t>(units of J)</a:t>
            </a:r>
            <a:endParaRPr lang="en-US" sz="1600" i="1" dirty="0">
              <a:latin typeface="Arial" panose="020B0604020202020204" pitchFamily="34" charset="0"/>
              <a:ea typeface="Cambria Math" panose="02040503050406030204" pitchFamily="18" charset="0"/>
              <a:cs typeface="Arial" panose="020B0604020202020204" pitchFamily="34" charset="0"/>
            </a:endParaRPr>
          </a:p>
        </p:txBody>
      </p:sp>
    </p:spTree>
    <p:extLst>
      <p:ext uri="{BB962C8B-B14F-4D97-AF65-F5344CB8AC3E}">
        <p14:creationId xmlns:p14="http://schemas.microsoft.com/office/powerpoint/2010/main" val="65596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
                                            <p:txEl>
                                              <p:pRg st="12" end="12"/>
                                            </p:txEl>
                                          </p:spTgt>
                                        </p:tgtEl>
                                        <p:attrNameLst>
                                          <p:attrName>style.visibility</p:attrName>
                                        </p:attrNameLst>
                                      </p:cBhvr>
                                      <p:to>
                                        <p:strVal val="visible"/>
                                      </p:to>
                                    </p:set>
                                    <p:animEffect transition="in" filter="fade">
                                      <p:cBhvr>
                                        <p:cTn id="82" dur="500"/>
                                        <p:tgtEl>
                                          <p:spTgt spid="3">
                                            <p:txEl>
                                              <p:pRg st="12" end="12"/>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fade">
                                      <p:cBhvr>
                                        <p:cTn id="92" dur="500"/>
                                        <p:tgtEl>
                                          <p:spTgt spid="2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3"/>
                                        </p:tgtEl>
                                        <p:attrNameLst>
                                          <p:attrName>style.visibility</p:attrName>
                                        </p:attrNameLst>
                                      </p:cBhvr>
                                      <p:to>
                                        <p:strVal val="visible"/>
                                      </p:to>
                                    </p:set>
                                    <p:animEffect transition="in" filter="fade">
                                      <p:cBhvr>
                                        <p:cTn id="97" dur="500"/>
                                        <p:tgtEl>
                                          <p:spTgt spid="2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fade">
                                      <p:cBhvr>
                                        <p:cTn id="102" dur="500"/>
                                        <p:tgtEl>
                                          <p:spTgt spid="2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3" grpId="0"/>
      <p:bldP spid="16" grpId="0"/>
      <p:bldP spid="17" grpId="0"/>
      <p:bldP spid="18" grpId="0"/>
      <p:bldP spid="19" grpId="0"/>
      <p:bldP spid="20" grpId="0"/>
      <p:bldP spid="21" grpId="0"/>
      <p:bldP spid="22" grpId="0"/>
      <p:bldP spid="23" grpId="0"/>
      <p:bldP spid="25"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1069" y="274638"/>
            <a:ext cx="8495731" cy="639762"/>
          </a:xfrm>
        </p:spPr>
        <p:txBody>
          <a:bodyPr>
            <a:normAutofit/>
          </a:bodyPr>
          <a:lstStyle/>
          <a:p>
            <a:r>
              <a:rPr lang="en-US" dirty="0"/>
              <a:t>Electrical Connections in Multi-Electrode Cells</a:t>
            </a:r>
          </a:p>
        </p:txBody>
      </p:sp>
      <p:sp>
        <p:nvSpPr>
          <p:cNvPr id="3" name="Footer Placeholder 2"/>
          <p:cNvSpPr>
            <a:spLocks noGrp="1"/>
          </p:cNvSpPr>
          <p:nvPr>
            <p:ph type="ftr" sz="quarter" idx="11"/>
          </p:nvPr>
        </p:nvSpPr>
        <p:spPr/>
        <p:txBody>
          <a:bodyPr/>
          <a:lstStyle/>
          <a:p>
            <a:r>
              <a:rPr lang="en-US" dirty="0"/>
              <a:t>ChE 331 – F20</a:t>
            </a:r>
          </a:p>
        </p:txBody>
      </p:sp>
      <p:sp>
        <p:nvSpPr>
          <p:cNvPr id="4" name="Slide Number Placeholder 3"/>
          <p:cNvSpPr>
            <a:spLocks noGrp="1"/>
          </p:cNvSpPr>
          <p:nvPr>
            <p:ph type="sldNum" sz="quarter" idx="12"/>
          </p:nvPr>
        </p:nvSpPr>
        <p:spPr>
          <a:xfrm>
            <a:off x="7374454" y="6356350"/>
            <a:ext cx="2133600" cy="365125"/>
          </a:xfrm>
        </p:spPr>
        <p:txBody>
          <a:bodyPr/>
          <a:lstStyle/>
          <a:p>
            <a:fld id="{A748D552-2E59-4C4C-ACBB-207C47251780}" type="slidenum">
              <a:rPr lang="en-US" smtClean="0"/>
              <a:t>53</a:t>
            </a:fld>
            <a:endParaRPr lang="en-US" dirty="0"/>
          </a:p>
        </p:txBody>
      </p:sp>
      <p:sp>
        <p:nvSpPr>
          <p:cNvPr id="13" name="TextBox 12"/>
          <p:cNvSpPr txBox="1"/>
          <p:nvPr/>
        </p:nvSpPr>
        <p:spPr>
          <a:xfrm>
            <a:off x="47767" y="1061767"/>
            <a:ext cx="904846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 practical situations, cells contain more than a single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electrode and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electrode. </a:t>
            </a:r>
          </a:p>
        </p:txBody>
      </p:sp>
      <p:sp>
        <p:nvSpPr>
          <p:cNvPr id="6" name="TextBox 5"/>
          <p:cNvSpPr txBox="1"/>
          <p:nvPr/>
        </p:nvSpPr>
        <p:spPr>
          <a:xfrm>
            <a:off x="47767" y="1890661"/>
            <a:ext cx="861369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This can be done via two different types of connection: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monopolar</a:t>
            </a:r>
            <a:r>
              <a:rPr lang="en-US" dirty="0">
                <a:latin typeface="Arial" panose="020B0604020202020204" pitchFamily="34" charset="0"/>
                <a:cs typeface="Arial" panose="020B0604020202020204" pitchFamily="34" charset="0"/>
              </a:rPr>
              <a:t> and ii) </a:t>
            </a:r>
            <a:r>
              <a:rPr lang="en-US" dirty="0">
                <a:solidFill>
                  <a:srgbClr val="FF0000"/>
                </a:solidFill>
                <a:latin typeface="Arial" panose="020B0604020202020204" pitchFamily="34" charset="0"/>
                <a:cs typeface="Arial" panose="020B0604020202020204" pitchFamily="34" charset="0"/>
              </a:rPr>
              <a:t>bipolar</a:t>
            </a:r>
            <a:r>
              <a:rPr lang="en-US" dirty="0">
                <a:latin typeface="Arial" panose="020B0604020202020204" pitchFamily="34" charset="0"/>
                <a:cs typeface="Arial" panose="020B0604020202020204" pitchFamily="34" charset="0"/>
              </a:rPr>
              <a:t> </a:t>
            </a:r>
          </a:p>
        </p:txBody>
      </p:sp>
      <p:sp>
        <p:nvSpPr>
          <p:cNvPr id="8" name="TextBox 7"/>
          <p:cNvSpPr txBox="1"/>
          <p:nvPr/>
        </p:nvSpPr>
        <p:spPr>
          <a:xfrm>
            <a:off x="-19964" y="2405311"/>
            <a:ext cx="9163963" cy="1815882"/>
          </a:xfrm>
          <a:prstGeom prst="rect">
            <a:avLst/>
          </a:prstGeom>
          <a:noFill/>
        </p:spPr>
        <p:txBody>
          <a:bodyPr wrap="square" rtlCol="0">
            <a:spAutoFit/>
          </a:bodyPr>
          <a:lstStyle/>
          <a:p>
            <a:pPr marL="52388" indent="-52388"/>
            <a:r>
              <a:rPr lang="en-CA" dirty="0">
                <a:latin typeface="Arial" panose="020B0604020202020204" pitchFamily="34" charset="0"/>
                <a:cs typeface="Arial" panose="020B0604020202020204" pitchFamily="34" charset="0"/>
              </a:rPr>
              <a:t> As will be shown, although the connections differ, both types of circuits still consist of the same basic building block:  </a:t>
            </a:r>
          </a:p>
          <a:p>
            <a:pPr marL="966788" indent="-966788"/>
            <a:r>
              <a:rPr lang="en-CA" sz="2200" dirty="0">
                <a:latin typeface="Arial" panose="020B0604020202020204" pitchFamily="34" charset="0"/>
                <a:ea typeface="Cambria Math" panose="02040503050406030204" pitchFamily="18" charset="0"/>
                <a:cs typeface="Arial" panose="020B0604020202020204" pitchFamily="34" charset="0"/>
              </a:rPr>
              <a:t>        </a:t>
            </a:r>
            <a:r>
              <a:rPr lang="en-CA" sz="2200" dirty="0">
                <a:latin typeface="Cambria Math" panose="02040503050406030204" pitchFamily="18" charset="0"/>
                <a:ea typeface="Cambria Math" panose="02040503050406030204" pitchFamily="18" charset="0"/>
                <a:cs typeface="Arial" panose="020B0604020202020204" pitchFamily="34" charset="0"/>
              </a:rPr>
              <a:t>→</a:t>
            </a:r>
            <a:r>
              <a:rPr lang="en-CA" dirty="0">
                <a:latin typeface="Cambria Math" panose="02040503050406030204" pitchFamily="18" charset="0"/>
                <a:ea typeface="Cambria Math" panose="02040503050406030204" pitchFamily="18" charset="0"/>
                <a:cs typeface="Arial" panose="020B0604020202020204" pitchFamily="34" charset="0"/>
              </a:rPr>
              <a:t>  </a:t>
            </a:r>
            <a:r>
              <a:rPr lang="en-CA" dirty="0">
                <a:latin typeface="Arial" panose="020B0604020202020204" pitchFamily="34" charset="0"/>
                <a:ea typeface="Cambria Math" panose="02040503050406030204" pitchFamily="18" charset="0"/>
                <a:cs typeface="Arial" panose="020B0604020202020204" pitchFamily="34" charset="0"/>
              </a:rPr>
              <a:t>a</a:t>
            </a:r>
            <a:r>
              <a:rPr lang="en-CA"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electrode face / electrolyte/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electrode face unit consisting of a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electrode separated from a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electrode by electrolyte</a:t>
            </a:r>
          </a:p>
          <a:p>
            <a:pPr marL="966788" indent="-966788"/>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Note</a:t>
            </a:r>
            <a:r>
              <a:rPr lang="en-US" dirty="0">
                <a:latin typeface="Arial" panose="020B0604020202020204" pitchFamily="34" charset="0"/>
                <a:cs typeface="Arial" panose="020B0604020202020204" pitchFamily="34" charset="0"/>
              </a:rPr>
              <a:t>: This is identical to a cell with a single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electrode and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electrode.                              </a:t>
            </a:r>
          </a:p>
          <a:p>
            <a:pPr marL="1084263" indent="-1084263"/>
            <a:endParaRPr lang="en-US" dirty="0">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3"/>
          <a:stretch>
            <a:fillRect/>
          </a:stretch>
        </p:blipFill>
        <p:spPr>
          <a:xfrm>
            <a:off x="191069" y="4313246"/>
            <a:ext cx="3291840" cy="2225666"/>
          </a:xfrm>
          <a:prstGeom prst="rect">
            <a:avLst/>
          </a:prstGeom>
        </p:spPr>
      </p:pic>
      <p:sp>
        <p:nvSpPr>
          <p:cNvPr id="10" name="Rectangle 9"/>
          <p:cNvSpPr/>
          <p:nvPr/>
        </p:nvSpPr>
        <p:spPr>
          <a:xfrm>
            <a:off x="3684188" y="4737494"/>
            <a:ext cx="5002612" cy="769441"/>
          </a:xfrm>
          <a:prstGeom prst="rect">
            <a:avLst/>
          </a:prstGeom>
        </p:spPr>
        <p:txBody>
          <a:bodyPr wrap="square">
            <a:spAutoFit/>
          </a:bodyPr>
          <a:lstStyle/>
          <a:p>
            <a:pPr marL="457200" indent="-457200">
              <a:buNone/>
            </a:pPr>
            <a:r>
              <a:rPr lang="en-US" sz="2000" dirty="0" err="1">
                <a:latin typeface="Cambria Math" panose="02040503050406030204" pitchFamily="18" charset="0"/>
                <a:ea typeface="Cambria Math" panose="02040503050406030204" pitchFamily="18" charset="0"/>
              </a:rPr>
              <a:t>V</a:t>
            </a:r>
            <a:r>
              <a:rPr lang="en-US" sz="2400" baseline="-25000" dirty="0" err="1">
                <a:latin typeface="Cambria Math" panose="02040503050406030204" pitchFamily="18" charset="0"/>
                <a:ea typeface="Cambria Math" panose="02040503050406030204" pitchFamily="18" charset="0"/>
              </a:rPr>
              <a:t>j</a:t>
            </a:r>
            <a:r>
              <a:rPr lang="en-US" dirty="0"/>
              <a:t> </a:t>
            </a:r>
            <a:r>
              <a:rPr lang="en-US" sz="2000" dirty="0">
                <a:latin typeface="Cambria Math" panose="02040503050406030204" pitchFamily="18" charset="0"/>
                <a:ea typeface="Cambria Math" panose="02040503050406030204" pitchFamily="18" charset="0"/>
              </a:rPr>
              <a:t>=</a:t>
            </a:r>
            <a:r>
              <a:rPr lang="en-US" dirty="0"/>
              <a:t>  </a:t>
            </a:r>
            <a:r>
              <a:rPr lang="en-US" sz="1700" dirty="0">
                <a:latin typeface="Arial" panose="020B0604020202020204" pitchFamily="34" charset="0"/>
                <a:cs typeface="Arial" panose="020B0604020202020204" pitchFamily="34" charset="0"/>
              </a:rPr>
              <a:t>voltage drop across each +</a:t>
            </a:r>
            <a:r>
              <a:rPr lang="en-US" sz="1700" dirty="0" err="1">
                <a:latin typeface="Arial" panose="020B0604020202020204" pitchFamily="34" charset="0"/>
                <a:cs typeface="Arial" panose="020B0604020202020204" pitchFamily="34" charset="0"/>
              </a:rPr>
              <a:t>ve</a:t>
            </a:r>
            <a:r>
              <a:rPr lang="en-US" sz="1700" dirty="0">
                <a:latin typeface="Arial" panose="020B0604020202020204" pitchFamily="34" charset="0"/>
                <a:cs typeface="Arial" panose="020B0604020202020204" pitchFamily="34" charset="0"/>
              </a:rPr>
              <a:t> / e /–</a:t>
            </a:r>
            <a:r>
              <a:rPr lang="en-US" sz="1700" dirty="0" err="1">
                <a:latin typeface="Arial" panose="020B0604020202020204" pitchFamily="34" charset="0"/>
                <a:cs typeface="Arial" panose="020B0604020202020204" pitchFamily="34" charset="0"/>
              </a:rPr>
              <a:t>ve</a:t>
            </a:r>
            <a:r>
              <a:rPr lang="en-US" sz="1700" dirty="0">
                <a:latin typeface="Arial" panose="020B0604020202020204" pitchFamily="34" charset="0"/>
                <a:cs typeface="Arial" panose="020B0604020202020204" pitchFamily="34" charset="0"/>
              </a:rPr>
              <a:t> unit</a:t>
            </a:r>
          </a:p>
          <a:p>
            <a:pPr marL="457200" indent="-457200">
              <a:buNone/>
            </a:pPr>
            <a:r>
              <a:rPr lang="en-US" sz="2000" dirty="0" err="1">
                <a:latin typeface="Cambria Math" panose="02040503050406030204" pitchFamily="18" charset="0"/>
                <a:ea typeface="Cambria Math" panose="02040503050406030204" pitchFamily="18" charset="0"/>
              </a:rPr>
              <a:t>I</a:t>
            </a:r>
            <a:r>
              <a:rPr lang="en-US" sz="2000" baseline="-25000" dirty="0" err="1">
                <a:latin typeface="Cambria Math" panose="02040503050406030204" pitchFamily="18" charset="0"/>
                <a:ea typeface="Cambria Math" panose="02040503050406030204" pitchFamily="18" charset="0"/>
              </a:rPr>
              <a:t>j</a:t>
            </a:r>
            <a:r>
              <a:rPr lang="en-US" sz="2400" dirty="0">
                <a:latin typeface="Cambria Math" panose="02040503050406030204" pitchFamily="18" charset="0"/>
                <a:ea typeface="Cambria Math" panose="02040503050406030204" pitchFamily="18" charset="0"/>
              </a:rPr>
              <a:t> </a:t>
            </a:r>
            <a:r>
              <a:rPr lang="en-US" sz="2000" dirty="0">
                <a:latin typeface="Cambria Math" panose="02040503050406030204" pitchFamily="18" charset="0"/>
                <a:ea typeface="Cambria Math" panose="02040503050406030204" pitchFamily="18" charset="0"/>
              </a:rPr>
              <a:t>=</a:t>
            </a:r>
            <a:r>
              <a:rPr lang="en-US" dirty="0"/>
              <a:t>  </a:t>
            </a:r>
            <a:r>
              <a:rPr lang="en-US" sz="1700" dirty="0">
                <a:latin typeface="Arial" panose="020B0604020202020204" pitchFamily="34" charset="0"/>
                <a:cs typeface="Arial" panose="020B0604020202020204" pitchFamily="34" charset="0"/>
              </a:rPr>
              <a:t>current flowing across each +</a:t>
            </a:r>
            <a:r>
              <a:rPr lang="en-US" sz="1700" dirty="0" err="1">
                <a:latin typeface="Arial" panose="020B0604020202020204" pitchFamily="34" charset="0"/>
                <a:cs typeface="Arial" panose="020B0604020202020204" pitchFamily="34" charset="0"/>
              </a:rPr>
              <a:t>ve</a:t>
            </a:r>
            <a:r>
              <a:rPr lang="en-US" sz="1700" dirty="0">
                <a:latin typeface="Arial" panose="020B0604020202020204" pitchFamily="34" charset="0"/>
                <a:cs typeface="Arial" panose="020B0604020202020204" pitchFamily="34" charset="0"/>
              </a:rPr>
              <a:t> / e /–</a:t>
            </a:r>
            <a:r>
              <a:rPr lang="en-US" sz="1700" dirty="0" err="1">
                <a:latin typeface="Arial" panose="020B0604020202020204" pitchFamily="34" charset="0"/>
                <a:cs typeface="Arial" panose="020B0604020202020204" pitchFamily="34" charset="0"/>
              </a:rPr>
              <a:t>ve</a:t>
            </a:r>
            <a:r>
              <a:rPr lang="en-US" sz="1700" dirty="0">
                <a:latin typeface="Arial" panose="020B0604020202020204" pitchFamily="34" charset="0"/>
                <a:cs typeface="Arial" panose="020B0604020202020204" pitchFamily="34" charset="0"/>
              </a:rPr>
              <a:t> unit</a:t>
            </a:r>
            <a:endParaRPr lang="en-US" sz="1700" u="sng" dirty="0">
              <a:latin typeface="Arial" panose="020B0604020202020204" pitchFamily="34" charset="0"/>
              <a:cs typeface="Arial" panose="020B0604020202020204" pitchFamily="34" charset="0"/>
            </a:endParaRPr>
          </a:p>
        </p:txBody>
      </p:sp>
      <p:sp>
        <p:nvSpPr>
          <p:cNvPr id="11" name="TextBox 10"/>
          <p:cNvSpPr txBox="1"/>
          <p:nvPr/>
        </p:nvSpPr>
        <p:spPr>
          <a:xfrm>
            <a:off x="47767" y="3910739"/>
            <a:ext cx="840390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For convenience, this unit will be denoted as a </a:t>
            </a:r>
            <a:r>
              <a:rPr lang="en-US" dirty="0">
                <a:solidFill>
                  <a:srgbClr val="FF0000"/>
                </a:solidFill>
                <a:latin typeface="Arial" panose="020B0604020202020204" pitchFamily="34" charset="0"/>
                <a:cs typeface="Arial" panose="020B0604020202020204" pitchFamily="34" charset="0"/>
              </a:rPr>
              <a:t>+</a:t>
            </a:r>
            <a:r>
              <a:rPr lang="en-US" dirty="0" err="1">
                <a:solidFill>
                  <a:srgbClr val="FF0000"/>
                </a:solidFill>
                <a:latin typeface="Arial" panose="020B0604020202020204" pitchFamily="34" charset="0"/>
                <a:cs typeface="Arial" panose="020B0604020202020204" pitchFamily="34" charset="0"/>
              </a:rPr>
              <a:t>ve</a:t>
            </a:r>
            <a:r>
              <a:rPr lang="en-US" dirty="0">
                <a:solidFill>
                  <a:srgbClr val="FF0000"/>
                </a:solidFill>
                <a:latin typeface="Arial" panose="020B0604020202020204" pitchFamily="34" charset="0"/>
                <a:cs typeface="Arial" panose="020B0604020202020204" pitchFamily="34" charset="0"/>
              </a:rPr>
              <a:t>/ e /–</a:t>
            </a:r>
            <a:r>
              <a:rPr lang="en-US" dirty="0" err="1">
                <a:solidFill>
                  <a:srgbClr val="FF0000"/>
                </a:solidFill>
                <a:latin typeface="Arial" panose="020B0604020202020204" pitchFamily="34" charset="0"/>
                <a:cs typeface="Arial" panose="020B0604020202020204" pitchFamily="34" charset="0"/>
              </a:rPr>
              <a:t>ve</a:t>
            </a:r>
            <a:r>
              <a:rPr lang="en-US"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unit in what follows.</a:t>
            </a:r>
          </a:p>
        </p:txBody>
      </p:sp>
      <p:sp>
        <p:nvSpPr>
          <p:cNvPr id="5" name="TextBox 4"/>
          <p:cNvSpPr txBox="1"/>
          <p:nvPr/>
        </p:nvSpPr>
        <p:spPr>
          <a:xfrm>
            <a:off x="47767" y="1462451"/>
            <a:ext cx="81663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How can the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electrodes be connected in such a cell ?</a:t>
            </a:r>
            <a:endParaRPr lang="en-US" dirty="0"/>
          </a:p>
        </p:txBody>
      </p:sp>
    </p:spTree>
    <p:extLst>
      <p:ext uri="{BB962C8B-B14F-4D97-AF65-F5344CB8AC3E}">
        <p14:creationId xmlns:p14="http://schemas.microsoft.com/office/powerpoint/2010/main" val="419403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Effect transition="in" filter="fade">
                                      <p:cBhvr>
                                        <p:cTn id="25" dur="500"/>
                                        <p:tgtEl>
                                          <p:spTgt spid="8">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585165" y="6356349"/>
            <a:ext cx="2133600" cy="365125"/>
          </a:xfrm>
        </p:spPr>
        <p:txBody>
          <a:bodyPr/>
          <a:lstStyle/>
          <a:p>
            <a:fld id="{A748D552-2E59-4C4C-ACBB-207C47251780}" type="slidenum">
              <a:rPr lang="en-US" smtClean="0"/>
              <a:t>54</a:t>
            </a:fld>
            <a:endParaRPr lang="en-US" dirty="0"/>
          </a:p>
        </p:txBody>
      </p:sp>
      <p:sp>
        <p:nvSpPr>
          <p:cNvPr id="6" name="Rectangle 5"/>
          <p:cNvSpPr/>
          <p:nvPr/>
        </p:nvSpPr>
        <p:spPr>
          <a:xfrm>
            <a:off x="325464" y="896804"/>
            <a:ext cx="5026789" cy="5578450"/>
          </a:xfrm>
          <a:prstGeom prst="rect">
            <a:avLst/>
          </a:prstGeom>
        </p:spPr>
        <p:txBody>
          <a:bodyPr wrap="square">
            <a:spAutoFit/>
          </a:bodyPr>
          <a:lstStyle/>
          <a:p>
            <a:pPr algn="just"/>
            <a:r>
              <a:rPr lang="en-CA" dirty="0">
                <a:latin typeface="Arial" panose="020B0604020202020204" pitchFamily="34" charset="0"/>
                <a:ea typeface="Times New Roman" panose="02020603050405020304" pitchFamily="18" charset="0"/>
                <a:cs typeface="Arial" panose="020B0604020202020204" pitchFamily="34" charset="0"/>
              </a:rPr>
              <a:t>The older and still commonly used method.</a:t>
            </a:r>
            <a:endParaRPr lang="en-US" dirty="0">
              <a:latin typeface="Arial" panose="020B0604020202020204" pitchFamily="34" charset="0"/>
              <a:cs typeface="Arial" panose="020B0604020202020204" pitchFamily="34" charset="0"/>
            </a:endParaRPr>
          </a:p>
          <a:p>
            <a:pPr algn="just"/>
            <a:endParaRPr lang="en-CA" sz="1000" dirty="0">
              <a:latin typeface="Arial" panose="020B0604020202020204" pitchFamily="34" charset="0"/>
              <a:ea typeface="Times New Roman" panose="02020603050405020304" pitchFamily="18" charset="0"/>
              <a:cs typeface="Arial" panose="020B0604020202020204" pitchFamily="34" charset="0"/>
            </a:endParaRPr>
          </a:p>
          <a:p>
            <a:r>
              <a:rPr lang="en-CA" dirty="0">
                <a:latin typeface="Arial" panose="020B0604020202020204" pitchFamily="34" charset="0"/>
                <a:ea typeface="Times New Roman" panose="02020603050405020304" pitchFamily="18" charset="0"/>
                <a:cs typeface="Arial" panose="020B0604020202020204" pitchFamily="34" charset="0"/>
              </a:rPr>
              <a:t>Every second electrode is suspended on a common conducting </a:t>
            </a:r>
            <a:r>
              <a:rPr lang="en-CA" dirty="0" err="1">
                <a:latin typeface="Arial" panose="020B0604020202020204" pitchFamily="34" charset="0"/>
                <a:ea typeface="Times New Roman" panose="02020603050405020304" pitchFamily="18" charset="0"/>
                <a:cs typeface="Arial" panose="020B0604020202020204" pitchFamily="34" charset="0"/>
              </a:rPr>
              <a:t>busbar</a:t>
            </a:r>
            <a:r>
              <a:rPr lang="en-CA" dirty="0">
                <a:latin typeface="Arial" panose="020B0604020202020204" pitchFamily="34" charset="0"/>
                <a:ea typeface="Times New Roman" panose="02020603050405020304" pitchFamily="18" charset="0"/>
                <a:cs typeface="Arial" panose="020B0604020202020204" pitchFamily="34" charset="0"/>
              </a:rPr>
              <a:t> connected to +</a:t>
            </a:r>
            <a:r>
              <a:rPr lang="en-CA" dirty="0" err="1">
                <a:latin typeface="Arial" panose="020B0604020202020204" pitchFamily="34" charset="0"/>
                <a:ea typeface="Times New Roman" panose="02020603050405020304" pitchFamily="18" charset="0"/>
                <a:cs typeface="Arial" panose="020B0604020202020204" pitchFamily="34" charset="0"/>
              </a:rPr>
              <a:t>ve</a:t>
            </a:r>
            <a:r>
              <a:rPr lang="en-CA" dirty="0">
                <a:latin typeface="Arial" panose="020B0604020202020204" pitchFamily="34" charset="0"/>
                <a:ea typeface="Times New Roman" panose="02020603050405020304" pitchFamily="18" charset="0"/>
                <a:cs typeface="Arial" panose="020B0604020202020204" pitchFamily="34" charset="0"/>
              </a:rPr>
              <a:t> terminal of power supply or voltmeter; these electrodes are +</a:t>
            </a:r>
            <a:r>
              <a:rPr lang="en-CA" dirty="0" err="1">
                <a:latin typeface="Arial" panose="020B0604020202020204" pitchFamily="34" charset="0"/>
                <a:ea typeface="Times New Roman" panose="02020603050405020304" pitchFamily="18" charset="0"/>
                <a:cs typeface="Arial" panose="020B0604020202020204" pitchFamily="34" charset="0"/>
              </a:rPr>
              <a:t>ve</a:t>
            </a:r>
            <a:r>
              <a:rPr lang="en-CA" dirty="0">
                <a:latin typeface="Arial" panose="020B0604020202020204" pitchFamily="34" charset="0"/>
                <a:ea typeface="Times New Roman" panose="02020603050405020304" pitchFamily="18" charset="0"/>
                <a:cs typeface="Arial" panose="020B0604020202020204" pitchFamily="34" charset="0"/>
              </a:rPr>
              <a:t> during operation.</a:t>
            </a:r>
          </a:p>
          <a:p>
            <a:r>
              <a:rPr lang="en-CA" sz="1000" dirty="0">
                <a:latin typeface="Arial" panose="020B0604020202020204" pitchFamily="34" charset="0"/>
                <a:ea typeface="Times New Roman" panose="02020603050405020304" pitchFamily="18" charset="0"/>
                <a:cs typeface="Arial" panose="020B0604020202020204" pitchFamily="34" charset="0"/>
              </a:rPr>
              <a:t>                                                                                                             </a:t>
            </a:r>
            <a:r>
              <a:rPr lang="en-CA" dirty="0">
                <a:latin typeface="Arial" panose="020B0604020202020204" pitchFamily="34" charset="0"/>
                <a:ea typeface="Times New Roman" panose="02020603050405020304" pitchFamily="18" charset="0"/>
                <a:cs typeface="Arial" panose="020B0604020202020204" pitchFamily="34" charset="0"/>
              </a:rPr>
              <a:t>Remaining electrodes are suspended on another </a:t>
            </a:r>
            <a:r>
              <a:rPr lang="en-CA" dirty="0" err="1">
                <a:latin typeface="Arial" panose="020B0604020202020204" pitchFamily="34" charset="0"/>
                <a:ea typeface="Times New Roman" panose="02020603050405020304" pitchFamily="18" charset="0"/>
                <a:cs typeface="Arial" panose="020B0604020202020204" pitchFamily="34" charset="0"/>
              </a:rPr>
              <a:t>busbar</a:t>
            </a:r>
            <a:r>
              <a:rPr lang="en-CA" dirty="0">
                <a:latin typeface="Arial" panose="020B0604020202020204" pitchFamily="34" charset="0"/>
                <a:ea typeface="Times New Roman" panose="02020603050405020304" pitchFamily="18" charset="0"/>
                <a:cs typeface="Arial" panose="020B0604020202020204" pitchFamily="34" charset="0"/>
              </a:rPr>
              <a:t> connected to –</a:t>
            </a:r>
            <a:r>
              <a:rPr lang="en-CA" dirty="0" err="1">
                <a:latin typeface="Arial" panose="020B0604020202020204" pitchFamily="34" charset="0"/>
                <a:ea typeface="Times New Roman" panose="02020603050405020304" pitchFamily="18" charset="0"/>
                <a:cs typeface="Arial" panose="020B0604020202020204" pitchFamily="34" charset="0"/>
              </a:rPr>
              <a:t>ve</a:t>
            </a:r>
            <a:r>
              <a:rPr lang="en-CA" dirty="0">
                <a:latin typeface="Arial" panose="020B0604020202020204" pitchFamily="34" charset="0"/>
                <a:ea typeface="Times New Roman" panose="02020603050405020304" pitchFamily="18" charset="0"/>
                <a:cs typeface="Arial" panose="020B0604020202020204" pitchFamily="34" charset="0"/>
              </a:rPr>
              <a:t> terminal of power supply or voltmeter; these electrodes are –</a:t>
            </a:r>
            <a:r>
              <a:rPr lang="en-CA" dirty="0" err="1">
                <a:latin typeface="Arial" panose="020B0604020202020204" pitchFamily="34" charset="0"/>
                <a:ea typeface="Times New Roman" panose="02020603050405020304" pitchFamily="18" charset="0"/>
                <a:cs typeface="Arial" panose="020B0604020202020204" pitchFamily="34" charset="0"/>
              </a:rPr>
              <a:t>ve</a:t>
            </a:r>
            <a:r>
              <a:rPr lang="en-CA" dirty="0">
                <a:latin typeface="Arial" panose="020B0604020202020204" pitchFamily="34" charset="0"/>
                <a:ea typeface="Times New Roman" panose="02020603050405020304" pitchFamily="18" charset="0"/>
                <a:cs typeface="Arial" panose="020B0604020202020204" pitchFamily="34" charset="0"/>
              </a:rPr>
              <a:t> during operation.</a:t>
            </a:r>
          </a:p>
          <a:p>
            <a:endParaRPr lang="en-CA" sz="1000" dirty="0">
              <a:latin typeface="Arial" panose="020B0604020202020204" pitchFamily="34" charset="0"/>
              <a:ea typeface="Times New Roman" panose="02020603050405020304" pitchFamily="18" charset="0"/>
              <a:cs typeface="Arial" panose="020B0604020202020204" pitchFamily="34" charset="0"/>
            </a:endParaRPr>
          </a:p>
          <a:p>
            <a:r>
              <a:rPr lang="en-CA" dirty="0">
                <a:latin typeface="Arial" panose="020B0604020202020204" pitchFamily="34" charset="0"/>
                <a:ea typeface="Times New Roman" panose="02020603050405020304" pitchFamily="18" charset="0"/>
                <a:cs typeface="Arial" panose="020B0604020202020204" pitchFamily="34" charset="0"/>
              </a:rPr>
              <a:t>This creates an alternating sequence of +</a:t>
            </a:r>
            <a:r>
              <a:rPr lang="en-CA" dirty="0" err="1">
                <a:latin typeface="Arial" panose="020B0604020202020204" pitchFamily="34" charset="0"/>
                <a:ea typeface="Times New Roman" panose="02020603050405020304" pitchFamily="18" charset="0"/>
                <a:cs typeface="Arial" panose="020B0604020202020204" pitchFamily="34" charset="0"/>
              </a:rPr>
              <a:t>ve</a:t>
            </a:r>
            <a:r>
              <a:rPr lang="en-CA" dirty="0">
                <a:latin typeface="Arial" panose="020B0604020202020204" pitchFamily="34" charset="0"/>
                <a:ea typeface="Times New Roman" panose="02020603050405020304" pitchFamily="18" charset="0"/>
                <a:cs typeface="Arial" panose="020B0604020202020204" pitchFamily="34" charset="0"/>
              </a:rPr>
              <a:t> and –</a:t>
            </a:r>
            <a:r>
              <a:rPr lang="en-CA" dirty="0" err="1">
                <a:latin typeface="Arial" panose="020B0604020202020204" pitchFamily="34" charset="0"/>
                <a:ea typeface="Times New Roman" panose="02020603050405020304" pitchFamily="18" charset="0"/>
                <a:cs typeface="Arial" panose="020B0604020202020204" pitchFamily="34" charset="0"/>
              </a:rPr>
              <a:t>ve</a:t>
            </a:r>
            <a:r>
              <a:rPr lang="en-CA" dirty="0">
                <a:latin typeface="Arial" panose="020B0604020202020204" pitchFamily="34" charset="0"/>
                <a:ea typeface="Times New Roman" panose="02020603050405020304" pitchFamily="18" charset="0"/>
                <a:cs typeface="Arial" panose="020B0604020202020204" pitchFamily="34" charset="0"/>
              </a:rPr>
              <a:t> electrodes  </a:t>
            </a:r>
            <a:endParaRPr lang="en-US" dirty="0">
              <a:latin typeface="Arial" panose="020B0604020202020204" pitchFamily="34" charset="0"/>
              <a:ea typeface="Times New Roman" panose="02020603050405020304" pitchFamily="18" charset="0"/>
              <a:cs typeface="Arial" panose="020B0604020202020204" pitchFamily="34" charset="0"/>
            </a:endParaRPr>
          </a:p>
          <a:p>
            <a:pPr algn="just"/>
            <a:r>
              <a:rPr lang="en-CA" sz="1050" dirty="0">
                <a:latin typeface="Arial" panose="020B0604020202020204" pitchFamily="34" charset="0"/>
                <a:ea typeface="Times New Roman" panose="02020603050405020304" pitchFamily="18" charset="0"/>
                <a:cs typeface="Arial" panose="020B0604020202020204" pitchFamily="34" charset="0"/>
              </a:rPr>
              <a:t> </a:t>
            </a:r>
            <a:endParaRPr lang="en-US" sz="1050" dirty="0">
              <a:latin typeface="Arial" panose="020B0604020202020204" pitchFamily="34" charset="0"/>
              <a:ea typeface="Times New Roman" panose="02020603050405020304" pitchFamily="18" charset="0"/>
              <a:cs typeface="Arial" panose="020B0604020202020204" pitchFamily="34" charset="0"/>
            </a:endParaRPr>
          </a:p>
          <a:p>
            <a:r>
              <a:rPr lang="en-CA" dirty="0">
                <a:latin typeface="Arial" panose="020B0604020202020204" pitchFamily="34" charset="0"/>
                <a:ea typeface="Times New Roman" panose="02020603050405020304" pitchFamily="18" charset="0"/>
                <a:cs typeface="Arial" panose="020B0604020202020204" pitchFamily="34" charset="0"/>
              </a:rPr>
              <a:t>All +</a:t>
            </a:r>
            <a:r>
              <a:rPr lang="en-CA" dirty="0" err="1">
                <a:latin typeface="Arial" panose="020B0604020202020204" pitchFamily="34" charset="0"/>
                <a:ea typeface="Times New Roman" panose="02020603050405020304" pitchFamily="18" charset="0"/>
                <a:cs typeface="Arial" panose="020B0604020202020204" pitchFamily="34" charset="0"/>
              </a:rPr>
              <a:t>ve</a:t>
            </a:r>
            <a:r>
              <a:rPr lang="en-CA" dirty="0">
                <a:latin typeface="Arial" panose="020B0604020202020204" pitchFamily="34" charset="0"/>
                <a:ea typeface="Times New Roman" panose="02020603050405020304" pitchFamily="18" charset="0"/>
                <a:cs typeface="Arial" panose="020B0604020202020204" pitchFamily="34" charset="0"/>
              </a:rPr>
              <a:t> electrodes are kept at one potential and all –</a:t>
            </a:r>
            <a:r>
              <a:rPr lang="en-CA" dirty="0" err="1">
                <a:latin typeface="Arial" panose="020B0604020202020204" pitchFamily="34" charset="0"/>
                <a:ea typeface="Times New Roman" panose="02020603050405020304" pitchFamily="18" charset="0"/>
                <a:cs typeface="Arial" panose="020B0604020202020204" pitchFamily="34" charset="0"/>
              </a:rPr>
              <a:t>ve</a:t>
            </a:r>
            <a:r>
              <a:rPr lang="en-CA" dirty="0">
                <a:latin typeface="Arial" panose="020B0604020202020204" pitchFamily="34" charset="0"/>
                <a:ea typeface="Times New Roman" panose="02020603050405020304" pitchFamily="18" charset="0"/>
                <a:cs typeface="Arial" panose="020B0604020202020204" pitchFamily="34" charset="0"/>
              </a:rPr>
              <a:t> electrodes at another potential.           Total current is distributed between each       </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 e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unit.</a:t>
            </a:r>
          </a:p>
          <a:p>
            <a:endParaRPr lang="en-US" sz="10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 e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units are connected in </a:t>
            </a:r>
            <a:r>
              <a:rPr lang="en-US" dirty="0">
                <a:solidFill>
                  <a:srgbClr val="FF0000"/>
                </a:solidFill>
                <a:latin typeface="Arial" panose="020B0604020202020204" pitchFamily="34" charset="0"/>
                <a:cs typeface="Arial" panose="020B0604020202020204" pitchFamily="34" charset="0"/>
              </a:rPr>
              <a:t>parallel</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ea typeface="Times New Roman" panose="02020603050405020304" pitchFamily="18" charset="0"/>
              <a:cs typeface="Arial" panose="020B0604020202020204" pitchFamily="34" charset="0"/>
            </a:endParaRPr>
          </a:p>
        </p:txBody>
      </p:sp>
      <p:grpSp>
        <p:nvGrpSpPr>
          <p:cNvPr id="2" name="Group 1"/>
          <p:cNvGrpSpPr/>
          <p:nvPr/>
        </p:nvGrpSpPr>
        <p:grpSpPr>
          <a:xfrm>
            <a:off x="5251268" y="1206726"/>
            <a:ext cx="3778649" cy="3739926"/>
            <a:chOff x="5251268" y="1206726"/>
            <a:chExt cx="3778649" cy="3739926"/>
          </a:xfrm>
        </p:grpSpPr>
        <p:grpSp>
          <p:nvGrpSpPr>
            <p:cNvPr id="8" name="Group 7"/>
            <p:cNvGrpSpPr/>
            <p:nvPr/>
          </p:nvGrpSpPr>
          <p:grpSpPr>
            <a:xfrm>
              <a:off x="5251268" y="1206726"/>
              <a:ext cx="3758341" cy="3063210"/>
              <a:chOff x="470637" y="2294875"/>
              <a:chExt cx="3758341" cy="3173901"/>
            </a:xfrm>
          </p:grpSpPr>
          <p:pic>
            <p:nvPicPr>
              <p:cNvPr id="10" name="Picture 2" descr="38%20pg%2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2294875"/>
                <a:ext cx="3505200" cy="317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0"/>
              <p:cNvGrpSpPr/>
              <p:nvPr/>
            </p:nvGrpSpPr>
            <p:grpSpPr>
              <a:xfrm>
                <a:off x="470637" y="2826459"/>
                <a:ext cx="3758341" cy="1678085"/>
                <a:chOff x="470637" y="2826459"/>
                <a:chExt cx="3758341" cy="1678085"/>
              </a:xfrm>
            </p:grpSpPr>
            <p:sp>
              <p:nvSpPr>
                <p:cNvPr id="12" name="TextBox 11"/>
                <p:cNvSpPr txBox="1"/>
                <p:nvPr/>
              </p:nvSpPr>
              <p:spPr>
                <a:xfrm>
                  <a:off x="470637" y="3065664"/>
                  <a:ext cx="914400" cy="369332"/>
                </a:xfrm>
                <a:prstGeom prst="rect">
                  <a:avLst/>
                </a:prstGeom>
                <a:noFill/>
              </p:spPr>
              <p:txBody>
                <a:bodyPr wrap="square" rtlCol="0">
                  <a:spAutoFit/>
                </a:bodyPr>
                <a:lstStyle/>
                <a:p>
                  <a:r>
                    <a:rPr lang="en-US" dirty="0" err="1">
                      <a:solidFill>
                        <a:srgbClr val="FF0000"/>
                      </a:solidFill>
                    </a:rPr>
                    <a:t>busbar</a:t>
                  </a:r>
                  <a:endParaRPr lang="en-US" dirty="0">
                    <a:solidFill>
                      <a:srgbClr val="FF0000"/>
                    </a:solidFill>
                  </a:endParaRPr>
                </a:p>
              </p:txBody>
            </p:sp>
            <p:sp>
              <p:nvSpPr>
                <p:cNvPr id="13" name="TextBox 12"/>
                <p:cNvSpPr txBox="1"/>
                <p:nvPr/>
              </p:nvSpPr>
              <p:spPr>
                <a:xfrm>
                  <a:off x="3314578" y="3089073"/>
                  <a:ext cx="914400" cy="369332"/>
                </a:xfrm>
                <a:prstGeom prst="rect">
                  <a:avLst/>
                </a:prstGeom>
                <a:noFill/>
              </p:spPr>
              <p:txBody>
                <a:bodyPr wrap="square" rtlCol="0">
                  <a:spAutoFit/>
                </a:bodyPr>
                <a:lstStyle/>
                <a:p>
                  <a:r>
                    <a:rPr lang="en-US" dirty="0" err="1">
                      <a:solidFill>
                        <a:srgbClr val="FF0000"/>
                      </a:solidFill>
                    </a:rPr>
                    <a:t>busbar</a:t>
                  </a:r>
                  <a:endParaRPr lang="en-US" dirty="0">
                    <a:solidFill>
                      <a:srgbClr val="FF0000"/>
                    </a:solidFill>
                  </a:endParaRPr>
                </a:p>
              </p:txBody>
            </p:sp>
            <p:sp>
              <p:nvSpPr>
                <p:cNvPr id="14" name="Oval 13"/>
                <p:cNvSpPr/>
                <p:nvPr/>
              </p:nvSpPr>
              <p:spPr>
                <a:xfrm>
                  <a:off x="1330234" y="3056483"/>
                  <a:ext cx="297180" cy="1448061"/>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973263" y="2826459"/>
                  <a:ext cx="297180" cy="1448061"/>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extBox 8"/>
            <p:cNvSpPr txBox="1"/>
            <p:nvPr/>
          </p:nvSpPr>
          <p:spPr>
            <a:xfrm>
              <a:off x="5331944" y="4361877"/>
              <a:ext cx="3697973" cy="584775"/>
            </a:xfrm>
            <a:prstGeom prst="rect">
              <a:avLst/>
            </a:prstGeom>
            <a:noFill/>
          </p:spPr>
          <p:txBody>
            <a:bodyPr wrap="square" rtlCol="0">
              <a:spAutoFit/>
            </a:bodyPr>
            <a:lstStyle/>
            <a:p>
              <a:r>
                <a:rPr lang="en-US" sz="1600" dirty="0">
                  <a:solidFill>
                    <a:srgbClr val="FF0000"/>
                  </a:solidFill>
                  <a:latin typeface="Arial" panose="020B0604020202020204" pitchFamily="34" charset="0"/>
                  <a:cs typeface="Arial" panose="020B0604020202020204" pitchFamily="34" charset="0"/>
                </a:rPr>
                <a:t>Plan view (i.e., each electrode is a flat sheet coming out of the plane of page)</a:t>
              </a:r>
            </a:p>
          </p:txBody>
        </p:sp>
      </p:grpSp>
      <p:sp>
        <p:nvSpPr>
          <p:cNvPr id="25" name="Rectangle 24"/>
          <p:cNvSpPr/>
          <p:nvPr/>
        </p:nvSpPr>
        <p:spPr>
          <a:xfrm>
            <a:off x="5267154" y="5521147"/>
            <a:ext cx="3827554" cy="923330"/>
          </a:xfrm>
          <a:prstGeom prst="rect">
            <a:avLst/>
          </a:prstGeom>
        </p:spPr>
        <p:txBody>
          <a:bodyPr wrap="square">
            <a:spAutoFit/>
          </a:bodyPr>
          <a:lstStyle/>
          <a:p>
            <a:pPr marL="574675" indent="-574675"/>
            <a:r>
              <a:rPr lang="en-CA" dirty="0">
                <a:solidFill>
                  <a:srgbClr val="FF0000"/>
                </a:solidFill>
                <a:latin typeface="Arial" panose="020B0604020202020204" pitchFamily="34" charset="0"/>
                <a:ea typeface="Times New Roman" panose="02020603050405020304" pitchFamily="18" charset="0"/>
                <a:cs typeface="Arial" panose="020B0604020202020204" pitchFamily="34" charset="0"/>
              </a:rPr>
              <a:t>Note: A </a:t>
            </a:r>
            <a:r>
              <a:rPr lang="en-CA" dirty="0" err="1">
                <a:solidFill>
                  <a:srgbClr val="FF0000"/>
                </a:solidFill>
                <a:latin typeface="Arial" panose="020B0604020202020204" pitchFamily="34" charset="0"/>
                <a:ea typeface="Times New Roman" panose="02020603050405020304" pitchFamily="18" charset="0"/>
                <a:cs typeface="Arial" panose="020B0604020202020204" pitchFamily="34" charset="0"/>
              </a:rPr>
              <a:t>busbar</a:t>
            </a:r>
            <a:r>
              <a:rPr lang="en-CA" dirty="0">
                <a:solidFill>
                  <a:srgbClr val="FF0000"/>
                </a:solidFill>
                <a:latin typeface="Arial" panose="020B0604020202020204" pitchFamily="34" charset="0"/>
                <a:ea typeface="Times New Roman" panose="02020603050405020304" pitchFamily="18" charset="0"/>
                <a:cs typeface="Arial" panose="020B0604020202020204" pitchFamily="34" charset="0"/>
              </a:rPr>
              <a:t> is a connection bar            or strip that distributes current.</a:t>
            </a:r>
            <a:endParaRPr lang="en-US" dirty="0">
              <a:solidFill>
                <a:srgbClr val="FF0000"/>
              </a:solidFill>
            </a:endParaRPr>
          </a:p>
        </p:txBody>
      </p:sp>
      <p:sp>
        <p:nvSpPr>
          <p:cNvPr id="26" name="Rectangle 25"/>
          <p:cNvSpPr/>
          <p:nvPr/>
        </p:nvSpPr>
        <p:spPr>
          <a:xfrm>
            <a:off x="760436" y="465917"/>
            <a:ext cx="2363764" cy="430887"/>
          </a:xfrm>
          <a:prstGeom prst="rect">
            <a:avLst/>
          </a:prstGeom>
        </p:spPr>
        <p:txBody>
          <a:bodyPr wrap="square">
            <a:spAutoFit/>
          </a:bodyPr>
          <a:lstStyle/>
          <a:p>
            <a:r>
              <a:rPr lang="en-US" sz="2200" u="sng" dirty="0" err="1">
                <a:latin typeface="Arial" panose="020B0604020202020204" pitchFamily="34" charset="0"/>
                <a:cs typeface="Arial" panose="020B0604020202020204" pitchFamily="34" charset="0"/>
              </a:rPr>
              <a:t>Monopolar</a:t>
            </a:r>
            <a:r>
              <a:rPr lang="en-US" sz="2200" u="sng" dirty="0">
                <a:latin typeface="Arial" panose="020B0604020202020204" pitchFamily="34" charset="0"/>
                <a:cs typeface="Arial" panose="020B0604020202020204" pitchFamily="34" charset="0"/>
              </a:rPr>
              <a:t> cell</a:t>
            </a:r>
            <a:r>
              <a:rPr lang="en-US" sz="22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6844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fade">
                                      <p:cBhvr>
                                        <p:cTn id="30" dur="500"/>
                                        <p:tgtEl>
                                          <p:spTgt spid="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animEffect transition="in" filter="fade">
                                      <p:cBhvr>
                                        <p:cTn id="35" dur="500"/>
                                        <p:tgtEl>
                                          <p:spTgt spid="6">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14469" y="832020"/>
            <a:ext cx="3791861" cy="1581134"/>
          </a:xfrm>
        </p:spPr>
        <p:txBody>
          <a:bodyPr>
            <a:normAutofit/>
          </a:bodyPr>
          <a:lstStyle/>
          <a:p>
            <a:pPr marL="457200" indent="-457200">
              <a:buNone/>
            </a:pPr>
            <a:r>
              <a:rPr lang="en-US" sz="2000" dirty="0" err="1">
                <a:latin typeface="Cambria Math" panose="02040503050406030204" pitchFamily="18" charset="0"/>
                <a:ea typeface="Cambria Math" panose="02040503050406030204" pitchFamily="18" charset="0"/>
              </a:rPr>
              <a:t>V</a:t>
            </a:r>
            <a:r>
              <a:rPr lang="en-US" sz="2000" baseline="-25000" dirty="0" err="1">
                <a:latin typeface="Cambria Math" panose="02040503050406030204" pitchFamily="18" charset="0"/>
                <a:ea typeface="Cambria Math" panose="02040503050406030204" pitchFamily="18" charset="0"/>
              </a:rPr>
              <a:t>j</a:t>
            </a:r>
            <a:r>
              <a:rPr lang="en-US" sz="1600" dirty="0"/>
              <a:t> =  voltage drop across a                +</a:t>
            </a:r>
            <a:r>
              <a:rPr lang="en-US" sz="1600" dirty="0" err="1"/>
              <a:t>ve</a:t>
            </a:r>
            <a:r>
              <a:rPr lang="en-US" sz="1600" dirty="0"/>
              <a:t> / e /–</a:t>
            </a:r>
            <a:r>
              <a:rPr lang="en-US" sz="1600" dirty="0" err="1"/>
              <a:t>ve</a:t>
            </a:r>
            <a:r>
              <a:rPr lang="en-US" sz="1600" dirty="0"/>
              <a:t> unit.</a:t>
            </a:r>
          </a:p>
          <a:p>
            <a:pPr marL="457200" indent="-457200">
              <a:buNone/>
            </a:pPr>
            <a:r>
              <a:rPr lang="en-US" sz="2000" dirty="0" err="1">
                <a:latin typeface="Cambria Math" panose="02040503050406030204" pitchFamily="18" charset="0"/>
                <a:ea typeface="Cambria Math" panose="02040503050406030204" pitchFamily="18" charset="0"/>
              </a:rPr>
              <a:t>I</a:t>
            </a:r>
            <a:r>
              <a:rPr lang="en-US" sz="2000" baseline="-25000" dirty="0" err="1">
                <a:latin typeface="Cambria Math" panose="02040503050406030204" pitchFamily="18" charset="0"/>
                <a:ea typeface="Cambria Math" panose="02040503050406030204" pitchFamily="18" charset="0"/>
              </a:rPr>
              <a:t>j</a:t>
            </a:r>
            <a:r>
              <a:rPr lang="en-US" sz="2000" dirty="0">
                <a:latin typeface="Cambria Math" panose="02040503050406030204" pitchFamily="18" charset="0"/>
                <a:ea typeface="Cambria Math" panose="02040503050406030204" pitchFamily="18" charset="0"/>
              </a:rPr>
              <a:t> </a:t>
            </a:r>
            <a:r>
              <a:rPr lang="en-US" sz="1600" dirty="0"/>
              <a:t> =  current flowing across a               +</a:t>
            </a:r>
            <a:r>
              <a:rPr lang="en-US" sz="1600" dirty="0" err="1"/>
              <a:t>ve</a:t>
            </a:r>
            <a:r>
              <a:rPr lang="en-US" sz="1600" dirty="0"/>
              <a:t> / e /–</a:t>
            </a:r>
            <a:r>
              <a:rPr lang="en-US" sz="1600" dirty="0" err="1"/>
              <a:t>ve</a:t>
            </a:r>
            <a:r>
              <a:rPr lang="en-US" sz="1600" dirty="0"/>
              <a:t> unit.</a:t>
            </a:r>
          </a:p>
          <a:p>
            <a:pPr marL="457200" indent="-457200">
              <a:buNone/>
            </a:pPr>
            <a:r>
              <a:rPr lang="en-US" sz="2000" dirty="0">
                <a:latin typeface="Cambria Math" panose="02040503050406030204" pitchFamily="18" charset="0"/>
                <a:ea typeface="Cambria Math" panose="02040503050406030204" pitchFamily="18" charset="0"/>
              </a:rPr>
              <a:t>N</a:t>
            </a:r>
            <a:r>
              <a:rPr lang="en-US" sz="1600" dirty="0"/>
              <a:t> =  number of +</a:t>
            </a:r>
            <a:r>
              <a:rPr lang="en-US" sz="1600" dirty="0" err="1"/>
              <a:t>ve</a:t>
            </a:r>
            <a:r>
              <a:rPr lang="en-US" sz="1600" dirty="0"/>
              <a:t> / e /–</a:t>
            </a:r>
            <a:r>
              <a:rPr lang="en-US" sz="1600" dirty="0" err="1"/>
              <a:t>ve</a:t>
            </a:r>
            <a:r>
              <a:rPr lang="en-US" sz="1600" dirty="0"/>
              <a:t> units in cell </a:t>
            </a:r>
          </a:p>
        </p:txBody>
      </p:sp>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010400" y="6352843"/>
            <a:ext cx="2133600" cy="365125"/>
          </a:xfrm>
        </p:spPr>
        <p:txBody>
          <a:bodyPr/>
          <a:lstStyle/>
          <a:p>
            <a:fld id="{A748D552-2E59-4C4C-ACBB-207C47251780}" type="slidenum">
              <a:rPr lang="en-US" smtClean="0"/>
              <a:t>55</a:t>
            </a:fld>
            <a:endParaRPr lang="en-US" dirty="0"/>
          </a:p>
        </p:txBody>
      </p:sp>
      <p:sp>
        <p:nvSpPr>
          <p:cNvPr id="19" name="TextBox 18"/>
          <p:cNvSpPr txBox="1"/>
          <p:nvPr/>
        </p:nvSpPr>
        <p:spPr>
          <a:xfrm>
            <a:off x="3104153" y="685508"/>
            <a:ext cx="2261954" cy="2246769"/>
          </a:xfrm>
          <a:prstGeom prst="rect">
            <a:avLst/>
          </a:prstGeom>
          <a:noFill/>
        </p:spPr>
        <p:txBody>
          <a:bodyPr wrap="square" rtlCol="0">
            <a:spAutoFit/>
          </a:bodyPr>
          <a:lstStyle/>
          <a:p>
            <a:r>
              <a:rPr lang="en-US" sz="2000" dirty="0">
                <a:latin typeface="Cambria Math" panose="02040503050406030204" pitchFamily="18" charset="0"/>
                <a:ea typeface="Cambria Math" panose="02040503050406030204" pitchFamily="18" charset="0"/>
              </a:rPr>
              <a:t>V</a:t>
            </a:r>
            <a:r>
              <a:rPr lang="en-US" sz="2000" baseline="-25000" dirty="0" err="1">
                <a:latin typeface="Cambria Math" panose="02040503050406030204" pitchFamily="18" charset="0"/>
                <a:ea typeface="Cambria Math" panose="02040503050406030204" pitchFamily="18" charset="0"/>
              </a:rPr>
              <a:t>cell</a:t>
            </a:r>
            <a:r>
              <a:rPr lang="en-US" sz="2000" baseline="-25000" dirty="0">
                <a:latin typeface="Cambria Math" panose="02040503050406030204" pitchFamily="18" charset="0"/>
                <a:ea typeface="Cambria Math" panose="02040503050406030204" pitchFamily="18" charset="0"/>
              </a:rPr>
              <a:t>  </a:t>
            </a:r>
            <a:r>
              <a:rPr lang="en-US" sz="2000" dirty="0">
                <a:latin typeface="Cambria Math" panose="02040503050406030204" pitchFamily="18" charset="0"/>
                <a:ea typeface="Cambria Math" panose="02040503050406030204" pitchFamily="18" charset="0"/>
              </a:rPr>
              <a:t>= </a:t>
            </a:r>
            <a:r>
              <a:rPr lang="en-US" sz="2000" dirty="0" err="1">
                <a:latin typeface="Cambria Math" panose="02040503050406030204" pitchFamily="18" charset="0"/>
                <a:ea typeface="Cambria Math" panose="02040503050406030204" pitchFamily="18" charset="0"/>
              </a:rPr>
              <a:t>V</a:t>
            </a:r>
            <a:r>
              <a:rPr lang="en-US" sz="2000" baseline="-25000" dirty="0" err="1">
                <a:latin typeface="Cambria Math" panose="02040503050406030204" pitchFamily="18" charset="0"/>
                <a:ea typeface="Cambria Math" panose="02040503050406030204" pitchFamily="18" charset="0"/>
              </a:rPr>
              <a:t>j</a:t>
            </a:r>
            <a:r>
              <a:rPr lang="en-US" sz="2000" baseline="-25000" dirty="0">
                <a:latin typeface="Cambria Math" panose="02040503050406030204" pitchFamily="18" charset="0"/>
                <a:ea typeface="Cambria Math" panose="02040503050406030204" pitchFamily="18" charset="0"/>
              </a:rPr>
              <a:t>     </a:t>
            </a:r>
            <a:r>
              <a:rPr lang="en-US" sz="2000" dirty="0">
                <a:latin typeface="Cambria Math" panose="02040503050406030204" pitchFamily="18" charset="0"/>
                <a:ea typeface="Cambria Math" panose="02040503050406030204" pitchFamily="18" charset="0"/>
              </a:rPr>
              <a:t>      </a:t>
            </a:r>
          </a:p>
          <a:p>
            <a:endParaRPr lang="en-US" dirty="0">
              <a:latin typeface="Cambria Math" panose="02040503050406030204" pitchFamily="18" charset="0"/>
              <a:ea typeface="Cambria Math" panose="02040503050406030204" pitchFamily="18" charset="0"/>
            </a:endParaRPr>
          </a:p>
          <a:p>
            <a:r>
              <a:rPr lang="en-US" dirty="0">
                <a:latin typeface="Cambria Math" panose="02040503050406030204" pitchFamily="18" charset="0"/>
                <a:ea typeface="Cambria Math" panose="02040503050406030204" pitchFamily="18" charset="0"/>
              </a:rPr>
              <a:t> </a:t>
            </a:r>
          </a:p>
          <a:p>
            <a:endParaRPr lang="en-US" sz="2000" i="1" dirty="0">
              <a:latin typeface="Cambria Math" panose="02040503050406030204" pitchFamily="18" charset="0"/>
              <a:ea typeface="Cambria Math" panose="02040503050406030204" pitchFamily="18" charset="0"/>
            </a:endParaRPr>
          </a:p>
          <a:p>
            <a:endParaRPr lang="en-US" sz="2000" i="1" dirty="0">
              <a:latin typeface="Cambria Math" panose="02040503050406030204" pitchFamily="18" charset="0"/>
              <a:ea typeface="Cambria Math" panose="02040503050406030204" pitchFamily="18" charset="0"/>
            </a:endParaRPr>
          </a:p>
          <a:p>
            <a:r>
              <a:rPr lang="en-US" sz="2400" dirty="0">
                <a:latin typeface="Cambria Math" panose="02040503050406030204" pitchFamily="18" charset="0"/>
                <a:ea typeface="Cambria Math" panose="02040503050406030204" pitchFamily="18" charset="0"/>
              </a:rPr>
              <a:t>       </a:t>
            </a:r>
          </a:p>
          <a:p>
            <a:endParaRPr lang="en-US" sz="2000" i="1"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4" name="TextBox 23"/>
              <p:cNvSpPr txBox="1"/>
              <p:nvPr/>
            </p:nvSpPr>
            <p:spPr>
              <a:xfrm>
                <a:off x="2264260" y="2855666"/>
                <a:ext cx="4824483" cy="1829860"/>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  </a:t>
                </a:r>
                <a:endParaRPr lang="en-US" sz="20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m:t>
                      </m:r>
                      <m:r>
                        <m:rPr>
                          <m:nor/>
                        </m:rPr>
                        <a:rPr lang="en-US" sz="2000" dirty="0">
                          <a:latin typeface="Cambria Math" panose="02040503050406030204" pitchFamily="18" charset="0"/>
                          <a:ea typeface="Cambria Math" panose="02040503050406030204" pitchFamily="18" charset="0"/>
                        </a:rPr>
                        <m:t>V</m:t>
                      </m:r>
                      <m:r>
                        <m:rPr>
                          <m:nor/>
                        </m:rPr>
                        <a:rPr lang="en-US" sz="2000" baseline="-25000" dirty="0">
                          <a:latin typeface="Cambria Math" panose="02040503050406030204" pitchFamily="18" charset="0"/>
                          <a:ea typeface="Cambria Math" panose="02040503050406030204" pitchFamily="18" charset="0"/>
                        </a:rPr>
                        <m:t>cell</m:t>
                      </m:r>
                      <m:r>
                        <m:rPr>
                          <m:nor/>
                        </m:rPr>
                        <a:rPr lang="en-US" sz="2000" b="0" i="0" baseline="-25000" dirty="0" smtClean="0">
                          <a:latin typeface="Cambria Math" panose="02040503050406030204" pitchFamily="18" charset="0"/>
                          <a:ea typeface="Cambria Math" panose="02040503050406030204" pitchFamily="18" charset="0"/>
                        </a:rPr>
                        <m:t> </m:t>
                      </m:r>
                      <m:r>
                        <m:rPr>
                          <m:nor/>
                        </m:rPr>
                        <a:rPr lang="en-US" sz="2000" b="0" i="0" smtClean="0">
                          <a:latin typeface="Cambria Math" panose="02040503050406030204" pitchFamily="18" charset="0"/>
                          <a:ea typeface="Cambria Math" panose="02040503050406030204" pitchFamily="18" charset="0"/>
                        </a:rPr>
                        <m:t>I</m:t>
                      </m:r>
                      <m:r>
                        <m:rPr>
                          <m:nor/>
                        </m:rPr>
                        <a:rPr lang="en-US" sz="2000" baseline="-25000" dirty="0">
                          <a:latin typeface="Cambria Math" panose="02040503050406030204" pitchFamily="18" charset="0"/>
                          <a:ea typeface="Cambria Math" panose="02040503050406030204" pitchFamily="18" charset="0"/>
                        </a:rPr>
                        <m:t>cell</m:t>
                      </m:r>
                      <m:r>
                        <m:rPr>
                          <m:nor/>
                        </m:rPr>
                        <a:rPr lang="en-US" sz="2000" b="0" i="0" baseline="-25000" dirty="0" smtClean="0">
                          <a:latin typeface="Cambria Math" panose="02040503050406030204" pitchFamily="18" charset="0"/>
                          <a:ea typeface="Cambria Math" panose="02040503050406030204" pitchFamily="18" charset="0"/>
                        </a:rPr>
                        <m:t> </m:t>
                      </m:r>
                      <m:r>
                        <a:rPr lang="en-US" sz="2000" b="0" i="1" baseline="-25000" dirty="0"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m:rPr>
                              <m:nor/>
                            </m:rPr>
                            <a:rPr lang="en-US" sz="2000" b="0" i="0" smtClean="0">
                              <a:latin typeface="Cambria Math" panose="02040503050406030204" pitchFamily="18" charset="0"/>
                              <a:ea typeface="Cambria Math" panose="02040503050406030204" pitchFamily="18" charset="0"/>
                            </a:rPr>
                            <m:t>V</m:t>
                          </m:r>
                        </m:e>
                        <m:sub>
                          <m:r>
                            <m:rPr>
                              <m:nor/>
                            </m:rPr>
                            <a:rPr lang="en-US" sz="2000" b="0" i="0" smtClean="0">
                              <a:latin typeface="Cambria Math" panose="02040503050406030204" pitchFamily="18" charset="0"/>
                              <a:ea typeface="Cambria Math" panose="02040503050406030204" pitchFamily="18" charset="0"/>
                            </a:rPr>
                            <m:t>j</m:t>
                          </m:r>
                        </m:sub>
                      </m:sSub>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𝑗</m:t>
                          </m:r>
                          <m:r>
                            <a:rPr lang="en-US" sz="2000" i="1">
                              <a:latin typeface="Cambria Math" panose="02040503050406030204" pitchFamily="18" charset="0"/>
                            </a:rPr>
                            <m:t>=1</m:t>
                          </m:r>
                        </m:sub>
                        <m:sup>
                          <m:r>
                            <m:rPr>
                              <m:sty m:val="p"/>
                            </m:rPr>
                            <a:rPr lang="en-US" sz="2000" i="0">
                              <a:latin typeface="Cambria Math" panose="02040503050406030204" pitchFamily="18" charset="0"/>
                            </a:rPr>
                            <m:t>N</m:t>
                          </m:r>
                        </m:sup>
                        <m:e>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I</m:t>
                              </m:r>
                            </m:e>
                            <m:sub>
                              <m:r>
                                <m:rPr>
                                  <m:sty m:val="p"/>
                                </m:rPr>
                                <a:rPr lang="en-US" sz="2000" i="0">
                                  <a:latin typeface="Cambria Math" panose="02040503050406030204" pitchFamily="18" charset="0"/>
                                </a:rPr>
                                <m:t>j</m:t>
                              </m:r>
                            </m:sub>
                          </m:sSub>
                          <m:r>
                            <a:rPr lang="en-US" sz="2000" b="0" i="1" smtClean="0">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𝑗</m:t>
                              </m:r>
                              <m:r>
                                <a:rPr lang="en-US" sz="2000" i="1">
                                  <a:latin typeface="Cambria Math" panose="02040503050406030204" pitchFamily="18" charset="0"/>
                                </a:rPr>
                                <m:t>=1</m:t>
                              </m:r>
                            </m:sub>
                            <m:sup>
                              <m:r>
                                <m:rPr>
                                  <m:sty m:val="p"/>
                                </m:rPr>
                                <a:rPr lang="en-US" sz="2000" i="0">
                                  <a:latin typeface="Cambria Math" panose="02040503050406030204" pitchFamily="18" charset="0"/>
                                </a:rPr>
                                <m:t>N</m:t>
                              </m:r>
                            </m:sup>
                            <m:e>
                              <m:sSub>
                                <m:sSubPr>
                                  <m:ctrlPr>
                                    <a:rPr lang="en-US" sz="2000" i="1">
                                      <a:latin typeface="Cambria Math" panose="02040503050406030204" pitchFamily="18" charset="0"/>
                                    </a:rPr>
                                  </m:ctrlPr>
                                </m:sSubPr>
                                <m:e>
                                  <m:sSub>
                                    <m:sSubPr>
                                      <m:ctrlPr>
                                        <a:rPr lang="en-US" sz="2000" i="1" smtClean="0">
                                          <a:latin typeface="Cambria Math" panose="02040503050406030204" pitchFamily="18" charset="0"/>
                                        </a:rPr>
                                      </m:ctrlPr>
                                    </m:sSubPr>
                                    <m:e>
                                      <m:r>
                                        <m:rPr>
                                          <m:sty m:val="p"/>
                                        </m:rPr>
                                        <a:rPr lang="en-US" sz="2000" b="0" i="0" smtClean="0">
                                          <a:latin typeface="Cambria Math" panose="02040503050406030204" pitchFamily="18" charset="0"/>
                                        </a:rPr>
                                        <m:t>V</m:t>
                                      </m:r>
                                    </m:e>
                                    <m:sub>
                                      <m:r>
                                        <m:rPr>
                                          <m:sty m:val="p"/>
                                        </m:rPr>
                                        <a:rPr lang="en-US" sz="2000" b="0" i="0" smtClean="0">
                                          <a:latin typeface="Cambria Math" panose="02040503050406030204" pitchFamily="18" charset="0"/>
                                        </a:rPr>
                                        <m:t>j</m:t>
                                      </m:r>
                                    </m:sub>
                                  </m:sSub>
                                  <m:r>
                                    <a:rPr lang="en-US" sz="2000" b="0" i="1" smtClean="0">
                                      <a:latin typeface="Cambria Math" panose="02040503050406030204" pitchFamily="18" charset="0"/>
                                    </a:rPr>
                                    <m:t> </m:t>
                                  </m:r>
                                  <m:r>
                                    <m:rPr>
                                      <m:sty m:val="p"/>
                                    </m:rPr>
                                    <a:rPr lang="en-US" sz="2000">
                                      <a:latin typeface="Cambria Math" panose="02040503050406030204" pitchFamily="18" charset="0"/>
                                    </a:rPr>
                                    <m:t>I</m:t>
                                  </m:r>
                                </m:e>
                                <m:sub>
                                  <m:r>
                                    <m:rPr>
                                      <m:sty m:val="p"/>
                                    </m:rPr>
                                    <a:rPr lang="en-US" sz="2000">
                                      <a:latin typeface="Cambria Math" panose="02040503050406030204" pitchFamily="18" charset="0"/>
                                    </a:rPr>
                                    <m:t>j</m:t>
                                  </m:r>
                                </m:sub>
                              </m:sSub>
                              <m:r>
                                <a:rPr lang="en-US" sz="2000" i="1">
                                  <a:latin typeface="Cambria Math" panose="02040503050406030204" pitchFamily="18" charset="0"/>
                                </a:rPr>
                                <m:t>  </m:t>
                              </m:r>
                            </m:e>
                          </m:nary>
                        </m:e>
                      </m:nary>
                    </m:oMath>
                  </m:oMathPara>
                </a14:m>
                <a:endParaRPr lang="en-US" sz="2000" b="0" dirty="0">
                  <a:latin typeface="Cambria Math" panose="02040503050406030204" pitchFamily="18" charset="0"/>
                  <a:ea typeface="Cambria Math" panose="02040503050406030204" pitchFamily="18" charset="0"/>
                </a:endParaRPr>
              </a:p>
              <a:p>
                <a:r>
                  <a:rPr lang="en-US" baseline="-25000"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      </a:t>
                </a:r>
              </a:p>
              <a:p>
                <a:endParaRPr lang="en-US" dirty="0">
                  <a:latin typeface="Cambria Math" panose="02040503050406030204" pitchFamily="18" charset="0"/>
                  <a:ea typeface="Cambria Math" panose="02040503050406030204" pitchFamily="18"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2264260" y="2855666"/>
                <a:ext cx="4824483" cy="1829860"/>
              </a:xfrm>
              <a:prstGeom prst="rect">
                <a:avLst/>
              </a:prstGeom>
              <a:blipFill>
                <a:blip r:embed="rId2"/>
                <a:stretch>
                  <a:fillRect/>
                </a:stretch>
              </a:blipFill>
            </p:spPr>
            <p:txBody>
              <a:bodyPr/>
              <a:lstStyle/>
              <a:p>
                <a:r>
                  <a:rPr lang="en-US">
                    <a:noFill/>
                  </a:rPr>
                  <a:t> </a:t>
                </a:r>
              </a:p>
            </p:txBody>
          </p:sp>
        </mc:Fallback>
      </mc:AlternateContent>
      <p:sp>
        <p:nvSpPr>
          <p:cNvPr id="26" name="Rectangle 25"/>
          <p:cNvSpPr/>
          <p:nvPr/>
        </p:nvSpPr>
        <p:spPr>
          <a:xfrm>
            <a:off x="759417" y="3447430"/>
            <a:ext cx="2169994" cy="646331"/>
          </a:xfrm>
          <a:prstGeom prst="rect">
            <a:avLst/>
          </a:prstGeom>
        </p:spPr>
        <p:txBody>
          <a:bodyPr wrap="square">
            <a:spAutoFit/>
          </a:bodyPr>
          <a:lstStyle/>
          <a:p>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a:latin typeface="Arial" panose="020B0604020202020204" pitchFamily="34" charset="0"/>
                <a:cs typeface="Arial" panose="020B0604020202020204" pitchFamily="34" charset="0"/>
              </a:rPr>
              <a:t>power expended</a:t>
            </a:r>
          </a:p>
          <a:p>
            <a:r>
              <a:rPr lang="en-US" dirty="0">
                <a:latin typeface="Arial" panose="020B0604020202020204" pitchFamily="34" charset="0"/>
                <a:cs typeface="Arial" panose="020B0604020202020204" pitchFamily="34" charset="0"/>
              </a:rPr>
              <a:t>    or delivered                 </a:t>
            </a:r>
          </a:p>
        </p:txBody>
      </p:sp>
      <p:sp>
        <p:nvSpPr>
          <p:cNvPr id="28" name="TextBox 27"/>
          <p:cNvSpPr txBox="1"/>
          <p:nvPr/>
        </p:nvSpPr>
        <p:spPr>
          <a:xfrm>
            <a:off x="104502" y="4328143"/>
            <a:ext cx="9144000" cy="2031325"/>
          </a:xfrm>
          <a:prstGeom prst="rect">
            <a:avLst/>
          </a:prstGeom>
          <a:noFill/>
        </p:spPr>
        <p:txBody>
          <a:bodyPr wrap="square" rtlCol="0">
            <a:spAutoFit/>
          </a:bodyPr>
          <a:lstStyle/>
          <a:p>
            <a:r>
              <a:rPr lang="en-CA" u="sng" dirty="0">
                <a:latin typeface="Arial" panose="020B0604020202020204" pitchFamily="34" charset="0"/>
                <a:cs typeface="Arial" panose="020B0604020202020204" pitchFamily="34" charset="0"/>
              </a:rPr>
              <a:t>Note:</a:t>
            </a:r>
            <a:r>
              <a:rPr lang="en-CA" dirty="0">
                <a:latin typeface="Arial" panose="020B0604020202020204" pitchFamily="34" charset="0"/>
                <a:cs typeface="Arial" panose="020B0604020202020204" pitchFamily="34" charset="0"/>
              </a:rPr>
              <a:t>   	In this case, a face is </a:t>
            </a:r>
            <a:r>
              <a:rPr lang="en-CA" u="sng" dirty="0">
                <a:latin typeface="Arial" panose="020B0604020202020204" pitchFamily="34" charset="0"/>
                <a:cs typeface="Arial" panose="020B0604020202020204" pitchFamily="34" charset="0"/>
              </a:rPr>
              <a:t>one side</a:t>
            </a:r>
            <a:r>
              <a:rPr lang="en-CA" dirty="0">
                <a:latin typeface="Arial" panose="020B0604020202020204" pitchFamily="34" charset="0"/>
                <a:cs typeface="Arial" panose="020B0604020202020204" pitchFamily="34" charset="0"/>
              </a:rPr>
              <a:t> of an electrode sheet. Also, in this case. both 	sides of each electrode are involved in electrode reactions, except for the end 	electrodes. So, in the above example,  N = 5. </a:t>
            </a:r>
            <a:endParaRPr lang="en-US" dirty="0">
              <a:latin typeface="Arial" panose="020B0604020202020204" pitchFamily="34" charset="0"/>
              <a:cs typeface="Arial" panose="020B0604020202020204" pitchFamily="34" charset="0"/>
            </a:endParaRPr>
          </a:p>
          <a:p>
            <a:r>
              <a:rPr lang="en-CA"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r>
              <a:rPr lang="en-CA" dirty="0">
                <a:latin typeface="Arial" panose="020B0604020202020204" pitchFamily="34" charset="0"/>
                <a:cs typeface="Arial" panose="020B0604020202020204" pitchFamily="34" charset="0"/>
              </a:rPr>
              <a:t>	</a:t>
            </a:r>
            <a:r>
              <a:rPr lang="en-CA" dirty="0">
                <a:solidFill>
                  <a:srgbClr val="FF0000"/>
                </a:solidFill>
                <a:latin typeface="Arial" panose="020B0604020202020204" pitchFamily="34" charset="0"/>
                <a:cs typeface="Arial" panose="020B0604020202020204" pitchFamily="34" charset="0"/>
              </a:rPr>
              <a:t>Both sides of each electrode have the same polarity. This is the origin of the 	term “</a:t>
            </a:r>
            <a:r>
              <a:rPr lang="en-CA" dirty="0" err="1">
                <a:solidFill>
                  <a:srgbClr val="FF0000"/>
                </a:solidFill>
                <a:latin typeface="Arial" panose="020B0604020202020204" pitchFamily="34" charset="0"/>
                <a:cs typeface="Arial" panose="020B0604020202020204" pitchFamily="34" charset="0"/>
              </a:rPr>
              <a:t>monopolar</a:t>
            </a:r>
            <a:r>
              <a:rPr lang="en-CA" dirty="0">
                <a:solidFill>
                  <a:srgbClr val="FF0000"/>
                </a:solidFill>
                <a:latin typeface="Arial" panose="020B0604020202020204" pitchFamily="34" charset="0"/>
                <a:cs typeface="Arial" panose="020B0604020202020204" pitchFamily="34" charset="0"/>
              </a:rPr>
              <a:t>” connection.</a:t>
            </a:r>
            <a:endParaRPr lang="en-US" dirty="0">
              <a:solidFill>
                <a:srgbClr val="FF0000"/>
              </a:solidFill>
              <a:latin typeface="Arial" panose="020B0604020202020204" pitchFamily="34" charset="0"/>
              <a:cs typeface="Arial" panose="020B0604020202020204" pitchFamily="34" charset="0"/>
            </a:endParaRPr>
          </a:p>
          <a:p>
            <a:endParaRPr lang="en-US" dirty="0"/>
          </a:p>
        </p:txBody>
      </p:sp>
      <p:grpSp>
        <p:nvGrpSpPr>
          <p:cNvPr id="9" name="Group 8"/>
          <p:cNvGrpSpPr/>
          <p:nvPr/>
        </p:nvGrpSpPr>
        <p:grpSpPr>
          <a:xfrm>
            <a:off x="3084106" y="1271156"/>
            <a:ext cx="1572349" cy="998863"/>
            <a:chOff x="-2036441" y="5262756"/>
            <a:chExt cx="1572349" cy="998863"/>
          </a:xfrm>
        </p:grpSpPr>
        <mc:AlternateContent xmlns:mc="http://schemas.openxmlformats.org/markup-compatibility/2006" xmlns:a14="http://schemas.microsoft.com/office/drawing/2010/main">
          <mc:Choice Requires="a14">
            <p:sp>
              <p:nvSpPr>
                <p:cNvPr id="7" name="TextBox 6"/>
                <p:cNvSpPr txBox="1"/>
                <p:nvPr/>
              </p:nvSpPr>
              <p:spPr>
                <a:xfrm>
                  <a:off x="-1240971" y="5262756"/>
                  <a:ext cx="776879" cy="9988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𝑗</m:t>
                            </m:r>
                            <m:r>
                              <a:rPr lang="en-US" sz="2000" i="1">
                                <a:latin typeface="Cambria Math" panose="02040503050406030204" pitchFamily="18" charset="0"/>
                              </a:rPr>
                              <m:t>=1</m:t>
                            </m:r>
                          </m:sub>
                          <m:sup>
                            <m:r>
                              <m:rPr>
                                <m:sty m:val="p"/>
                              </m:rPr>
                              <a:rPr lang="en-US" sz="2000">
                                <a:latin typeface="Cambria Math" panose="02040503050406030204" pitchFamily="18" charset="0"/>
                              </a:rPr>
                              <m:t>N</m:t>
                            </m:r>
                          </m:sup>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I</m:t>
                                </m:r>
                              </m:e>
                              <m:sub>
                                <m:r>
                                  <m:rPr>
                                    <m:sty m:val="p"/>
                                  </m:rPr>
                                  <a:rPr lang="en-US" sz="2000">
                                    <a:latin typeface="Cambria Math" panose="02040503050406030204" pitchFamily="18" charset="0"/>
                                  </a:rPr>
                                  <m:t>j</m:t>
                                </m:r>
                              </m:sub>
                            </m:sSub>
                          </m:e>
                        </m:nary>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1240971" y="5262756"/>
                  <a:ext cx="776879" cy="998863"/>
                </a:xfrm>
                <a:prstGeom prst="rect">
                  <a:avLst/>
                </a:prstGeom>
                <a:blipFill>
                  <a:blip r:embed="rId4"/>
                  <a:stretch>
                    <a:fillRect/>
                  </a:stretch>
                </a:blipFill>
              </p:spPr>
              <p:txBody>
                <a:bodyPr/>
                <a:lstStyle/>
                <a:p>
                  <a:r>
                    <a:rPr lang="en-US">
                      <a:noFill/>
                    </a:rPr>
                    <a:t> </a:t>
                  </a:r>
                </a:p>
              </p:txBody>
            </p:sp>
          </mc:Fallback>
        </mc:AlternateContent>
        <p:sp>
          <p:nvSpPr>
            <p:cNvPr id="8" name="TextBox 7"/>
            <p:cNvSpPr txBox="1"/>
            <p:nvPr/>
          </p:nvSpPr>
          <p:spPr>
            <a:xfrm>
              <a:off x="-2036441" y="5562132"/>
              <a:ext cx="1022347" cy="400110"/>
            </a:xfrm>
            <a:prstGeom prst="rect">
              <a:avLst/>
            </a:prstGeom>
            <a:noFill/>
          </p:spPr>
          <p:txBody>
            <a:bodyPr wrap="square" rtlCol="0">
              <a:spAutoFit/>
            </a:bodyPr>
            <a:lstStyle/>
            <a:p>
              <a:r>
                <a:rPr lang="en-US" sz="2000" dirty="0" err="1">
                  <a:latin typeface="Cambria Math" panose="02040503050406030204" pitchFamily="18" charset="0"/>
                  <a:ea typeface="Cambria Math" panose="02040503050406030204" pitchFamily="18" charset="0"/>
                </a:rPr>
                <a:t>I</a:t>
              </a:r>
              <a:r>
                <a:rPr lang="en-US" sz="2000" baseline="-25000" dirty="0" err="1">
                  <a:latin typeface="Cambria Math" panose="02040503050406030204" pitchFamily="18" charset="0"/>
                  <a:ea typeface="Cambria Math" panose="02040503050406030204" pitchFamily="18" charset="0"/>
                </a:rPr>
                <a:t>cell</a:t>
              </a:r>
              <a:r>
                <a:rPr lang="en-US" sz="2000" dirty="0">
                  <a:latin typeface="Cambria Math" panose="02040503050406030204" pitchFamily="18" charset="0"/>
                  <a:ea typeface="Cambria Math" panose="02040503050406030204" pitchFamily="18" charset="0"/>
                </a:rPr>
                <a:t>  =</a:t>
              </a:r>
            </a:p>
          </p:txBody>
        </p:sp>
      </p:grpSp>
      <p:pic>
        <p:nvPicPr>
          <p:cNvPr id="17" name="Picture 2" descr="38%20pg%20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96" y="482440"/>
            <a:ext cx="2643196" cy="2572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39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
                                            <p:txEl>
                                              <p:pRg st="1" end="1"/>
                                            </p:txEl>
                                          </p:spTgt>
                                        </p:tgtEl>
                                        <p:attrNameLst>
                                          <p:attrName>style.visibility</p:attrName>
                                        </p:attrNameLst>
                                      </p:cBhvr>
                                      <p:to>
                                        <p:strVal val="visible"/>
                                      </p:to>
                                    </p:set>
                                    <p:animEffect transition="in" filter="fade">
                                      <p:cBhvr>
                                        <p:cTn id="31" dur="500"/>
                                        <p:tgtEl>
                                          <p:spTgt spid="2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8">
                                            <p:txEl>
                                              <p:pRg st="0" end="0"/>
                                            </p:txEl>
                                          </p:spTgt>
                                        </p:tgtEl>
                                        <p:attrNameLst>
                                          <p:attrName>style.visibility</p:attrName>
                                        </p:attrNameLst>
                                      </p:cBhvr>
                                      <p:to>
                                        <p:strVal val="visible"/>
                                      </p:to>
                                    </p:set>
                                    <p:animEffect transition="in" filter="fade">
                                      <p:cBhvr>
                                        <p:cTn id="36" dur="500"/>
                                        <p:tgtEl>
                                          <p:spTgt spid="2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8">
                                            <p:txEl>
                                              <p:pRg st="2" end="2"/>
                                            </p:txEl>
                                          </p:spTgt>
                                        </p:tgtEl>
                                        <p:attrNameLst>
                                          <p:attrName>style.visibility</p:attrName>
                                        </p:attrNameLst>
                                      </p:cBhvr>
                                      <p:to>
                                        <p:strVal val="visible"/>
                                      </p:to>
                                    </p:set>
                                    <p:animEffect transition="in" filter="fade">
                                      <p:cBhvr>
                                        <p:cTn id="41"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58" y="333700"/>
            <a:ext cx="8386355" cy="4525963"/>
          </a:xfrm>
        </p:spPr>
        <p:txBody>
          <a:bodyPr>
            <a:normAutofit/>
          </a:bodyPr>
          <a:lstStyle/>
          <a:p>
            <a:pPr marL="0" indent="0" algn="just">
              <a:buNone/>
            </a:pPr>
            <a:r>
              <a:rPr lang="en-US" u="sng" dirty="0"/>
              <a:t>Current Path in </a:t>
            </a:r>
            <a:r>
              <a:rPr lang="en-US" u="sng" dirty="0" err="1"/>
              <a:t>Monopolar</a:t>
            </a:r>
            <a:r>
              <a:rPr lang="en-US" u="sng" dirty="0"/>
              <a:t> Connection</a:t>
            </a:r>
            <a:endParaRPr lang="en-US" dirty="0"/>
          </a:p>
          <a:p>
            <a:pPr marL="0" indent="0" algn="just">
              <a:buNone/>
            </a:pPr>
            <a:r>
              <a:rPr lang="en-US" sz="1900" dirty="0"/>
              <a:t>Let’s look at the current path in a </a:t>
            </a:r>
            <a:r>
              <a:rPr lang="en-US" sz="1900" dirty="0" err="1"/>
              <a:t>monopolar</a:t>
            </a:r>
            <a:r>
              <a:rPr lang="en-US" sz="1900" dirty="0"/>
              <a:t> connection for an electrolytic cell more closely.                                                                       </a:t>
            </a:r>
          </a:p>
        </p:txBody>
      </p:sp>
      <p:sp>
        <p:nvSpPr>
          <p:cNvPr id="4" name="Footer Placeholder 3"/>
          <p:cNvSpPr>
            <a:spLocks noGrp="1"/>
          </p:cNvSpPr>
          <p:nvPr>
            <p:ph type="ftr" sz="quarter" idx="11"/>
          </p:nvPr>
        </p:nvSpPr>
        <p:spPr>
          <a:xfrm>
            <a:off x="3124200" y="6137530"/>
            <a:ext cx="2895600" cy="365125"/>
          </a:xfrm>
        </p:spPr>
        <p:txBody>
          <a:bodyPr/>
          <a:lstStyle/>
          <a:p>
            <a:r>
              <a:rPr lang="en-US" dirty="0"/>
              <a:t>ChE 331 – F20</a:t>
            </a:r>
          </a:p>
        </p:txBody>
      </p:sp>
      <p:sp>
        <p:nvSpPr>
          <p:cNvPr id="5" name="Slide Number Placeholder 4"/>
          <p:cNvSpPr>
            <a:spLocks noGrp="1"/>
          </p:cNvSpPr>
          <p:nvPr>
            <p:ph type="sldNum" sz="quarter" idx="12"/>
          </p:nvPr>
        </p:nvSpPr>
        <p:spPr>
          <a:xfrm>
            <a:off x="7276531" y="6356349"/>
            <a:ext cx="2133600" cy="365125"/>
          </a:xfrm>
        </p:spPr>
        <p:txBody>
          <a:bodyPr/>
          <a:lstStyle/>
          <a:p>
            <a:fld id="{A748D552-2E59-4C4C-ACBB-207C47251780}" type="slidenum">
              <a:rPr lang="en-US" smtClean="0"/>
              <a:t>56</a:t>
            </a:fld>
            <a:endParaRPr lang="en-US"/>
          </a:p>
        </p:txBody>
      </p:sp>
      <p:sp>
        <p:nvSpPr>
          <p:cNvPr id="8" name="TextBox 7"/>
          <p:cNvSpPr txBox="1"/>
          <p:nvPr/>
        </p:nvSpPr>
        <p:spPr>
          <a:xfrm>
            <a:off x="4178342" y="1748420"/>
            <a:ext cx="4785033" cy="3477875"/>
          </a:xfrm>
          <a:prstGeom prst="rect">
            <a:avLst/>
          </a:prstGeom>
          <a:noFill/>
        </p:spPr>
        <p:txBody>
          <a:bodyPr wrap="square" rtlCol="0">
            <a:spAutoFit/>
          </a:bodyPr>
          <a:lstStyle/>
          <a:p>
            <a:r>
              <a:rPr lang="en-US" sz="1700" u="sng" dirty="0">
                <a:latin typeface="Arial" panose="020B0604020202020204" pitchFamily="34" charset="0"/>
                <a:cs typeface="Arial" panose="020B0604020202020204" pitchFamily="34" charset="0"/>
              </a:rPr>
              <a:t>Current path</a:t>
            </a:r>
            <a:r>
              <a:rPr lang="en-US" sz="1700" dirty="0">
                <a:latin typeface="Arial" panose="020B0604020202020204" pitchFamily="34" charset="0"/>
                <a:cs typeface="Arial" panose="020B0604020202020204" pitchFamily="34" charset="0"/>
              </a:rPr>
              <a:t>:</a:t>
            </a:r>
          </a:p>
          <a:p>
            <a:pPr marL="403225" indent="-403225"/>
            <a:r>
              <a:rPr lang="en-US" sz="17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1.   flows from +</a:t>
            </a:r>
            <a:r>
              <a:rPr lang="en-US" sz="1600" dirty="0" err="1">
                <a:latin typeface="Arial" panose="020B0604020202020204" pitchFamily="34" charset="0"/>
                <a:cs typeface="Arial" panose="020B0604020202020204" pitchFamily="34" charset="0"/>
              </a:rPr>
              <a:t>ve</a:t>
            </a:r>
            <a:r>
              <a:rPr lang="en-US" sz="1600" dirty="0">
                <a:latin typeface="Arial" panose="020B0604020202020204" pitchFamily="34" charset="0"/>
                <a:cs typeface="Arial" panose="020B0604020202020204" pitchFamily="34" charset="0"/>
              </a:rPr>
              <a:t> terminal of power supply into +</a:t>
            </a:r>
            <a:r>
              <a:rPr lang="en-US" sz="1600" dirty="0" err="1">
                <a:latin typeface="Arial" panose="020B0604020202020204" pitchFamily="34" charset="0"/>
                <a:cs typeface="Arial" panose="020B0604020202020204" pitchFamily="34" charset="0"/>
              </a:rPr>
              <a:t>ve</a:t>
            </a:r>
            <a:r>
              <a:rPr lang="en-US" sz="1600" dirty="0">
                <a:latin typeface="Arial" panose="020B0604020202020204" pitchFamily="34" charset="0"/>
                <a:cs typeface="Arial" panose="020B0604020202020204" pitchFamily="34" charset="0"/>
              </a:rPr>
              <a:t> electrode,</a:t>
            </a:r>
          </a:p>
          <a:p>
            <a:pPr marL="403225" indent="-403225"/>
            <a:r>
              <a:rPr lang="en-US" sz="1600" dirty="0">
                <a:latin typeface="Arial" panose="020B0604020202020204" pitchFamily="34" charset="0"/>
                <a:cs typeface="Arial" panose="020B0604020202020204" pitchFamily="34" charset="0"/>
              </a:rPr>
              <a:t> 2.   splits into two equal paths that flow across electrolyte into –</a:t>
            </a:r>
            <a:r>
              <a:rPr lang="en-US" sz="1600" dirty="0" err="1">
                <a:latin typeface="Arial" panose="020B0604020202020204" pitchFamily="34" charset="0"/>
                <a:cs typeface="Arial" panose="020B0604020202020204" pitchFamily="34" charset="0"/>
              </a:rPr>
              <a:t>ve</a:t>
            </a:r>
            <a:r>
              <a:rPr lang="en-US" sz="1600" dirty="0">
                <a:latin typeface="Arial" panose="020B0604020202020204" pitchFamily="34" charset="0"/>
                <a:cs typeface="Arial" panose="020B0604020202020204" pitchFamily="34" charset="0"/>
              </a:rPr>
              <a:t> electrodes on either side,</a:t>
            </a:r>
          </a:p>
          <a:p>
            <a:pPr marL="404813" indent="-404813"/>
            <a:r>
              <a:rPr lang="en-US" sz="1600" dirty="0">
                <a:latin typeface="Arial" panose="020B0604020202020204" pitchFamily="34" charset="0"/>
                <a:cs typeface="Arial" panose="020B0604020202020204" pitchFamily="34" charset="0"/>
              </a:rPr>
              <a:t> 3.   flows out right ends of –</a:t>
            </a:r>
            <a:r>
              <a:rPr lang="en-US" sz="1600" dirty="0" err="1">
                <a:latin typeface="Arial" panose="020B0604020202020204" pitchFamily="34" charset="0"/>
                <a:cs typeface="Arial" panose="020B0604020202020204" pitchFamily="34" charset="0"/>
              </a:rPr>
              <a:t>ve</a:t>
            </a:r>
            <a:r>
              <a:rPr lang="en-US" sz="1600" dirty="0">
                <a:latin typeface="Arial" panose="020B0604020202020204" pitchFamily="34" charset="0"/>
                <a:cs typeface="Arial" panose="020B0604020202020204" pitchFamily="34" charset="0"/>
              </a:rPr>
              <a:t> electrodes where paths recombine and</a:t>
            </a:r>
          </a:p>
          <a:p>
            <a:r>
              <a:rPr lang="en-US" sz="1600" dirty="0">
                <a:latin typeface="Arial" panose="020B0604020202020204" pitchFamily="34" charset="0"/>
                <a:cs typeface="Arial" panose="020B0604020202020204" pitchFamily="34" charset="0"/>
              </a:rPr>
              <a:t> 4.   recombined current flows into</a:t>
            </a:r>
          </a:p>
          <a:p>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ve</a:t>
            </a:r>
            <a:r>
              <a:rPr lang="en-US" sz="1600" dirty="0">
                <a:latin typeface="Arial" panose="020B0604020202020204" pitchFamily="34" charset="0"/>
                <a:cs typeface="Arial" panose="020B0604020202020204" pitchFamily="34" charset="0"/>
              </a:rPr>
              <a:t> terminal of power supply</a:t>
            </a:r>
          </a:p>
          <a:p>
            <a:r>
              <a:rPr lang="en-US" sz="800" dirty="0">
                <a:latin typeface="Arial" panose="020B0604020202020204" pitchFamily="34" charset="0"/>
                <a:cs typeface="Arial" panose="020B0604020202020204" pitchFamily="34" charset="0"/>
              </a:rPr>
              <a:t> </a:t>
            </a:r>
          </a:p>
          <a:p>
            <a:pPr marL="52388" indent="-52388"/>
            <a:r>
              <a:rPr lang="en-US" sz="1600" dirty="0">
                <a:latin typeface="Arial" panose="020B0604020202020204" pitchFamily="34" charset="0"/>
                <a:cs typeface="Arial" panose="020B0604020202020204" pitchFamily="34" charset="0"/>
              </a:rPr>
              <a:t> Overall, the current is split evenly between the  two +</a:t>
            </a:r>
            <a:r>
              <a:rPr lang="en-US" sz="1600" dirty="0" err="1">
                <a:latin typeface="Arial" panose="020B0604020202020204" pitchFamily="34" charset="0"/>
                <a:cs typeface="Arial" panose="020B0604020202020204" pitchFamily="34" charset="0"/>
              </a:rPr>
              <a:t>ve</a:t>
            </a:r>
            <a:r>
              <a:rPr lang="en-US" sz="1600" dirty="0">
                <a:latin typeface="Arial" panose="020B0604020202020204" pitchFamily="34" charset="0"/>
                <a:cs typeface="Arial" panose="020B0604020202020204" pitchFamily="34" charset="0"/>
              </a:rPr>
              <a:t> / e /–</a:t>
            </a:r>
            <a:r>
              <a:rPr lang="en-US" sz="1600" dirty="0" err="1">
                <a:latin typeface="Arial" panose="020B0604020202020204" pitchFamily="34" charset="0"/>
                <a:cs typeface="Arial" panose="020B0604020202020204" pitchFamily="34" charset="0"/>
              </a:rPr>
              <a:t>ve</a:t>
            </a:r>
            <a:r>
              <a:rPr lang="en-US" sz="1600" dirty="0">
                <a:latin typeface="Arial" panose="020B0604020202020204" pitchFamily="34" charset="0"/>
                <a:cs typeface="Arial" panose="020B0604020202020204" pitchFamily="34" charset="0"/>
              </a:rPr>
              <a:t> units connected in parallel.</a:t>
            </a:r>
          </a:p>
          <a:p>
            <a:r>
              <a:rPr lang="en-US" sz="1700" dirty="0">
                <a:latin typeface="Arial" panose="020B0604020202020204" pitchFamily="34" charset="0"/>
                <a:cs typeface="Arial" panose="020B0604020202020204" pitchFamily="34" charset="0"/>
              </a:rPr>
              <a:t>  </a:t>
            </a:r>
          </a:p>
          <a:p>
            <a:r>
              <a:rPr lang="en-US" sz="1700" dirty="0">
                <a:latin typeface="Arial" panose="020B0604020202020204" pitchFamily="34" charset="0"/>
                <a:cs typeface="Arial" panose="020B0604020202020204" pitchFamily="34" charset="0"/>
              </a:rPr>
              <a:t>    </a:t>
            </a:r>
          </a:p>
        </p:txBody>
      </p:sp>
      <p:sp>
        <p:nvSpPr>
          <p:cNvPr id="9" name="TextBox 8"/>
          <p:cNvSpPr txBox="1"/>
          <p:nvPr/>
        </p:nvSpPr>
        <p:spPr>
          <a:xfrm>
            <a:off x="406037" y="4782807"/>
            <a:ext cx="8331926"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Current will flow wherever it can – as long as it can enter from power supply through +</a:t>
            </a:r>
            <a:r>
              <a:rPr lang="en-US" sz="1600" dirty="0" err="1">
                <a:latin typeface="Arial" panose="020B0604020202020204" pitchFamily="34" charset="0"/>
                <a:cs typeface="Arial" panose="020B0604020202020204" pitchFamily="34" charset="0"/>
              </a:rPr>
              <a:t>ve</a:t>
            </a:r>
            <a:r>
              <a:rPr lang="en-US" sz="1600" dirty="0">
                <a:latin typeface="Arial" panose="020B0604020202020204" pitchFamily="34" charset="0"/>
                <a:cs typeface="Arial" panose="020B0604020202020204" pitchFamily="34" charset="0"/>
              </a:rPr>
              <a:t> electrode across electrolyte and out through –</a:t>
            </a:r>
            <a:r>
              <a:rPr lang="en-US" sz="1600" dirty="0" err="1">
                <a:latin typeface="Arial" panose="020B0604020202020204" pitchFamily="34" charset="0"/>
                <a:cs typeface="Arial" panose="020B0604020202020204" pitchFamily="34" charset="0"/>
              </a:rPr>
              <a:t>ve</a:t>
            </a:r>
            <a:r>
              <a:rPr lang="en-US" sz="1600" dirty="0">
                <a:latin typeface="Arial" panose="020B0604020202020204" pitchFamily="34" charset="0"/>
                <a:cs typeface="Arial" panose="020B0604020202020204" pitchFamily="34" charset="0"/>
              </a:rPr>
              <a:t> electrode back to power supply. </a:t>
            </a:r>
          </a:p>
          <a:p>
            <a:r>
              <a:rPr lang="en-US" sz="1600" dirty="0">
                <a:latin typeface="Arial" panose="020B0604020202020204" pitchFamily="34" charset="0"/>
                <a:cs typeface="Arial" panose="020B0604020202020204" pitchFamily="34" charset="0"/>
              </a:rPr>
              <a:t>Number of different pathways through which this can occur determines </a:t>
            </a:r>
            <a:r>
              <a:rPr lang="en-US" sz="1600" dirty="0">
                <a:latin typeface="Arial" panose="020B0604020202020204" pitchFamily="34" charset="0"/>
                <a:ea typeface="Cambria Math" panose="02040503050406030204" pitchFamily="18" charset="0"/>
                <a:cs typeface="Arial" panose="020B0604020202020204" pitchFamily="34" charset="0"/>
              </a:rPr>
              <a:t>N (same as the number of </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ve</a:t>
            </a:r>
            <a:r>
              <a:rPr lang="en-US" sz="1600" dirty="0">
                <a:latin typeface="Arial" panose="020B0604020202020204" pitchFamily="34" charset="0"/>
                <a:cs typeface="Arial" panose="020B0604020202020204" pitchFamily="34" charset="0"/>
              </a:rPr>
              <a:t> / e /–</a:t>
            </a:r>
            <a:r>
              <a:rPr lang="en-US" sz="1600" dirty="0" err="1">
                <a:latin typeface="Arial" panose="020B0604020202020204" pitchFamily="34" charset="0"/>
                <a:cs typeface="Arial" panose="020B0604020202020204" pitchFamily="34" charset="0"/>
              </a:rPr>
              <a:t>ve</a:t>
            </a:r>
            <a:r>
              <a:rPr lang="en-US" sz="1600" dirty="0">
                <a:latin typeface="Arial" panose="020B0604020202020204" pitchFamily="34" charset="0"/>
                <a:cs typeface="Arial" panose="020B0604020202020204" pitchFamily="34" charset="0"/>
              </a:rPr>
              <a:t> units in cell). </a:t>
            </a:r>
          </a:p>
        </p:txBody>
      </p:sp>
      <p:sp>
        <p:nvSpPr>
          <p:cNvPr id="10" name="TextBox 9"/>
          <p:cNvSpPr txBox="1"/>
          <p:nvPr/>
        </p:nvSpPr>
        <p:spPr>
          <a:xfrm>
            <a:off x="365756" y="5829753"/>
            <a:ext cx="8723813" cy="369332"/>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Each pathway is connected in parallel to each other and carries the same current of  </a:t>
            </a:r>
            <a:r>
              <a:rPr lang="en-US" dirty="0" err="1">
                <a:latin typeface="Cambria Math" panose="02040503050406030204" pitchFamily="18" charset="0"/>
                <a:ea typeface="Cambria Math" panose="02040503050406030204" pitchFamily="18" charset="0"/>
                <a:cs typeface="Arial" panose="020B0604020202020204" pitchFamily="34" charset="0"/>
              </a:rPr>
              <a:t>I</a:t>
            </a:r>
            <a:r>
              <a:rPr lang="en-US" baseline="-25000" dirty="0" err="1">
                <a:latin typeface="Cambria Math" panose="02040503050406030204" pitchFamily="18" charset="0"/>
                <a:ea typeface="Cambria Math" panose="02040503050406030204" pitchFamily="18" charset="0"/>
                <a:cs typeface="Arial" panose="020B0604020202020204" pitchFamily="34" charset="0"/>
              </a:rPr>
              <a:t>cell</a:t>
            </a:r>
            <a:r>
              <a:rPr lang="en-US" baseline="-25000" dirty="0">
                <a:latin typeface="Cambria Math" panose="02040503050406030204" pitchFamily="18" charset="0"/>
                <a:ea typeface="Cambria Math" panose="02040503050406030204" pitchFamily="18" charset="0"/>
                <a:cs typeface="Arial" panose="020B0604020202020204" pitchFamily="34" charset="0"/>
              </a:rPr>
              <a:t> </a:t>
            </a:r>
            <a:r>
              <a:rPr lang="en-US" dirty="0">
                <a:latin typeface="Cambria Math" panose="02040503050406030204" pitchFamily="18" charset="0"/>
                <a:ea typeface="Cambria Math" panose="02040503050406030204" pitchFamily="18" charset="0"/>
                <a:cs typeface="Arial" panose="020B0604020202020204" pitchFamily="34" charset="0"/>
              </a:rPr>
              <a:t>/ N</a:t>
            </a:r>
            <a:r>
              <a:rPr lang="en-US" sz="1600" dirty="0">
                <a:latin typeface="Arial" panose="020B0604020202020204" pitchFamily="34" charset="0"/>
                <a:ea typeface="Cambria Math" panose="02040503050406030204" pitchFamily="18" charset="0"/>
                <a:cs typeface="Arial" panose="020B0604020202020204" pitchFamily="34" charset="0"/>
              </a:rPr>
              <a:t>.</a:t>
            </a:r>
            <a:r>
              <a:rPr lang="en-US" sz="1600" dirty="0">
                <a:latin typeface="Arial" panose="020B0604020202020204" pitchFamily="34" charset="0"/>
                <a:cs typeface="Arial" panose="020B0604020202020204" pitchFamily="34" charset="0"/>
              </a:rPr>
              <a:t>     </a:t>
            </a:r>
          </a:p>
        </p:txBody>
      </p:sp>
      <p:sp>
        <p:nvSpPr>
          <p:cNvPr id="2" name="TextBox 1"/>
          <p:cNvSpPr txBox="1"/>
          <p:nvPr/>
        </p:nvSpPr>
        <p:spPr>
          <a:xfrm>
            <a:off x="365756" y="1407217"/>
            <a:ext cx="8386357" cy="384721"/>
          </a:xfrm>
          <a:prstGeom prst="rect">
            <a:avLst/>
          </a:prstGeom>
          <a:noFill/>
        </p:spPr>
        <p:txBody>
          <a:bodyPr wrap="square" rtlCol="0">
            <a:spAutoFit/>
          </a:bodyPr>
          <a:lstStyle/>
          <a:p>
            <a:r>
              <a:rPr lang="en-US" sz="1900" dirty="0">
                <a:latin typeface="Arial" panose="020B0604020202020204" pitchFamily="34" charset="0"/>
                <a:cs typeface="Arial" panose="020B0604020202020204" pitchFamily="34" charset="0"/>
              </a:rPr>
              <a:t>As an example, consider cell with 1 +</a:t>
            </a:r>
            <a:r>
              <a:rPr lang="en-US" sz="1900" dirty="0" err="1">
                <a:latin typeface="Arial" panose="020B0604020202020204" pitchFamily="34" charset="0"/>
                <a:cs typeface="Arial" panose="020B0604020202020204" pitchFamily="34" charset="0"/>
              </a:rPr>
              <a:t>ve</a:t>
            </a:r>
            <a:r>
              <a:rPr lang="en-US" sz="1900" dirty="0">
                <a:latin typeface="Arial" panose="020B0604020202020204" pitchFamily="34" charset="0"/>
                <a:cs typeface="Arial" panose="020B0604020202020204" pitchFamily="34" charset="0"/>
              </a:rPr>
              <a:t> electrode and 2 –</a:t>
            </a:r>
            <a:r>
              <a:rPr lang="en-US" sz="1900" dirty="0" err="1">
                <a:latin typeface="Arial" panose="020B0604020202020204" pitchFamily="34" charset="0"/>
                <a:cs typeface="Arial" panose="020B0604020202020204" pitchFamily="34" charset="0"/>
              </a:rPr>
              <a:t>ve</a:t>
            </a:r>
            <a:r>
              <a:rPr lang="en-US" sz="1900" dirty="0">
                <a:latin typeface="Arial" panose="020B0604020202020204" pitchFamily="34" charset="0"/>
                <a:cs typeface="Arial" panose="020B0604020202020204" pitchFamily="34" charset="0"/>
              </a:rPr>
              <a:t> electrodes:</a:t>
            </a:r>
          </a:p>
        </p:txBody>
      </p:sp>
      <p:pic>
        <p:nvPicPr>
          <p:cNvPr id="6" name="Picture 5"/>
          <p:cNvPicPr>
            <a:picLocks noChangeAspect="1"/>
          </p:cNvPicPr>
          <p:nvPr/>
        </p:nvPicPr>
        <p:blipFill>
          <a:blip r:embed="rId2"/>
          <a:stretch>
            <a:fillRect/>
          </a:stretch>
        </p:blipFill>
        <p:spPr>
          <a:xfrm>
            <a:off x="154496" y="1939291"/>
            <a:ext cx="4023846" cy="2843516"/>
          </a:xfrm>
          <a:prstGeom prst="rect">
            <a:avLst/>
          </a:prstGeom>
        </p:spPr>
      </p:pic>
    </p:spTree>
    <p:extLst>
      <p:ext uri="{BB962C8B-B14F-4D97-AF65-F5344CB8AC3E}">
        <p14:creationId xmlns:p14="http://schemas.microsoft.com/office/powerpoint/2010/main" val="39175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Effect transition="in" filter="fade">
                                      <p:cBhvr>
                                        <p:cTn id="25" dur="500"/>
                                        <p:tgtEl>
                                          <p:spTgt spid="9">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ChE 331 – F20</a:t>
            </a:r>
          </a:p>
        </p:txBody>
      </p:sp>
      <p:sp>
        <p:nvSpPr>
          <p:cNvPr id="4" name="Slide Number Placeholder 3"/>
          <p:cNvSpPr>
            <a:spLocks noGrp="1"/>
          </p:cNvSpPr>
          <p:nvPr>
            <p:ph type="sldNum" sz="quarter" idx="12"/>
          </p:nvPr>
        </p:nvSpPr>
        <p:spPr>
          <a:xfrm>
            <a:off x="7374454" y="6356350"/>
            <a:ext cx="2133600" cy="365125"/>
          </a:xfrm>
        </p:spPr>
        <p:txBody>
          <a:bodyPr/>
          <a:lstStyle/>
          <a:p>
            <a:fld id="{A748D552-2E59-4C4C-ACBB-207C47251780}" type="slidenum">
              <a:rPr lang="en-US" smtClean="0"/>
              <a:t>57</a:t>
            </a:fld>
            <a:endParaRPr lang="en-US" dirty="0"/>
          </a:p>
        </p:txBody>
      </p:sp>
      <p:sp>
        <p:nvSpPr>
          <p:cNvPr id="19" name="TextBox 18"/>
          <p:cNvSpPr txBox="1"/>
          <p:nvPr/>
        </p:nvSpPr>
        <p:spPr>
          <a:xfrm>
            <a:off x="607439" y="206941"/>
            <a:ext cx="7560859" cy="400110"/>
          </a:xfrm>
          <a:prstGeom prst="rect">
            <a:avLst/>
          </a:prstGeom>
          <a:noFill/>
        </p:spPr>
        <p:txBody>
          <a:bodyPr wrap="square" rtlCol="0">
            <a:spAutoFit/>
          </a:bodyPr>
          <a:lstStyle/>
          <a:p>
            <a:r>
              <a:rPr lang="en-US" sz="2000" u="sng" dirty="0">
                <a:latin typeface="Arial" panose="020B0604020202020204" pitchFamily="34" charset="0"/>
                <a:cs typeface="Arial" panose="020B0604020202020204" pitchFamily="34" charset="0"/>
              </a:rPr>
              <a:t>Bipolar Cell</a:t>
            </a:r>
            <a:r>
              <a:rPr lang="en-US" sz="2000" dirty="0">
                <a:latin typeface="Arial" panose="020B0604020202020204" pitchFamily="34" charset="0"/>
                <a:cs typeface="Arial" panose="020B0604020202020204" pitchFamily="34" charset="0"/>
              </a:rPr>
              <a:t>:</a:t>
            </a:r>
            <a:r>
              <a:rPr lang="en-US" sz="2000" u="sng" dirty="0">
                <a:latin typeface="Arial" panose="020B0604020202020204" pitchFamily="34" charset="0"/>
                <a:cs typeface="Arial" panose="020B0604020202020204" pitchFamily="34" charset="0"/>
              </a:rPr>
              <a:t> </a:t>
            </a:r>
          </a:p>
        </p:txBody>
      </p:sp>
      <p:sp>
        <p:nvSpPr>
          <p:cNvPr id="28" name="TextBox 27"/>
          <p:cNvSpPr txBox="1"/>
          <p:nvPr/>
        </p:nvSpPr>
        <p:spPr>
          <a:xfrm>
            <a:off x="3739487" y="571079"/>
            <a:ext cx="5392478" cy="4370427"/>
          </a:xfrm>
          <a:prstGeom prst="rect">
            <a:avLst/>
          </a:prstGeom>
          <a:noFill/>
        </p:spPr>
        <p:txBody>
          <a:bodyPr wrap="square" rtlCol="0">
            <a:spAutoFit/>
          </a:bodyPr>
          <a:lstStyle/>
          <a:p>
            <a:r>
              <a:rPr lang="en-CA" dirty="0">
                <a:latin typeface="Arial" panose="020B0604020202020204" pitchFamily="34" charset="0"/>
                <a:cs typeface="Arial" panose="020B0604020202020204" pitchFamily="34" charset="0"/>
              </a:rPr>
              <a:t>Bipolar connection requires only external electrical connections to the two end electrodes. </a:t>
            </a:r>
          </a:p>
          <a:p>
            <a:r>
              <a:rPr lang="en-CA" dirty="0">
                <a:latin typeface="Arial" panose="020B0604020202020204" pitchFamily="34" charset="0"/>
                <a:cs typeface="Arial" panose="020B0604020202020204" pitchFamily="34" charset="0"/>
              </a:rPr>
              <a:t>Electrodes are not hooked up together by any wires or leads; they are only separated by electrolyte. </a:t>
            </a:r>
          </a:p>
          <a:p>
            <a:endParaRPr lang="en-CA" sz="1000" u="sng"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Current flows from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terminal in series from one electrode to the next until it reaches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terminal. The potential drops continuously on going from electrode to electrode from the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terminal end to the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terminal end. </a:t>
            </a:r>
          </a:p>
          <a:p>
            <a:endParaRPr lang="en-US" sz="1400" dirty="0">
              <a:latin typeface="Arial" panose="020B0604020202020204" pitchFamily="34" charset="0"/>
              <a:cs typeface="Arial" panose="020B0604020202020204" pitchFamily="34" charset="0"/>
            </a:endParaRPr>
          </a:p>
          <a:p>
            <a:r>
              <a:rPr lang="en-CA" dirty="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 e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units are connected in </a:t>
            </a:r>
            <a:r>
              <a:rPr lang="en-US" dirty="0">
                <a:solidFill>
                  <a:srgbClr val="FF0000"/>
                </a:solidFill>
                <a:latin typeface="Arial" panose="020B0604020202020204" pitchFamily="34" charset="0"/>
                <a:cs typeface="Arial" panose="020B0604020202020204" pitchFamily="34" charset="0"/>
              </a:rPr>
              <a:t>series</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endParaRPr lang="en-US" dirty="0"/>
          </a:p>
        </p:txBody>
      </p:sp>
      <p:sp>
        <p:nvSpPr>
          <p:cNvPr id="5" name="TextBox 4"/>
          <p:cNvSpPr txBox="1"/>
          <p:nvPr/>
        </p:nvSpPr>
        <p:spPr>
          <a:xfrm>
            <a:off x="245400" y="4582259"/>
            <a:ext cx="8524527" cy="923330"/>
          </a:xfrm>
          <a:prstGeom prst="rect">
            <a:avLst/>
          </a:prstGeom>
          <a:noFill/>
        </p:spPr>
        <p:txBody>
          <a:bodyPr wrap="square" rtlCol="0">
            <a:spAutoFit/>
          </a:bodyPr>
          <a:lstStyle/>
          <a:p>
            <a:pPr marL="623888" indent="-623888"/>
            <a:r>
              <a:rPr lang="en-US" u="sng" dirty="0">
                <a:latin typeface="Arial" panose="020B0604020202020204" pitchFamily="34" charset="0"/>
                <a:cs typeface="Arial" panose="020B0604020202020204" pitchFamily="34" charset="0"/>
              </a:rPr>
              <a:t>Note</a:t>
            </a:r>
            <a:r>
              <a:rPr lang="en-US" dirty="0">
                <a:latin typeface="Arial" panose="020B0604020202020204" pitchFamily="34" charset="0"/>
                <a:cs typeface="Arial" panose="020B0604020202020204" pitchFamily="34" charset="0"/>
              </a:rPr>
              <a:t>: </a:t>
            </a:r>
            <a:r>
              <a:rPr lang="en-US" dirty="0" err="1">
                <a:latin typeface="Cambria Math" panose="02040503050406030204" pitchFamily="18" charset="0"/>
                <a:ea typeface="Cambria Math" panose="02040503050406030204" pitchFamily="18" charset="0"/>
              </a:rPr>
              <a:t>V</a:t>
            </a:r>
            <a:r>
              <a:rPr lang="en-US" baseline="-25000" dirty="0" err="1">
                <a:latin typeface="Cambria Math" panose="02040503050406030204" pitchFamily="18" charset="0"/>
                <a:ea typeface="Cambria Math" panose="02040503050406030204" pitchFamily="18" charset="0"/>
              </a:rPr>
              <a:t>cell,mono</a:t>
            </a:r>
            <a:r>
              <a:rPr lang="en-US" dirty="0">
                <a:latin typeface="Cambria Math" panose="02040503050406030204" pitchFamily="18" charset="0"/>
                <a:ea typeface="Cambria Math" panose="02040503050406030204" pitchFamily="18" charset="0"/>
              </a:rPr>
              <a:t> </a:t>
            </a:r>
            <a:r>
              <a:rPr lang="en-US" dirty="0">
                <a:latin typeface="Arial" panose="020B0604020202020204" pitchFamily="34" charset="0"/>
                <a:ea typeface="Cambria Math" panose="02040503050406030204" pitchFamily="18" charset="0"/>
                <a:cs typeface="Arial" panose="020B0604020202020204" pitchFamily="34" charset="0"/>
              </a:rPr>
              <a:t>above is equal to the cell voltage in the analogous </a:t>
            </a:r>
            <a:r>
              <a:rPr lang="en-US" dirty="0" err="1">
                <a:latin typeface="Arial" panose="020B0604020202020204" pitchFamily="34" charset="0"/>
                <a:ea typeface="Cambria Math" panose="02040503050406030204" pitchFamily="18" charset="0"/>
                <a:cs typeface="Arial" panose="020B0604020202020204" pitchFamily="34" charset="0"/>
              </a:rPr>
              <a:t>monopolar</a:t>
            </a:r>
            <a:r>
              <a:rPr lang="en-US" dirty="0">
                <a:latin typeface="Arial" panose="020B0604020202020204" pitchFamily="34" charset="0"/>
                <a:ea typeface="Cambria Math" panose="02040503050406030204" pitchFamily="18" charset="0"/>
                <a:cs typeface="Arial" panose="020B0604020202020204" pitchFamily="34" charset="0"/>
              </a:rPr>
              <a:t> cell shown on slide 54. Thus, the cell voltage of the bipolar cell is N times (N=5 in this example) larger than that of the </a:t>
            </a:r>
            <a:r>
              <a:rPr lang="en-US" dirty="0" err="1">
                <a:latin typeface="Arial" panose="020B0604020202020204" pitchFamily="34" charset="0"/>
                <a:ea typeface="Cambria Math" panose="02040503050406030204" pitchFamily="18" charset="0"/>
                <a:cs typeface="Arial" panose="020B0604020202020204" pitchFamily="34" charset="0"/>
              </a:rPr>
              <a:t>monopolar</a:t>
            </a:r>
            <a:r>
              <a:rPr lang="en-US" dirty="0">
                <a:latin typeface="Arial" panose="020B0604020202020204" pitchFamily="34" charset="0"/>
                <a:ea typeface="Cambria Math" panose="02040503050406030204" pitchFamily="18" charset="0"/>
                <a:cs typeface="Arial" panose="020B0604020202020204" pitchFamily="34" charset="0"/>
              </a:rPr>
              <a:t> cell.  </a:t>
            </a:r>
            <a:r>
              <a:rPr lang="en-US" dirty="0">
                <a:latin typeface="Cambria Math" panose="02040503050406030204" pitchFamily="18" charset="0"/>
                <a:ea typeface="Cambria Math" panose="02040503050406030204" pitchFamily="18" charset="0"/>
              </a:rPr>
              <a:t> </a:t>
            </a:r>
            <a:endParaRPr lang="en-US" dirty="0"/>
          </a:p>
        </p:txBody>
      </p:sp>
      <p:grpSp>
        <p:nvGrpSpPr>
          <p:cNvPr id="14" name="Group 13"/>
          <p:cNvGrpSpPr/>
          <p:nvPr/>
        </p:nvGrpSpPr>
        <p:grpSpPr>
          <a:xfrm>
            <a:off x="245401" y="611584"/>
            <a:ext cx="7134227" cy="3532596"/>
            <a:chOff x="245401" y="611584"/>
            <a:chExt cx="7134227" cy="3532596"/>
          </a:xfrm>
        </p:grpSpPr>
        <p:grpSp>
          <p:nvGrpSpPr>
            <p:cNvPr id="20" name="Group 19"/>
            <p:cNvGrpSpPr/>
            <p:nvPr/>
          </p:nvGrpSpPr>
          <p:grpSpPr>
            <a:xfrm>
              <a:off x="700782" y="905078"/>
              <a:ext cx="6678846" cy="3239102"/>
              <a:chOff x="5560581" y="1852629"/>
              <a:chExt cx="6678846" cy="3239102"/>
            </a:xfrm>
          </p:grpSpPr>
          <p:sp>
            <p:nvSpPr>
              <p:cNvPr id="6" name="TextBox 5"/>
              <p:cNvSpPr txBox="1"/>
              <p:nvPr/>
            </p:nvSpPr>
            <p:spPr>
              <a:xfrm>
                <a:off x="10486827" y="1852629"/>
                <a:ext cx="1752600" cy="369332"/>
              </a:xfrm>
              <a:prstGeom prst="rect">
                <a:avLst/>
              </a:prstGeom>
              <a:noFill/>
            </p:spPr>
            <p:txBody>
              <a:bodyPr wrap="square" rtlCol="0">
                <a:spAutoFit/>
              </a:bodyPr>
              <a:lstStyle/>
              <a:p>
                <a:endParaRPr lang="en-US" dirty="0"/>
              </a:p>
            </p:txBody>
          </p:sp>
          <p:sp>
            <p:nvSpPr>
              <p:cNvPr id="11" name="TextBox 10"/>
              <p:cNvSpPr txBox="1"/>
              <p:nvPr/>
            </p:nvSpPr>
            <p:spPr>
              <a:xfrm>
                <a:off x="5560581" y="4506956"/>
                <a:ext cx="2453640"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No electrical connection to inner electrode leads!</a:t>
                </a:r>
              </a:p>
            </p:txBody>
          </p:sp>
        </p:grpSp>
        <p:grpSp>
          <p:nvGrpSpPr>
            <p:cNvPr id="18" name="Group 17"/>
            <p:cNvGrpSpPr/>
            <p:nvPr/>
          </p:nvGrpSpPr>
          <p:grpSpPr>
            <a:xfrm>
              <a:off x="245401" y="611584"/>
              <a:ext cx="3364402" cy="2991841"/>
              <a:chOff x="0" y="0"/>
              <a:chExt cx="3459480" cy="2991841"/>
            </a:xfrm>
          </p:grpSpPr>
          <p:grpSp>
            <p:nvGrpSpPr>
              <p:cNvPr id="21" name="Group 20"/>
              <p:cNvGrpSpPr/>
              <p:nvPr/>
            </p:nvGrpSpPr>
            <p:grpSpPr>
              <a:xfrm>
                <a:off x="0" y="0"/>
                <a:ext cx="3459480" cy="2991841"/>
                <a:chOff x="0" y="0"/>
                <a:chExt cx="3459480" cy="2991841"/>
              </a:xfrm>
            </p:grpSpPr>
            <p:grpSp>
              <p:nvGrpSpPr>
                <p:cNvPr id="23" name="Group 22"/>
                <p:cNvGrpSpPr/>
                <p:nvPr/>
              </p:nvGrpSpPr>
              <p:grpSpPr>
                <a:xfrm>
                  <a:off x="0" y="0"/>
                  <a:ext cx="3459480" cy="2991841"/>
                  <a:chOff x="0" y="0"/>
                  <a:chExt cx="3459480" cy="2991841"/>
                </a:xfrm>
              </p:grpSpPr>
              <p:pic>
                <p:nvPicPr>
                  <p:cNvPr id="27" name="Picture 26"/>
                  <p:cNvPicPr>
                    <a:picLocks noChangeAspect="1"/>
                  </p:cNvPicPr>
                  <p:nvPr/>
                </p:nvPicPr>
                <p:blipFill>
                  <a:blip r:embed="rId3"/>
                  <a:stretch>
                    <a:fillRect/>
                  </a:stretch>
                </p:blipFill>
                <p:spPr>
                  <a:xfrm>
                    <a:off x="0" y="0"/>
                    <a:ext cx="3459480" cy="2991841"/>
                  </a:xfrm>
                  <a:prstGeom prst="rect">
                    <a:avLst/>
                  </a:prstGeom>
                </p:spPr>
              </p:pic>
              <p:cxnSp>
                <p:nvCxnSpPr>
                  <p:cNvPr id="29" name="Straight Connector 28"/>
                  <p:cNvCxnSpPr/>
                  <p:nvPr/>
                </p:nvCxnSpPr>
                <p:spPr>
                  <a:xfrm>
                    <a:off x="1981200" y="1133475"/>
                    <a:ext cx="0" cy="3307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p:cNvCxnSpPr/>
                <p:nvPr/>
              </p:nvCxnSpPr>
              <p:spPr>
                <a:xfrm flipH="1">
                  <a:off x="2114550" y="1133475"/>
                  <a:ext cx="9525" cy="714375"/>
                </a:xfrm>
                <a:prstGeom prst="line">
                  <a:avLst/>
                </a:prstGeom>
              </p:spPr>
              <p:style>
                <a:lnRef idx="1">
                  <a:schemeClr val="dk1"/>
                </a:lnRef>
                <a:fillRef idx="0">
                  <a:schemeClr val="dk1"/>
                </a:fillRef>
                <a:effectRef idx="0">
                  <a:schemeClr val="dk1"/>
                </a:effectRef>
                <a:fontRef idx="minor">
                  <a:schemeClr val="tx1"/>
                </a:fontRef>
              </p:style>
            </p:cxnSp>
          </p:grpSp>
          <p:sp>
            <p:nvSpPr>
              <p:cNvPr id="22" name="Text Box 2"/>
              <p:cNvSpPr txBox="1">
                <a:spLocks noChangeArrowheads="1"/>
              </p:cNvSpPr>
              <p:nvPr/>
            </p:nvSpPr>
            <p:spPr bwMode="auto">
              <a:xfrm>
                <a:off x="2142020" y="1175784"/>
                <a:ext cx="1180256" cy="606576"/>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169863" marR="0" indent="-169863">
                  <a:lnSpc>
                    <a:spcPct val="107000"/>
                  </a:lnSpc>
                  <a:spcBef>
                    <a:spcPts val="0"/>
                  </a:spcBef>
                  <a:spcAft>
                    <a:spcPts val="800"/>
                  </a:spcAft>
                  <a:buAutoNum type="arabicPlain" startAt="5"/>
                </a:pPr>
                <a:r>
                  <a:rPr lang="en-US" sz="1400" dirty="0" err="1">
                    <a:effectLst/>
                    <a:latin typeface="Cambria Math" panose="02040503050406030204" pitchFamily="18" charset="0"/>
                    <a:ea typeface="Calibri" panose="020F0502020204030204" pitchFamily="34" charset="0"/>
                    <a:cs typeface="Times New Roman" panose="02020603050405020304" pitchFamily="18" charset="0"/>
                  </a:rPr>
                  <a:t>V</a:t>
                </a:r>
                <a:r>
                  <a:rPr lang="en-US" sz="1400" baseline="-25000" dirty="0" err="1">
                    <a:effectLst/>
                    <a:latin typeface="Cambria Math" panose="02040503050406030204" pitchFamily="18" charset="0"/>
                    <a:ea typeface="Calibri" panose="020F0502020204030204" pitchFamily="34" charset="0"/>
                    <a:cs typeface="Times New Roman" panose="02020603050405020304" pitchFamily="18" charset="0"/>
                  </a:rPr>
                  <a:t>CELL,mono</a:t>
                </a:r>
                <a:r>
                  <a:rPr lang="en-US" sz="1400" baseline="-25000" dirty="0">
                    <a:effectLst/>
                    <a:latin typeface="Cambria Math" panose="02040503050406030204" pitchFamily="18" charset="0"/>
                    <a:ea typeface="Calibri" panose="020F0502020204030204" pitchFamily="34" charset="0"/>
                    <a:cs typeface="Times New Roman" panose="02020603050405020304" pitchFamily="18" charset="0"/>
                  </a:rPr>
                  <a:t> </a:t>
                </a:r>
                <a:endParaRPr lang="en-US" sz="1400" dirty="0">
                  <a:effectLst/>
                  <a:latin typeface="Cambria Math" panose="02040503050406030204" pitchFamily="18" charset="0"/>
                  <a:ea typeface="Calibri" panose="020F0502020204030204" pitchFamily="34" charset="0"/>
                  <a:cs typeface="Times New Roman" panose="02020603050405020304" pitchFamily="18" charset="0"/>
                </a:endParaRPr>
              </a:p>
              <a:p>
                <a:pPr marL="228600" marR="0" indent="-228600">
                  <a:lnSpc>
                    <a:spcPct val="107000"/>
                  </a:lnSpc>
                  <a:spcBef>
                    <a:spcPts val="0"/>
                  </a:spcBef>
                  <a:spcAft>
                    <a:spcPts val="800"/>
                  </a:spcAft>
                  <a:buAutoNum type="arabicPlain" startAt="5"/>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sp>
        <p:nvSpPr>
          <p:cNvPr id="12" name="TextBox 11"/>
          <p:cNvSpPr txBox="1"/>
          <p:nvPr/>
        </p:nvSpPr>
        <p:spPr>
          <a:xfrm>
            <a:off x="1676400" y="5749636"/>
            <a:ext cx="2687782" cy="606714"/>
          </a:xfrm>
          <a:prstGeom prst="rect">
            <a:avLst/>
          </a:prstGeom>
          <a:noFill/>
        </p:spPr>
        <p:txBody>
          <a:bodyPr wrap="square" rtlCol="0">
            <a:spAutoFit/>
          </a:bodyPr>
          <a:lstStyle/>
          <a:p>
            <a:endParaRPr lang="en-US" dirty="0"/>
          </a:p>
        </p:txBody>
      </p:sp>
      <p:sp>
        <p:nvSpPr>
          <p:cNvPr id="15" name="TextBox 14"/>
          <p:cNvSpPr txBox="1"/>
          <p:nvPr/>
        </p:nvSpPr>
        <p:spPr>
          <a:xfrm>
            <a:off x="579649" y="5749636"/>
            <a:ext cx="5793442" cy="369332"/>
          </a:xfrm>
          <a:prstGeom prst="rect">
            <a:avLst/>
          </a:prstGeom>
          <a:noFill/>
        </p:spPr>
        <p:txBody>
          <a:bodyPr wrap="square" rtlCol="0">
            <a:spAutoFit/>
          </a:bodyPr>
          <a:lstStyle/>
          <a:p>
            <a:endParaRPr lang="en-US" dirty="0"/>
          </a:p>
        </p:txBody>
      </p:sp>
      <p:sp>
        <p:nvSpPr>
          <p:cNvPr id="16" name="Rectangle 15"/>
          <p:cNvSpPr/>
          <p:nvPr/>
        </p:nvSpPr>
        <p:spPr>
          <a:xfrm>
            <a:off x="613692" y="5680329"/>
            <a:ext cx="7916616"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Shown on the next page is the voltage distribution across a bipolar cell.</a:t>
            </a:r>
          </a:p>
        </p:txBody>
      </p:sp>
    </p:spTree>
    <p:extLst>
      <p:ext uri="{BB962C8B-B14F-4D97-AF65-F5344CB8AC3E}">
        <p14:creationId xmlns:p14="http://schemas.microsoft.com/office/powerpoint/2010/main" val="2165184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xEl>
                                              <p:pRg st="0" end="0"/>
                                            </p:txEl>
                                          </p:spTgt>
                                        </p:tgtEl>
                                        <p:attrNameLst>
                                          <p:attrName>style.visibility</p:attrName>
                                        </p:attrNameLst>
                                      </p:cBhvr>
                                      <p:to>
                                        <p:strVal val="visible"/>
                                      </p:to>
                                    </p:set>
                                    <p:animEffect transition="in" filter="fade">
                                      <p:cBhvr>
                                        <p:cTn id="12" dur="500"/>
                                        <p:tgtEl>
                                          <p:spTgt spid="28">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8">
                                            <p:txEl>
                                              <p:pRg st="1" end="1"/>
                                            </p:txEl>
                                          </p:spTgt>
                                        </p:tgtEl>
                                        <p:attrNameLst>
                                          <p:attrName>style.visibility</p:attrName>
                                        </p:attrNameLst>
                                      </p:cBhvr>
                                      <p:to>
                                        <p:strVal val="visible"/>
                                      </p:to>
                                    </p:set>
                                    <p:animEffect transition="in" filter="fade">
                                      <p:cBhvr>
                                        <p:cTn id="15" dur="500"/>
                                        <p:tgtEl>
                                          <p:spTgt spid="2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
                                            <p:txEl>
                                              <p:pRg st="4" end="4"/>
                                            </p:txEl>
                                          </p:spTgt>
                                        </p:tgtEl>
                                        <p:attrNameLst>
                                          <p:attrName>style.visibility</p:attrName>
                                        </p:attrNameLst>
                                      </p:cBhvr>
                                      <p:to>
                                        <p:strVal val="visible"/>
                                      </p:to>
                                    </p:set>
                                    <p:animEffect transition="in" filter="fade">
                                      <p:cBhvr>
                                        <p:cTn id="20" dur="500"/>
                                        <p:tgtEl>
                                          <p:spTgt spid="28">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
                                            <p:txEl>
                                              <p:pRg st="6" end="6"/>
                                            </p:txEl>
                                          </p:spTgt>
                                        </p:tgtEl>
                                        <p:attrNameLst>
                                          <p:attrName>style.visibility</p:attrName>
                                        </p:attrNameLst>
                                      </p:cBhvr>
                                      <p:to>
                                        <p:strVal val="visible"/>
                                      </p:to>
                                    </p:set>
                                    <p:animEffect transition="in" filter="fade">
                                      <p:cBhvr>
                                        <p:cTn id="25" dur="500"/>
                                        <p:tgtEl>
                                          <p:spTgt spid="28">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Effect transition="in" filter="fade">
                                      <p:cBhvr>
                                        <p:cTn id="30" dur="500"/>
                                        <p:tgtEl>
                                          <p:spTgt spid="5">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fade">
                                      <p:cBhvr>
                                        <p:cTn id="35"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4463231" y="546099"/>
            <a:ext cx="4395683" cy="4483723"/>
          </a:xfrm>
          <a:prstGeom prst="rect">
            <a:avLst/>
          </a:prstGeom>
        </p:spPr>
      </p:pic>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010400" y="6352843"/>
            <a:ext cx="2133600" cy="365125"/>
          </a:xfrm>
        </p:spPr>
        <p:txBody>
          <a:bodyPr/>
          <a:lstStyle/>
          <a:p>
            <a:fld id="{A748D552-2E59-4C4C-ACBB-207C47251780}" type="slidenum">
              <a:rPr lang="en-US" smtClean="0"/>
              <a:t>58</a:t>
            </a:fld>
            <a:endParaRPr lang="en-US" dirty="0"/>
          </a:p>
        </p:txBody>
      </p:sp>
      <p:sp>
        <p:nvSpPr>
          <p:cNvPr id="8" name="Rectangle 7"/>
          <p:cNvSpPr/>
          <p:nvPr/>
        </p:nvSpPr>
        <p:spPr>
          <a:xfrm>
            <a:off x="188793" y="587357"/>
            <a:ext cx="4274437" cy="3447098"/>
          </a:xfrm>
          <a:prstGeom prst="rect">
            <a:avLst/>
          </a:prstGeom>
        </p:spPr>
        <p:txBody>
          <a:bodyPr wrap="square">
            <a:spAutoFit/>
          </a:bodyPr>
          <a:lstStyle/>
          <a:p>
            <a:r>
              <a:rPr lang="en-US" dirty="0">
                <a:solidFill>
                  <a:srgbClr val="000000"/>
                </a:solidFill>
                <a:latin typeface="Arial" panose="020B0604020202020204" pitchFamily="34" charset="0"/>
                <a:cs typeface="Arial" panose="020B0604020202020204" pitchFamily="34" charset="0"/>
              </a:rPr>
              <a:t>A potential drop large enough to drive the process exists across the electrolyte from one electrode to the next. </a:t>
            </a:r>
          </a:p>
          <a:p>
            <a:endParaRPr lang="en-US" sz="1000" dirty="0">
              <a:solidFill>
                <a:srgbClr val="000000"/>
              </a:solidFill>
              <a:latin typeface="Arial" panose="020B0604020202020204" pitchFamily="34" charset="0"/>
              <a:cs typeface="Arial" panose="020B0604020202020204" pitchFamily="34" charset="0"/>
            </a:endParaRPr>
          </a:p>
          <a:p>
            <a:r>
              <a:rPr lang="en-US" dirty="0">
                <a:solidFill>
                  <a:srgbClr val="000000"/>
                </a:solidFill>
                <a:latin typeface="Arial" panose="020B0604020202020204" pitchFamily="34" charset="0"/>
                <a:cs typeface="Arial" panose="020B0604020202020204" pitchFamily="34" charset="0"/>
              </a:rPr>
              <a:t>A very small IR drop will exist </a:t>
            </a:r>
            <a:r>
              <a:rPr lang="en-US" u="sng" dirty="0">
                <a:solidFill>
                  <a:srgbClr val="000000"/>
                </a:solidFill>
                <a:latin typeface="Arial" panose="020B0604020202020204" pitchFamily="34" charset="0"/>
                <a:cs typeface="Arial" panose="020B0604020202020204" pitchFamily="34" charset="0"/>
              </a:rPr>
              <a:t>through</a:t>
            </a:r>
            <a:r>
              <a:rPr lang="en-US" dirty="0">
                <a:solidFill>
                  <a:srgbClr val="000000"/>
                </a:solidFill>
                <a:latin typeface="Arial" panose="020B0604020202020204" pitchFamily="34" charset="0"/>
                <a:cs typeface="Arial" panose="020B0604020202020204" pitchFamily="34" charset="0"/>
              </a:rPr>
              <a:t> each electrode. Thus, one side of each electrode is at a slightly higher potential than the other.</a:t>
            </a:r>
          </a:p>
          <a:p>
            <a:endParaRPr lang="en-US" sz="1000" dirty="0">
              <a:solidFill>
                <a:srgbClr val="0000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One side of each electrode is the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electrode for one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 e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unit;               other side is the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electrode for the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 e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unit on the other side.</a:t>
            </a:r>
          </a:p>
        </p:txBody>
      </p:sp>
      <p:sp>
        <p:nvSpPr>
          <p:cNvPr id="11" name="TextBox 10"/>
          <p:cNvSpPr txBox="1"/>
          <p:nvPr/>
        </p:nvSpPr>
        <p:spPr>
          <a:xfrm>
            <a:off x="188793" y="5089415"/>
            <a:ext cx="8864066" cy="1200329"/>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Thus, one side of each electrode has +</a:t>
            </a:r>
            <a:r>
              <a:rPr lang="en-US" dirty="0" err="1">
                <a:solidFill>
                  <a:srgbClr val="FF0000"/>
                </a:solidFill>
                <a:latin typeface="Arial" panose="020B0604020202020204" pitchFamily="34" charset="0"/>
                <a:cs typeface="Arial" panose="020B0604020202020204" pitchFamily="34" charset="0"/>
              </a:rPr>
              <a:t>ve</a:t>
            </a:r>
            <a:r>
              <a:rPr lang="en-US" dirty="0">
                <a:solidFill>
                  <a:srgbClr val="FF0000"/>
                </a:solidFill>
                <a:latin typeface="Arial" panose="020B0604020202020204" pitchFamily="34" charset="0"/>
                <a:cs typeface="Arial" panose="020B0604020202020204" pitchFamily="34" charset="0"/>
              </a:rPr>
              <a:t> polarity and the other side has –</a:t>
            </a:r>
            <a:r>
              <a:rPr lang="en-US" dirty="0" err="1">
                <a:solidFill>
                  <a:srgbClr val="FF0000"/>
                </a:solidFill>
                <a:latin typeface="Arial" panose="020B0604020202020204" pitchFamily="34" charset="0"/>
                <a:cs typeface="Arial" panose="020B0604020202020204" pitchFamily="34" charset="0"/>
              </a:rPr>
              <a:t>ve</a:t>
            </a:r>
            <a:r>
              <a:rPr lang="en-US" dirty="0">
                <a:solidFill>
                  <a:srgbClr val="FF0000"/>
                </a:solidFill>
                <a:latin typeface="Arial" panose="020B0604020202020204" pitchFamily="34" charset="0"/>
                <a:cs typeface="Arial" panose="020B0604020202020204" pitchFamily="34" charset="0"/>
              </a:rPr>
              <a:t> polarity.</a:t>
            </a:r>
          </a:p>
          <a:p>
            <a:endParaRPr lang="en-US" dirty="0">
              <a:solidFill>
                <a:srgbClr val="FF0000"/>
              </a:solidFill>
              <a:latin typeface="Arial" panose="020B0604020202020204" pitchFamily="34" charset="0"/>
              <a:cs typeface="Arial" panose="020B0604020202020204" pitchFamily="34" charset="0"/>
            </a:endParaRPr>
          </a:p>
          <a:p>
            <a:r>
              <a:rPr lang="en-US" dirty="0">
                <a:solidFill>
                  <a:srgbClr val="FF0000"/>
                </a:solidFill>
                <a:latin typeface="Arial" panose="020B0604020202020204" pitchFamily="34" charset="0"/>
                <a:cs typeface="Arial" panose="020B0604020202020204" pitchFamily="34" charset="0"/>
              </a:rPr>
              <a:t>This is the origin of the term “bipolar”.</a:t>
            </a:r>
          </a:p>
          <a:p>
            <a:endParaRPr lang="en-US" dirty="0">
              <a:solidFill>
                <a:srgbClr val="FF0000"/>
              </a:solidFill>
            </a:endParaRPr>
          </a:p>
        </p:txBody>
      </p:sp>
    </p:spTree>
    <p:extLst>
      <p:ext uri="{BB962C8B-B14F-4D97-AF65-F5344CB8AC3E}">
        <p14:creationId xmlns:p14="http://schemas.microsoft.com/office/powerpoint/2010/main" val="1759262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4" end="4"/>
                                            </p:txEl>
                                          </p:spTgt>
                                        </p:tgtEl>
                                        <p:attrNameLst>
                                          <p:attrName>style.visibility</p:attrName>
                                        </p:attrNameLst>
                                      </p:cBhvr>
                                      <p:to>
                                        <p:strVal val="visible"/>
                                      </p:to>
                                    </p:set>
                                    <p:animEffect transition="in" filter="fade">
                                      <p:cBhvr>
                                        <p:cTn id="12" dur="500"/>
                                        <p:tgtEl>
                                          <p:spTgt spid="8">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21501"/>
            <a:ext cx="8229600" cy="433496"/>
          </a:xfrm>
        </p:spPr>
        <p:txBody>
          <a:bodyPr>
            <a:normAutofit/>
          </a:bodyPr>
          <a:lstStyle/>
          <a:p>
            <a:pPr marL="0" indent="0">
              <a:buNone/>
            </a:pPr>
            <a:r>
              <a:rPr lang="en-US" sz="1800" dirty="0"/>
              <a:t>For a bipolar connection,</a:t>
            </a:r>
          </a:p>
          <a:p>
            <a:pPr marL="0" indent="0">
              <a:buNone/>
            </a:pPr>
            <a:endParaRPr lang="en-US" sz="1000" dirty="0"/>
          </a:p>
        </p:txBody>
      </p:sp>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853200" y="6237168"/>
            <a:ext cx="2133600" cy="365125"/>
          </a:xfrm>
        </p:spPr>
        <p:txBody>
          <a:bodyPr/>
          <a:lstStyle/>
          <a:p>
            <a:fld id="{A748D552-2E59-4C4C-ACBB-207C47251780}" type="slidenum">
              <a:rPr lang="en-US" smtClean="0"/>
              <a:t>59</a:t>
            </a:fld>
            <a:endParaRPr lang="en-US" dirty="0"/>
          </a:p>
        </p:txBody>
      </p:sp>
      <p:sp>
        <p:nvSpPr>
          <p:cNvPr id="6" name="TextBox 5"/>
          <p:cNvSpPr txBox="1"/>
          <p:nvPr/>
        </p:nvSpPr>
        <p:spPr>
          <a:xfrm>
            <a:off x="1722228" y="2833877"/>
            <a:ext cx="3592451" cy="2646878"/>
          </a:xfrm>
          <a:prstGeom prst="rect">
            <a:avLst/>
          </a:prstGeom>
          <a:noFill/>
        </p:spPr>
        <p:txBody>
          <a:bodyPr wrap="square" rtlCol="0">
            <a:spAutoFit/>
          </a:bodyPr>
          <a:lstStyle/>
          <a:p>
            <a:r>
              <a:rPr lang="en-US" sz="2000" dirty="0" err="1">
                <a:latin typeface="Cambria Math" panose="02040503050406030204" pitchFamily="18" charset="0"/>
                <a:ea typeface="Cambria Math" panose="02040503050406030204" pitchFamily="18" charset="0"/>
              </a:rPr>
              <a:t>I</a:t>
            </a:r>
            <a:r>
              <a:rPr lang="en-US" sz="2000" baseline="-25000" dirty="0" err="1">
                <a:latin typeface="Cambria Math" panose="02040503050406030204" pitchFamily="18" charset="0"/>
                <a:ea typeface="Cambria Math" panose="02040503050406030204" pitchFamily="18" charset="0"/>
              </a:rPr>
              <a:t>cell</a:t>
            </a:r>
            <a:r>
              <a:rPr lang="en-US" sz="2000" baseline="-25000" dirty="0">
                <a:latin typeface="Cambria Math" panose="02040503050406030204" pitchFamily="18" charset="0"/>
                <a:ea typeface="Cambria Math" panose="02040503050406030204" pitchFamily="18" charset="0"/>
              </a:rPr>
              <a:t>   </a:t>
            </a:r>
            <a:r>
              <a:rPr lang="en-US" sz="2000" dirty="0">
                <a:latin typeface="Cambria Math" panose="02040503050406030204" pitchFamily="18" charset="0"/>
                <a:ea typeface="Cambria Math" panose="02040503050406030204" pitchFamily="18" charset="0"/>
              </a:rPr>
              <a:t>=  </a:t>
            </a:r>
            <a:r>
              <a:rPr lang="en-US" sz="2000" dirty="0" err="1">
                <a:latin typeface="Cambria Math" panose="02040503050406030204" pitchFamily="18" charset="0"/>
                <a:ea typeface="Cambria Math" panose="02040503050406030204" pitchFamily="18" charset="0"/>
              </a:rPr>
              <a:t>I</a:t>
            </a:r>
            <a:r>
              <a:rPr lang="en-US" sz="2000" baseline="-25000" dirty="0" err="1">
                <a:latin typeface="Cambria Math" panose="02040503050406030204" pitchFamily="18" charset="0"/>
                <a:ea typeface="Cambria Math" panose="02040503050406030204" pitchFamily="18" charset="0"/>
              </a:rPr>
              <a:t>j</a:t>
            </a:r>
            <a:r>
              <a:rPr lang="en-US" sz="2000" baseline="-25000" dirty="0">
                <a:latin typeface="Cambria Math" panose="02040503050406030204" pitchFamily="18" charset="0"/>
                <a:ea typeface="Cambria Math" panose="02040503050406030204" pitchFamily="18" charset="0"/>
              </a:rPr>
              <a:t>     </a:t>
            </a:r>
            <a:r>
              <a:rPr lang="en-US" sz="2000" dirty="0">
                <a:latin typeface="Cambria Math" panose="02040503050406030204" pitchFamily="18" charset="0"/>
                <a:ea typeface="Cambria Math" panose="02040503050406030204" pitchFamily="18" charset="0"/>
              </a:rPr>
              <a:t>      </a:t>
            </a:r>
          </a:p>
          <a:p>
            <a:endParaRPr lang="en-US" dirty="0">
              <a:latin typeface="Cambria Math" panose="02040503050406030204" pitchFamily="18" charset="0"/>
              <a:ea typeface="Cambria Math" panose="02040503050406030204" pitchFamily="18" charset="0"/>
            </a:endParaRPr>
          </a:p>
          <a:p>
            <a:r>
              <a:rPr lang="en-US" dirty="0">
                <a:latin typeface="Cambria Math" panose="02040503050406030204" pitchFamily="18" charset="0"/>
                <a:ea typeface="Cambria Math" panose="02040503050406030204" pitchFamily="18" charset="0"/>
              </a:rPr>
              <a:t> </a:t>
            </a:r>
          </a:p>
          <a:p>
            <a:endParaRPr lang="en-US" dirty="0">
              <a:latin typeface="Cambria Math" panose="02040503050406030204" pitchFamily="18" charset="0"/>
              <a:ea typeface="Cambria Math" panose="02040503050406030204" pitchFamily="18" charset="0"/>
            </a:endParaRPr>
          </a:p>
          <a:p>
            <a:endParaRPr lang="en-US" i="1" dirty="0">
              <a:latin typeface="Cambria Math" panose="02040503050406030204" pitchFamily="18" charset="0"/>
              <a:ea typeface="Cambria Math" panose="02040503050406030204" pitchFamily="18" charset="0"/>
            </a:endParaRPr>
          </a:p>
          <a:p>
            <a:endParaRPr lang="en-US" dirty="0">
              <a:latin typeface="Arial" panose="020B0604020202020204" pitchFamily="34" charset="0"/>
              <a:cs typeface="Arial" panose="020B0604020202020204" pitchFamily="34" charset="0"/>
            </a:endParaRPr>
          </a:p>
          <a:p>
            <a:endParaRPr lang="en-US" i="1" dirty="0">
              <a:latin typeface="Cambria Math" panose="02040503050406030204" pitchFamily="18" charset="0"/>
              <a:ea typeface="Cambria Math" panose="02040503050406030204" pitchFamily="18" charset="0"/>
            </a:endParaRPr>
          </a:p>
          <a:p>
            <a:r>
              <a:rPr lang="en-US" sz="2000" dirty="0">
                <a:latin typeface="Cambria Math" panose="02040503050406030204" pitchFamily="18" charset="0"/>
                <a:ea typeface="Cambria Math" panose="02040503050406030204" pitchFamily="18" charset="0"/>
              </a:rPr>
              <a:t>      </a:t>
            </a:r>
          </a:p>
          <a:p>
            <a:endParaRPr lang="en-US" sz="1900" i="1" dirty="0">
              <a:latin typeface="Cambria Math" panose="02040503050406030204" pitchFamily="18" charset="0"/>
              <a:ea typeface="Cambria Math" panose="02040503050406030204" pitchFamily="18" charset="0"/>
            </a:endParaRPr>
          </a:p>
        </p:txBody>
      </p:sp>
      <p:grpSp>
        <p:nvGrpSpPr>
          <p:cNvPr id="14" name="Group 13"/>
          <p:cNvGrpSpPr/>
          <p:nvPr/>
        </p:nvGrpSpPr>
        <p:grpSpPr>
          <a:xfrm>
            <a:off x="3045461" y="2904398"/>
            <a:ext cx="3769668" cy="597445"/>
            <a:chOff x="3178791" y="1083989"/>
            <a:chExt cx="3958514" cy="584775"/>
          </a:xfrm>
        </p:grpSpPr>
        <p:sp>
          <p:nvSpPr>
            <p:cNvPr id="10" name="Right Arrow 9"/>
            <p:cNvSpPr/>
            <p:nvPr/>
          </p:nvSpPr>
          <p:spPr>
            <a:xfrm rot="10800000">
              <a:off x="3178791" y="1205625"/>
              <a:ext cx="1221472" cy="11600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flipH="1">
              <a:off x="4530583" y="1083989"/>
              <a:ext cx="2606722" cy="584775"/>
            </a:xfrm>
            <a:prstGeom prst="rect">
              <a:avLst/>
            </a:prstGeom>
            <a:noFill/>
          </p:spPr>
          <p:txBody>
            <a:bodyPr wrap="square" rtlCol="0">
              <a:spAutoFit/>
            </a:bodyPr>
            <a:lstStyle/>
            <a:p>
              <a:r>
                <a:rPr lang="en-US" sz="1600" dirty="0">
                  <a:solidFill>
                    <a:srgbClr val="FF0000"/>
                  </a:solidFill>
                  <a:latin typeface="Arial" panose="020B0604020202020204" pitchFamily="34" charset="0"/>
                  <a:cs typeface="Arial" panose="020B0604020202020204" pitchFamily="34" charset="0"/>
                </a:rPr>
                <a:t>electrodes in series with each other</a:t>
              </a:r>
            </a:p>
          </p:txBody>
        </p:sp>
      </p:grpSp>
      <mc:AlternateContent xmlns:mc="http://schemas.openxmlformats.org/markup-compatibility/2006" xmlns:a14="http://schemas.microsoft.com/office/drawing/2010/main">
        <mc:Choice Requires="a14">
          <p:sp>
            <p:nvSpPr>
              <p:cNvPr id="9" name="TextBox 8"/>
              <p:cNvSpPr txBox="1"/>
              <p:nvPr/>
            </p:nvSpPr>
            <p:spPr>
              <a:xfrm>
                <a:off x="2071287" y="3402099"/>
                <a:ext cx="1700284" cy="9926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𝑁</m:t>
                          </m:r>
                        </m:sup>
                        <m:e>
                          <m:sSub>
                            <m:sSubPr>
                              <m:ctrlPr>
                                <a:rPr lang="en-US" sz="2000" i="1">
                                  <a:latin typeface="Cambria Math" panose="02040503050406030204" pitchFamily="18" charset="0"/>
                                </a:rPr>
                              </m:ctrlPr>
                            </m:sSubPr>
                            <m:e>
                              <m:r>
                                <m:rPr>
                                  <m:sty m:val="p"/>
                                </m:rPr>
                                <a:rPr lang="en-US" sz="2000" b="0" i="0" smtClean="0">
                                  <a:latin typeface="Cambria Math" panose="02040503050406030204" pitchFamily="18" charset="0"/>
                                </a:rPr>
                                <m:t>V</m:t>
                              </m:r>
                            </m:e>
                            <m:sub>
                              <m:r>
                                <m:rPr>
                                  <m:sty m:val="p"/>
                                </m:rPr>
                                <a:rPr lang="en-US" sz="2000">
                                  <a:latin typeface="Cambria Math" panose="02040503050406030204" pitchFamily="18" charset="0"/>
                                </a:rPr>
                                <m:t>j</m:t>
                              </m:r>
                            </m:sub>
                          </m:sSub>
                        </m:e>
                      </m:nary>
                    </m:oMath>
                  </m:oMathPara>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2071287" y="3402099"/>
                <a:ext cx="1700284" cy="992644"/>
              </a:xfrm>
              <a:prstGeom prst="rect">
                <a:avLst/>
              </a:prstGeom>
              <a:blipFill>
                <a:blip r:embed="rId2"/>
                <a:stretch>
                  <a:fillRect/>
                </a:stretch>
              </a:blipFill>
            </p:spPr>
            <p:txBody>
              <a:bodyPr/>
              <a:lstStyle/>
              <a:p>
                <a:r>
                  <a:rPr lang="en-US">
                    <a:noFill/>
                  </a:rPr>
                  <a:t> </a:t>
                </a:r>
              </a:p>
            </p:txBody>
          </p:sp>
        </mc:Fallback>
      </mc:AlternateContent>
      <p:grpSp>
        <p:nvGrpSpPr>
          <p:cNvPr id="15" name="Group 14"/>
          <p:cNvGrpSpPr/>
          <p:nvPr/>
        </p:nvGrpSpPr>
        <p:grpSpPr>
          <a:xfrm>
            <a:off x="3556922" y="3664861"/>
            <a:ext cx="4041595" cy="597445"/>
            <a:chOff x="3178791" y="1868785"/>
            <a:chExt cx="4041595" cy="584775"/>
          </a:xfrm>
        </p:grpSpPr>
        <p:sp>
          <p:nvSpPr>
            <p:cNvPr id="12" name="Right Arrow 11"/>
            <p:cNvSpPr/>
            <p:nvPr/>
          </p:nvSpPr>
          <p:spPr>
            <a:xfrm rot="10800000">
              <a:off x="3178791" y="2045166"/>
              <a:ext cx="1221472" cy="11600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flipH="1">
              <a:off x="4552164" y="1868785"/>
              <a:ext cx="2668222" cy="584775"/>
            </a:xfrm>
            <a:prstGeom prst="rect">
              <a:avLst/>
            </a:prstGeom>
            <a:noFill/>
          </p:spPr>
          <p:txBody>
            <a:bodyPr wrap="square" rtlCol="0">
              <a:spAutoFit/>
            </a:bodyPr>
            <a:lstStyle/>
            <a:p>
              <a:r>
                <a:rPr lang="en-US" sz="1600" dirty="0">
                  <a:solidFill>
                    <a:srgbClr val="FF0000"/>
                  </a:solidFill>
                  <a:latin typeface="Arial" panose="020B0604020202020204" pitchFamily="34" charset="0"/>
                  <a:cs typeface="Arial" panose="020B0604020202020204" pitchFamily="34" charset="0"/>
                </a:rPr>
                <a:t>includes IR drop through each electrode </a:t>
              </a:r>
            </a:p>
          </p:txBody>
        </p:sp>
      </p:grpSp>
      <p:grpSp>
        <p:nvGrpSpPr>
          <p:cNvPr id="21" name="Group 20"/>
          <p:cNvGrpSpPr/>
          <p:nvPr/>
        </p:nvGrpSpPr>
        <p:grpSpPr>
          <a:xfrm>
            <a:off x="676562" y="4974492"/>
            <a:ext cx="6516903" cy="998863"/>
            <a:chOff x="-113162" y="3275010"/>
            <a:chExt cx="6516903" cy="998863"/>
          </a:xfrm>
        </p:grpSpPr>
        <mc:AlternateContent xmlns:mc="http://schemas.openxmlformats.org/markup-compatibility/2006" xmlns:a14="http://schemas.microsoft.com/office/drawing/2010/main">
          <mc:Choice Requires="a14">
            <p:sp>
              <p:nvSpPr>
                <p:cNvPr id="19" name="TextBox 18"/>
                <p:cNvSpPr txBox="1"/>
                <p:nvPr/>
              </p:nvSpPr>
              <p:spPr>
                <a:xfrm>
                  <a:off x="1437093" y="3275010"/>
                  <a:ext cx="4966648" cy="9988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m:t>
                        </m:r>
                        <m:r>
                          <m:rPr>
                            <m:nor/>
                          </m:rPr>
                          <a:rPr lang="en-US" sz="2000" dirty="0">
                            <a:latin typeface="Cambria Math" panose="02040503050406030204" pitchFamily="18" charset="0"/>
                            <a:ea typeface="Cambria Math" panose="02040503050406030204" pitchFamily="18" charset="0"/>
                          </a:rPr>
                          <m:t>V</m:t>
                        </m:r>
                        <m:r>
                          <m:rPr>
                            <m:nor/>
                          </m:rPr>
                          <a:rPr lang="en-US" sz="2000" baseline="-25000" dirty="0">
                            <a:latin typeface="Cambria Math" panose="02040503050406030204" pitchFamily="18" charset="0"/>
                            <a:ea typeface="Cambria Math" panose="02040503050406030204" pitchFamily="18" charset="0"/>
                          </a:rPr>
                          <m:t>cell</m:t>
                        </m:r>
                        <m:r>
                          <m:rPr>
                            <m:nor/>
                          </m:rPr>
                          <a:rPr lang="en-US" sz="2000" baseline="-25000" dirty="0">
                            <a:latin typeface="Cambria Math" panose="02040503050406030204" pitchFamily="18" charset="0"/>
                            <a:ea typeface="Cambria Math" panose="02040503050406030204" pitchFamily="18" charset="0"/>
                          </a:rPr>
                          <m:t> </m:t>
                        </m:r>
                        <m:r>
                          <m:rPr>
                            <m:nor/>
                          </m:rPr>
                          <a:rPr lang="en-US" sz="2000">
                            <a:latin typeface="Cambria Math" panose="02040503050406030204" pitchFamily="18" charset="0"/>
                            <a:ea typeface="Cambria Math" panose="02040503050406030204" pitchFamily="18" charset="0"/>
                          </a:rPr>
                          <m:t>I</m:t>
                        </m:r>
                        <m:r>
                          <m:rPr>
                            <m:nor/>
                          </m:rPr>
                          <a:rPr lang="en-US" sz="2000" baseline="-25000" dirty="0">
                            <a:latin typeface="Cambria Math" panose="02040503050406030204" pitchFamily="18" charset="0"/>
                            <a:ea typeface="Cambria Math" panose="02040503050406030204" pitchFamily="18" charset="0"/>
                          </a:rPr>
                          <m:t>cell</m:t>
                        </m:r>
                        <m:r>
                          <m:rPr>
                            <m:nor/>
                          </m:rPr>
                          <a:rPr lang="en-US" sz="2000" baseline="-25000" dirty="0">
                            <a:latin typeface="Cambria Math" panose="02040503050406030204" pitchFamily="18" charset="0"/>
                            <a:ea typeface="Cambria Math" panose="02040503050406030204" pitchFamily="18" charset="0"/>
                          </a:rPr>
                          <m:t> </m:t>
                        </m:r>
                        <m:r>
                          <a:rPr lang="en-US" sz="2000" i="1" baseline="-25000" dirty="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m:rPr>
                                <m:nor/>
                              </m:rPr>
                              <a:rPr lang="en-US" sz="2000" b="0" i="0" smtClean="0">
                                <a:latin typeface="Cambria Math" panose="02040503050406030204" pitchFamily="18" charset="0"/>
                                <a:ea typeface="Cambria Math" panose="02040503050406030204" pitchFamily="18" charset="0"/>
                              </a:rPr>
                              <m:t>I</m:t>
                            </m:r>
                          </m:e>
                          <m:sub>
                            <m:r>
                              <m:rPr>
                                <m:nor/>
                              </m:rPr>
                              <a:rPr lang="en-US" sz="2000">
                                <a:latin typeface="Cambria Math" panose="02040503050406030204" pitchFamily="18" charset="0"/>
                                <a:ea typeface="Cambria Math" panose="02040503050406030204" pitchFamily="18" charset="0"/>
                              </a:rPr>
                              <m:t>j</m:t>
                            </m:r>
                          </m:sub>
                        </m:sSub>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𝑗</m:t>
                            </m:r>
                            <m:r>
                              <a:rPr lang="en-US" sz="2000" i="1">
                                <a:latin typeface="Cambria Math" panose="02040503050406030204" pitchFamily="18" charset="0"/>
                              </a:rPr>
                              <m:t>=1</m:t>
                            </m:r>
                          </m:sub>
                          <m:sup>
                            <m:r>
                              <m:rPr>
                                <m:sty m:val="p"/>
                              </m:rPr>
                              <a:rPr lang="en-US" sz="2000" i="0" smtClean="0">
                                <a:latin typeface="Cambria Math" panose="02040503050406030204" pitchFamily="18" charset="0"/>
                              </a:rPr>
                              <m:t>N</m:t>
                            </m:r>
                          </m:sup>
                          <m:e>
                            <m:sSub>
                              <m:sSubPr>
                                <m:ctrlPr>
                                  <a:rPr lang="en-US" sz="2000" i="1">
                                    <a:latin typeface="Cambria Math" panose="02040503050406030204" pitchFamily="18" charset="0"/>
                                  </a:rPr>
                                </m:ctrlPr>
                              </m:sSubPr>
                              <m:e>
                                <m:r>
                                  <m:rPr>
                                    <m:sty m:val="p"/>
                                  </m:rPr>
                                  <a:rPr lang="en-US" sz="2000" b="0" i="0" smtClean="0">
                                    <a:latin typeface="Cambria Math" panose="02040503050406030204" pitchFamily="18" charset="0"/>
                                  </a:rPr>
                                  <m:t>V</m:t>
                                </m:r>
                              </m:e>
                              <m:sub>
                                <m:r>
                                  <m:rPr>
                                    <m:sty m:val="p"/>
                                  </m:rPr>
                                  <a:rPr lang="en-US" sz="2000">
                                    <a:latin typeface="Cambria Math" panose="02040503050406030204" pitchFamily="18" charset="0"/>
                                  </a:rPr>
                                  <m:t>j</m:t>
                                </m:r>
                              </m:sub>
                            </m:sSub>
                            <m:r>
                              <a:rPr lang="en-US" sz="2000" b="0" i="1" smtClean="0">
                                <a:latin typeface="Cambria Math" panose="02040503050406030204" pitchFamily="18" charset="0"/>
                              </a:rPr>
                              <m:t>  =   </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=1</m:t>
                                </m:r>
                              </m:sub>
                              <m:sup>
                                <m:r>
                                  <m:rPr>
                                    <m:sty m:val="p"/>
                                  </m:rPr>
                                  <a:rPr lang="en-US" sz="2000" b="0" i="0" smtClean="0">
                                    <a:latin typeface="Cambria Math" panose="02040503050406030204" pitchFamily="18" charset="0"/>
                                  </a:rPr>
                                  <m:t>N</m:t>
                                </m:r>
                              </m:sup>
                              <m:e>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V</m:t>
                                    </m:r>
                                  </m:e>
                                  <m:sub>
                                    <m:r>
                                      <m:rPr>
                                        <m:sty m:val="p"/>
                                      </m:rPr>
                                      <a:rPr lang="en-US" sz="2000" b="0" i="0" smtClean="0">
                                        <a:latin typeface="Cambria Math" panose="02040503050406030204" pitchFamily="18" charset="0"/>
                                      </a:rPr>
                                      <m:t>j</m:t>
                                    </m:r>
                                  </m:sub>
                                </m:sSub>
                                <m:sSub>
                                  <m:sSubPr>
                                    <m:ctrlPr>
                                      <a:rPr lang="en-US" sz="2000" b="0" i="1" smtClean="0">
                                        <a:latin typeface="Cambria Math" panose="02040503050406030204" pitchFamily="18" charset="0"/>
                                      </a:rPr>
                                    </m:ctrlPr>
                                  </m:sSubPr>
                                  <m:e>
                                    <m:r>
                                      <a:rPr lang="en-US" sz="2000" b="0" i="0" smtClean="0">
                                        <a:latin typeface="Cambria Math" panose="02040503050406030204" pitchFamily="18" charset="0"/>
                                      </a:rPr>
                                      <m:t> </m:t>
                                    </m:r>
                                    <m:r>
                                      <m:rPr>
                                        <m:sty m:val="p"/>
                                      </m:rPr>
                                      <a:rPr lang="en-US" sz="2000" b="0" i="0" smtClean="0">
                                        <a:latin typeface="Cambria Math" panose="02040503050406030204" pitchFamily="18" charset="0"/>
                                      </a:rPr>
                                      <m:t>I</m:t>
                                    </m:r>
                                  </m:e>
                                  <m:sub>
                                    <m:r>
                                      <m:rPr>
                                        <m:sty m:val="p"/>
                                      </m:rPr>
                                      <a:rPr lang="en-US" sz="2000" b="0" i="0" smtClean="0">
                                        <a:latin typeface="Cambria Math" panose="02040503050406030204" pitchFamily="18" charset="0"/>
                                      </a:rPr>
                                      <m:t>j</m:t>
                                    </m:r>
                                  </m:sub>
                                </m:sSub>
                              </m:e>
                            </m:nary>
                            <m:r>
                              <a:rPr lang="en-US" sz="2000" b="0" i="1" smtClean="0">
                                <a:latin typeface="Cambria Math" panose="02040503050406030204" pitchFamily="18" charset="0"/>
                              </a:rPr>
                              <m:t> </m:t>
                            </m:r>
                          </m:e>
                        </m:nary>
                      </m:oMath>
                    </m:oMathPara>
                  </a14:m>
                  <a:endParaRPr lang="en-US" sz="2000" dirty="0"/>
                </a:p>
              </p:txBody>
            </p:sp>
          </mc:Choice>
          <mc:Fallback xmlns="">
            <p:sp>
              <p:nvSpPr>
                <p:cNvPr id="19" name="TextBox 18"/>
                <p:cNvSpPr txBox="1">
                  <a:spLocks noRot="1" noChangeAspect="1" noMove="1" noResize="1" noEditPoints="1" noAdjustHandles="1" noChangeArrowheads="1" noChangeShapeType="1" noTextEdit="1"/>
                </p:cNvSpPr>
                <p:nvPr/>
              </p:nvSpPr>
              <p:spPr>
                <a:xfrm>
                  <a:off x="1437093" y="3275010"/>
                  <a:ext cx="4966648" cy="998863"/>
                </a:xfrm>
                <a:prstGeom prst="rect">
                  <a:avLst/>
                </a:prstGeom>
                <a:blipFill>
                  <a:blip r:embed="rId3"/>
                  <a:stretch>
                    <a:fillRect/>
                  </a:stretch>
                </a:blipFill>
              </p:spPr>
              <p:txBody>
                <a:bodyPr/>
                <a:lstStyle/>
                <a:p>
                  <a:r>
                    <a:rPr lang="en-US">
                      <a:noFill/>
                    </a:rPr>
                    <a:t> </a:t>
                  </a:r>
                </a:p>
              </p:txBody>
            </p:sp>
          </mc:Fallback>
        </mc:AlternateContent>
        <p:sp>
          <p:nvSpPr>
            <p:cNvPr id="20" name="TextBox 19"/>
            <p:cNvSpPr txBox="1"/>
            <p:nvPr/>
          </p:nvSpPr>
          <p:spPr>
            <a:xfrm>
              <a:off x="-113162" y="3366902"/>
              <a:ext cx="2360494" cy="738664"/>
            </a:xfrm>
            <a:prstGeom prst="rect">
              <a:avLst/>
            </a:prstGeom>
            <a:noFill/>
          </p:spPr>
          <p:txBody>
            <a:bodyPr wrap="square" rtlCol="0">
              <a:spAutoFit/>
            </a:bodyPr>
            <a:lstStyle/>
            <a:p>
              <a:r>
                <a:rPr lang="en-US" sz="2400" dirty="0">
                  <a:latin typeface="Cambria Math" panose="02040503050406030204" pitchFamily="18" charset="0"/>
                  <a:ea typeface="Cambria Math" panose="02040503050406030204" pitchFamily="18" charset="0"/>
                  <a:cs typeface="Arial" panose="020B0604020202020204" pitchFamily="34" charset="0"/>
                </a:rPr>
                <a:t>∴</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a:latin typeface="Arial" panose="020B0604020202020204" pitchFamily="34" charset="0"/>
                  <a:cs typeface="Arial" panose="020B0604020202020204" pitchFamily="34" charset="0"/>
                </a:rPr>
                <a:t>power expended</a:t>
              </a:r>
            </a:p>
            <a:p>
              <a:r>
                <a:rPr lang="en-US" dirty="0">
                  <a:latin typeface="Arial" panose="020B0604020202020204" pitchFamily="34" charset="0"/>
                  <a:cs typeface="Arial" panose="020B0604020202020204" pitchFamily="34" charset="0"/>
                </a:rPr>
                <a:t>    or generated </a:t>
              </a:r>
            </a:p>
          </p:txBody>
        </p:sp>
      </p:grpSp>
      <p:sp>
        <p:nvSpPr>
          <p:cNvPr id="7" name="TextBox 6"/>
          <p:cNvSpPr txBox="1"/>
          <p:nvPr/>
        </p:nvSpPr>
        <p:spPr>
          <a:xfrm>
            <a:off x="1689086" y="3609640"/>
            <a:ext cx="1288473" cy="707886"/>
          </a:xfrm>
          <a:prstGeom prst="rect">
            <a:avLst/>
          </a:prstGeom>
          <a:noFill/>
        </p:spPr>
        <p:txBody>
          <a:bodyPr wrap="square" rtlCol="0">
            <a:spAutoFit/>
          </a:bodyPr>
          <a:lstStyle/>
          <a:p>
            <a:r>
              <a:rPr lang="en-US" sz="2000" dirty="0" err="1">
                <a:latin typeface="Cambria Math" panose="02040503050406030204" pitchFamily="18" charset="0"/>
                <a:ea typeface="Cambria Math" panose="02040503050406030204" pitchFamily="18" charset="0"/>
              </a:rPr>
              <a:t>V</a:t>
            </a:r>
            <a:r>
              <a:rPr lang="en-US" sz="2000" baseline="-25000" dirty="0" err="1">
                <a:latin typeface="Cambria Math" panose="02040503050406030204" pitchFamily="18" charset="0"/>
                <a:ea typeface="Cambria Math" panose="02040503050406030204" pitchFamily="18" charset="0"/>
              </a:rPr>
              <a:t>cell</a:t>
            </a:r>
            <a:r>
              <a:rPr lang="en-US" sz="2000" dirty="0">
                <a:latin typeface="Cambria Math" panose="02040503050406030204" pitchFamily="18" charset="0"/>
                <a:ea typeface="Cambria Math" panose="02040503050406030204" pitchFamily="18" charset="0"/>
              </a:rPr>
              <a:t>  =</a:t>
            </a:r>
            <a:endParaRPr lang="en-US" sz="2000" dirty="0"/>
          </a:p>
          <a:p>
            <a:endParaRPr lang="en-US" sz="2000" dirty="0"/>
          </a:p>
        </p:txBody>
      </p:sp>
      <p:sp>
        <p:nvSpPr>
          <p:cNvPr id="18" name="TextBox 17"/>
          <p:cNvSpPr txBox="1"/>
          <p:nvPr/>
        </p:nvSpPr>
        <p:spPr>
          <a:xfrm>
            <a:off x="1702315" y="4406549"/>
            <a:ext cx="4249107" cy="677108"/>
          </a:xfrm>
          <a:prstGeom prst="rect">
            <a:avLst/>
          </a:prstGeom>
          <a:noFill/>
        </p:spPr>
        <p:txBody>
          <a:bodyPr wrap="square" rtlCol="0">
            <a:spAutoFit/>
          </a:bodyPr>
          <a:lstStyle/>
          <a:p>
            <a:r>
              <a:rPr lang="en-US" sz="2000" dirty="0">
                <a:latin typeface="Cambria Math" panose="02040503050406030204" pitchFamily="18" charset="0"/>
                <a:ea typeface="Cambria Math" panose="02040503050406030204" pitchFamily="18" charset="0"/>
                <a:cs typeface="Arial" panose="020B0604020202020204" pitchFamily="34" charset="0"/>
              </a:rPr>
              <a:t>N</a:t>
            </a:r>
            <a:r>
              <a:rPr lang="en-US" sz="2000" dirty="0">
                <a:latin typeface="Arial" panose="020B0604020202020204" pitchFamily="34" charset="0"/>
                <a:cs typeface="Arial" panose="020B0604020202020204" pitchFamily="34" charset="0"/>
              </a:rPr>
              <a:t>  =  </a:t>
            </a:r>
            <a:r>
              <a:rPr lang="en-US" sz="2000" dirty="0">
                <a:latin typeface="Cambria Math" panose="02040503050406030204" pitchFamily="18" charset="0"/>
                <a:ea typeface="Cambria Math" panose="02040503050406030204" pitchFamily="18" charset="0"/>
                <a:cs typeface="Arial" panose="020B0604020202020204" pitchFamily="34" charset="0"/>
              </a:rPr>
              <a:t>5</a:t>
            </a:r>
            <a:r>
              <a:rPr lang="en-US" sz="20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in this example </a:t>
            </a:r>
          </a:p>
          <a:p>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6911788" y="954997"/>
                <a:ext cx="1990411" cy="1536511"/>
              </a:xfrm>
              <a:prstGeom prst="rect">
                <a:avLst/>
              </a:prstGeom>
              <a:noFill/>
            </p:spPr>
            <p:txBody>
              <a:bodyPr wrap="square" rtlCol="0">
                <a:spAutoFit/>
              </a:bodyPr>
              <a:lstStyle/>
              <a:p>
                <a:r>
                  <a:rPr lang="en-US" u="sng" dirty="0">
                    <a:solidFill>
                      <a:srgbClr val="FF0000"/>
                    </a:solidFill>
                    <a:latin typeface="Arial" panose="020B0604020202020204" pitchFamily="34" charset="0"/>
                    <a:ea typeface="Cambria Math" panose="02040503050406030204" pitchFamily="18" charset="0"/>
                    <a:cs typeface="Arial" panose="020B0604020202020204" pitchFamily="34" charset="0"/>
                  </a:rPr>
                  <a:t>Note</a:t>
                </a:r>
                <a:r>
                  <a:rPr lang="en-US" dirty="0">
                    <a:solidFill>
                      <a:srgbClr val="FF0000"/>
                    </a:solidFill>
                    <a:latin typeface="Arial" panose="020B0604020202020204" pitchFamily="34" charset="0"/>
                    <a:ea typeface="Cambria Math" panose="02040503050406030204" pitchFamily="18" charset="0"/>
                    <a:cs typeface="Arial" panose="020B0604020202020204" pitchFamily="34" charset="0"/>
                  </a:rPr>
                  <a:t>:</a:t>
                </a:r>
                <a:r>
                  <a:rPr lang="en-US" dirty="0">
                    <a:solidFill>
                      <a:srgbClr val="FF0000"/>
                    </a:solidFill>
                    <a:latin typeface="Cambria Math" panose="02040503050406030204" pitchFamily="18" charset="0"/>
                    <a:ea typeface="Cambria Math" panose="02040503050406030204" pitchFamily="18" charset="0"/>
                  </a:rPr>
                  <a:t> </a:t>
                </a:r>
                <a:r>
                  <a:rPr lang="en-US" sz="2000" dirty="0">
                    <a:solidFill>
                      <a:srgbClr val="FF0000"/>
                    </a:solidFill>
                    <a:latin typeface="Cambria Math" panose="02040503050406030204" pitchFamily="18" charset="0"/>
                    <a:ea typeface="Cambria Math" panose="02040503050406030204" pitchFamily="18" charset="0"/>
                  </a:rPr>
                  <a:t>I</a:t>
                </a:r>
                <a:r>
                  <a:rPr lang="en-US" sz="2000" baseline="-25000" dirty="0" err="1">
                    <a:solidFill>
                      <a:srgbClr val="FF0000"/>
                    </a:solidFill>
                    <a:latin typeface="Cambria Math" panose="02040503050406030204" pitchFamily="18" charset="0"/>
                    <a:ea typeface="Cambria Math" panose="02040503050406030204" pitchFamily="18" charset="0"/>
                  </a:rPr>
                  <a:t>j</a:t>
                </a:r>
                <a:r>
                  <a:rPr lang="en-US" sz="2000" dirty="0">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FF0000"/>
                            </a:solidFill>
                            <a:latin typeface="Cambria Math" panose="02040503050406030204" pitchFamily="18" charset="0"/>
                          </a:rPr>
                        </m:ctrlPr>
                      </m:sSubPr>
                      <m:e>
                        <m:r>
                          <m:rPr>
                            <m:sty m:val="p"/>
                          </m:rPr>
                          <a:rPr lang="en-US" sz="2000">
                            <a:solidFill>
                              <a:srgbClr val="FF0000"/>
                            </a:solidFill>
                            <a:latin typeface="Cambria Math" panose="02040503050406030204" pitchFamily="18" charset="0"/>
                          </a:rPr>
                          <m:t>V</m:t>
                        </m:r>
                      </m:e>
                      <m:sub>
                        <m:r>
                          <m:rPr>
                            <m:sty m:val="p"/>
                          </m:rPr>
                          <a:rPr lang="en-US" sz="2000">
                            <a:solidFill>
                              <a:srgbClr val="FF0000"/>
                            </a:solidFill>
                            <a:latin typeface="Cambria Math" panose="02040503050406030204" pitchFamily="18" charset="0"/>
                          </a:rPr>
                          <m:t>j</m:t>
                        </m:r>
                      </m:sub>
                    </m:sSub>
                  </m:oMath>
                </a14:m>
                <a:r>
                  <a:rPr lang="en-US" dirty="0">
                    <a:solidFill>
                      <a:srgbClr val="FF0000"/>
                    </a:solidFill>
                    <a:latin typeface="Cambria Math" panose="02040503050406030204" pitchFamily="18" charset="0"/>
                    <a:ea typeface="Cambria Math" panose="02040503050406030204" pitchFamily="18" charset="0"/>
                  </a:rPr>
                  <a:t> </a:t>
                </a:r>
                <a:r>
                  <a:rPr lang="en-US" dirty="0">
                    <a:solidFill>
                      <a:srgbClr val="FF0000"/>
                    </a:solidFill>
                    <a:latin typeface="Arial" panose="020B0604020202020204" pitchFamily="34" charset="0"/>
                    <a:ea typeface="Cambria Math" panose="02040503050406030204" pitchFamily="18" charset="0"/>
                    <a:cs typeface="Arial" panose="020B0604020202020204" pitchFamily="34" charset="0"/>
                  </a:rPr>
                  <a:t>and</a:t>
                </a:r>
                <a:r>
                  <a:rPr lang="en-US" dirty="0">
                    <a:solidFill>
                      <a:srgbClr val="FF0000"/>
                    </a:solidFill>
                    <a:latin typeface="Cambria Math" panose="02040503050406030204" pitchFamily="18" charset="0"/>
                    <a:ea typeface="Cambria Math" panose="02040503050406030204" pitchFamily="18" charset="0"/>
                  </a:rPr>
                  <a:t> </a:t>
                </a:r>
                <a:r>
                  <a:rPr lang="en-US" sz="2000" dirty="0">
                    <a:solidFill>
                      <a:srgbClr val="FF0000"/>
                    </a:solidFill>
                    <a:latin typeface="Cambria Math" panose="02040503050406030204" pitchFamily="18" charset="0"/>
                    <a:ea typeface="Cambria Math" panose="02040503050406030204" pitchFamily="18" charset="0"/>
                  </a:rPr>
                  <a:t>N</a:t>
                </a:r>
                <a:r>
                  <a:rPr lang="en-US" dirty="0">
                    <a:solidFill>
                      <a:srgbClr val="FF0000"/>
                    </a:solidFill>
                    <a:latin typeface="Cambria Math" panose="02040503050406030204" pitchFamily="18" charset="0"/>
                    <a:ea typeface="Cambria Math" panose="02040503050406030204" pitchFamily="18" charset="0"/>
                  </a:rPr>
                  <a:t> </a:t>
                </a:r>
                <a:r>
                  <a:rPr lang="en-US" dirty="0">
                    <a:solidFill>
                      <a:srgbClr val="FF0000"/>
                    </a:solidFill>
                    <a:latin typeface="Arial" panose="020B0604020202020204" pitchFamily="34" charset="0"/>
                    <a:ea typeface="Cambria Math" panose="02040503050406030204" pitchFamily="18" charset="0"/>
                    <a:cs typeface="Arial" panose="020B0604020202020204" pitchFamily="34" charset="0"/>
                  </a:rPr>
                  <a:t>are defined exactly as they are in the </a:t>
                </a:r>
                <a:r>
                  <a:rPr lang="en-US" dirty="0" err="1">
                    <a:solidFill>
                      <a:srgbClr val="FF0000"/>
                    </a:solidFill>
                    <a:latin typeface="Arial" panose="020B0604020202020204" pitchFamily="34" charset="0"/>
                    <a:ea typeface="Cambria Math" panose="02040503050406030204" pitchFamily="18" charset="0"/>
                    <a:cs typeface="Arial" panose="020B0604020202020204" pitchFamily="34" charset="0"/>
                  </a:rPr>
                  <a:t>monopolar</a:t>
                </a:r>
                <a:r>
                  <a:rPr lang="en-US" dirty="0">
                    <a:solidFill>
                      <a:srgbClr val="FF0000"/>
                    </a:solidFill>
                    <a:latin typeface="Arial" panose="020B0604020202020204" pitchFamily="34" charset="0"/>
                    <a:ea typeface="Cambria Math" panose="02040503050406030204" pitchFamily="18" charset="0"/>
                    <a:cs typeface="Arial" panose="020B0604020202020204" pitchFamily="34" charset="0"/>
                  </a:rPr>
                  <a:t> case. </a:t>
                </a:r>
                <a:endParaRPr lang="en-US" dirty="0">
                  <a:solidFill>
                    <a:srgbClr val="FF0000"/>
                  </a:solidFill>
                  <a:latin typeface="Arial" panose="020B0604020202020204" pitchFamily="34" charset="0"/>
                  <a:cs typeface="Arial" panose="020B0604020202020204"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911788" y="954997"/>
                <a:ext cx="1990411" cy="1536511"/>
              </a:xfrm>
              <a:prstGeom prst="rect">
                <a:avLst/>
              </a:prstGeom>
              <a:blipFill>
                <a:blip r:embed="rId4"/>
                <a:stretch>
                  <a:fillRect l="-2761" t="-2778" b="-5556"/>
                </a:stretch>
              </a:blipFill>
            </p:spPr>
            <p:txBody>
              <a:bodyPr/>
              <a:lstStyle/>
              <a:p>
                <a:r>
                  <a:rPr lang="en-US">
                    <a:noFill/>
                  </a:rPr>
                  <a:t> </a:t>
                </a:r>
              </a:p>
            </p:txBody>
          </p:sp>
        </mc:Fallback>
      </mc:AlternateContent>
      <p:grpSp>
        <p:nvGrpSpPr>
          <p:cNvPr id="27" name="Group 26"/>
          <p:cNvGrpSpPr/>
          <p:nvPr/>
        </p:nvGrpSpPr>
        <p:grpSpPr>
          <a:xfrm>
            <a:off x="3294529" y="463374"/>
            <a:ext cx="2725271" cy="2269413"/>
            <a:chOff x="3294529" y="463374"/>
            <a:chExt cx="2725271" cy="2269413"/>
          </a:xfrm>
        </p:grpSpPr>
        <p:grpSp>
          <p:nvGrpSpPr>
            <p:cNvPr id="23" name="Group 22"/>
            <p:cNvGrpSpPr/>
            <p:nvPr/>
          </p:nvGrpSpPr>
          <p:grpSpPr>
            <a:xfrm>
              <a:off x="3294529" y="463374"/>
              <a:ext cx="2725271" cy="2269413"/>
              <a:chOff x="3294529" y="449771"/>
              <a:chExt cx="2725271" cy="2269413"/>
            </a:xfrm>
          </p:grpSpPr>
          <p:pic>
            <p:nvPicPr>
              <p:cNvPr id="22" name="Picture 21"/>
              <p:cNvPicPr>
                <a:picLocks noChangeAspect="1"/>
              </p:cNvPicPr>
              <p:nvPr/>
            </p:nvPicPr>
            <p:blipFill>
              <a:blip r:embed="rId5"/>
              <a:stretch>
                <a:fillRect/>
              </a:stretch>
            </p:blipFill>
            <p:spPr>
              <a:xfrm>
                <a:off x="3294529" y="449771"/>
                <a:ext cx="2725271" cy="2269413"/>
              </a:xfrm>
              <a:prstGeom prst="rect">
                <a:avLst/>
              </a:prstGeom>
            </p:spPr>
          </p:pic>
          <p:sp>
            <p:nvSpPr>
              <p:cNvPr id="17" name="Rectangle 16"/>
              <p:cNvSpPr/>
              <p:nvPr/>
            </p:nvSpPr>
            <p:spPr>
              <a:xfrm>
                <a:off x="4952526" y="1244081"/>
                <a:ext cx="998895" cy="423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Connector 24"/>
            <p:cNvCxnSpPr/>
            <p:nvPr/>
          </p:nvCxnSpPr>
          <p:spPr>
            <a:xfrm flipH="1">
              <a:off x="4952526" y="1253082"/>
              <a:ext cx="5598" cy="451727"/>
            </a:xfrm>
            <a:prstGeom prst="line">
              <a:avLst/>
            </a:prstGeom>
          </p:spPr>
          <p:style>
            <a:lnRef idx="1">
              <a:schemeClr val="dk1"/>
            </a:lnRef>
            <a:fillRef idx="0">
              <a:schemeClr val="dk1"/>
            </a:fillRef>
            <a:effectRef idx="0">
              <a:schemeClr val="dk1"/>
            </a:effectRef>
            <a:fontRef idx="minor">
              <a:schemeClr val="tx1"/>
            </a:fontRef>
          </p:style>
        </p:cxnSp>
      </p:grpSp>
      <p:grpSp>
        <p:nvGrpSpPr>
          <p:cNvPr id="29" name="Group 28"/>
          <p:cNvGrpSpPr/>
          <p:nvPr/>
        </p:nvGrpSpPr>
        <p:grpSpPr>
          <a:xfrm>
            <a:off x="4980535" y="1285544"/>
            <a:ext cx="1167083" cy="643627"/>
            <a:chOff x="934307" y="1927820"/>
            <a:chExt cx="1167083" cy="413457"/>
          </a:xfrm>
        </p:grpSpPr>
        <p:sp>
          <p:nvSpPr>
            <p:cNvPr id="2" name="TextBox 1"/>
            <p:cNvSpPr txBox="1"/>
            <p:nvPr/>
          </p:nvSpPr>
          <p:spPr>
            <a:xfrm>
              <a:off x="951347" y="1927820"/>
              <a:ext cx="1150043" cy="369332"/>
            </a:xfrm>
            <a:prstGeom prst="rect">
              <a:avLst/>
            </a:prstGeom>
            <a:noFill/>
            <a:ln>
              <a:noFill/>
            </a:ln>
          </p:spPr>
          <p:txBody>
            <a:bodyPr wrap="square" rtlCol="0">
              <a:spAutoFit/>
            </a:bodyPr>
            <a:lstStyle/>
            <a:p>
              <a:r>
                <a:rPr lang="en-US" dirty="0">
                  <a:latin typeface="Cambria Math" panose="02040503050406030204" pitchFamily="18" charset="0"/>
                  <a:ea typeface="Cambria Math" panose="02040503050406030204" pitchFamily="18" charset="0"/>
                </a:rPr>
                <a:t>5 </a:t>
              </a:r>
              <a:r>
                <a:rPr lang="en-US" dirty="0" err="1">
                  <a:latin typeface="Cambria Math" panose="02040503050406030204" pitchFamily="18" charset="0"/>
                  <a:ea typeface="Cambria Math" panose="02040503050406030204" pitchFamily="18" charset="0"/>
                </a:rPr>
                <a:t>V</a:t>
              </a:r>
              <a:r>
                <a:rPr lang="en-US" baseline="-25000" dirty="0" err="1">
                  <a:latin typeface="Cambria Math" panose="02040503050406030204" pitchFamily="18" charset="0"/>
                  <a:ea typeface="Cambria Math" panose="02040503050406030204" pitchFamily="18" charset="0"/>
                </a:rPr>
                <a:t>cell,mono</a:t>
              </a:r>
              <a:endParaRPr lang="en-US" dirty="0">
                <a:latin typeface="Cambria Math" panose="02040503050406030204" pitchFamily="18" charset="0"/>
                <a:ea typeface="Cambria Math" panose="02040503050406030204" pitchFamily="18" charset="0"/>
              </a:endParaRPr>
            </a:p>
          </p:txBody>
        </p:sp>
        <p:sp>
          <p:nvSpPr>
            <p:cNvPr id="28" name="Rectangle 27"/>
            <p:cNvSpPr/>
            <p:nvPr/>
          </p:nvSpPr>
          <p:spPr>
            <a:xfrm>
              <a:off x="934307" y="1987435"/>
              <a:ext cx="1136980" cy="353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5576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7" grpId="0"/>
      <p:bldP spid="18"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378005"/>
            <a:ext cx="9143999" cy="639762"/>
          </a:xfrm>
        </p:spPr>
        <p:txBody>
          <a:bodyPr>
            <a:normAutofit fontScale="90000"/>
          </a:bodyPr>
          <a:lstStyle/>
          <a:p>
            <a:r>
              <a:rPr lang="en-US" dirty="0"/>
              <a:t>Basic Concepts: Current, Current Density </a:t>
            </a:r>
            <a:br>
              <a:rPr lang="en-US" dirty="0"/>
            </a:br>
            <a:r>
              <a:rPr lang="en-US" dirty="0"/>
              <a:t>and Voltage</a:t>
            </a:r>
          </a:p>
        </p:txBody>
      </p:sp>
      <p:sp>
        <p:nvSpPr>
          <p:cNvPr id="3" name="Content Placeholder 2"/>
          <p:cNvSpPr>
            <a:spLocks noGrp="1"/>
          </p:cNvSpPr>
          <p:nvPr>
            <p:ph idx="1"/>
          </p:nvPr>
        </p:nvSpPr>
        <p:spPr>
          <a:xfrm>
            <a:off x="404949" y="3553407"/>
            <a:ext cx="8378833" cy="1354967"/>
          </a:xfrm>
        </p:spPr>
        <p:txBody>
          <a:bodyPr>
            <a:normAutofit/>
          </a:bodyPr>
          <a:lstStyle/>
          <a:p>
            <a:r>
              <a:rPr lang="en-US" sz="1600" dirty="0"/>
              <a:t>Consider the potential associated with charging two plates. This charging process is not spontaneous since systems prefer to be uncharged. </a:t>
            </a:r>
          </a:p>
          <a:p>
            <a:r>
              <a:rPr lang="en-US" sz="1600" dirty="0"/>
              <a:t>Let’s say we have two parallel plates separated by a gap. We then charge the plates to an equal and opposite sign. </a:t>
            </a:r>
          </a:p>
          <a:p>
            <a:pPr marL="0" indent="0">
              <a:buNone/>
            </a:pPr>
            <a:endParaRPr lang="en-US" sz="1600" u="sng" dirty="0"/>
          </a:p>
        </p:txBody>
      </p:sp>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8478982" y="6356350"/>
            <a:ext cx="1066799" cy="365125"/>
          </a:xfrm>
        </p:spPr>
        <p:txBody>
          <a:bodyPr/>
          <a:lstStyle/>
          <a:p>
            <a:fld id="{A748D552-2E59-4C4C-ACBB-207C47251780}" type="slidenum">
              <a:rPr lang="en-US" smtClean="0"/>
              <a:t>6</a:t>
            </a:fld>
            <a:endParaRPr lang="en-US" dirty="0"/>
          </a:p>
        </p:txBody>
      </p:sp>
      <p:pic>
        <p:nvPicPr>
          <p:cNvPr id="6" name="Picture 5"/>
          <p:cNvPicPr>
            <a:picLocks noChangeAspect="1"/>
          </p:cNvPicPr>
          <p:nvPr/>
        </p:nvPicPr>
        <p:blipFill>
          <a:blip r:embed="rId2"/>
          <a:stretch>
            <a:fillRect/>
          </a:stretch>
        </p:blipFill>
        <p:spPr>
          <a:xfrm>
            <a:off x="363312" y="4622006"/>
            <a:ext cx="2570314" cy="2110261"/>
          </a:xfrm>
          <a:prstGeom prst="rect">
            <a:avLst/>
          </a:prstGeom>
        </p:spPr>
      </p:pic>
      <p:sp>
        <p:nvSpPr>
          <p:cNvPr id="7" name="TextBox 6"/>
          <p:cNvSpPr txBox="1"/>
          <p:nvPr/>
        </p:nvSpPr>
        <p:spPr>
          <a:xfrm>
            <a:off x="3356412" y="4569142"/>
            <a:ext cx="5427369" cy="2215991"/>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Plate A is positively charged, i.e., it contains more positive charge carriers than negative carriers </a:t>
            </a:r>
          </a:p>
          <a:p>
            <a:r>
              <a:rPr lang="en-US" sz="1600" dirty="0">
                <a:latin typeface="Arial" panose="020B0604020202020204" pitchFamily="34" charset="0"/>
                <a:cs typeface="Arial" panose="020B0604020202020204" pitchFamily="34" charset="0"/>
              </a:rPr>
              <a:t>Plate B is negatively charged.</a:t>
            </a:r>
          </a:p>
          <a:p>
            <a:endParaRPr lang="en-US" sz="10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Since each plate is charged, energy is required to maintain this state. This is the principle behind the energy storage device called a </a:t>
            </a:r>
            <a:r>
              <a:rPr lang="en-US" sz="1600" dirty="0">
                <a:solidFill>
                  <a:srgbClr val="FF0000"/>
                </a:solidFill>
                <a:latin typeface="Arial" panose="020B0604020202020204" pitchFamily="34" charset="0"/>
                <a:cs typeface="Arial" panose="020B0604020202020204" pitchFamily="34" charset="0"/>
              </a:rPr>
              <a:t>capacitor</a:t>
            </a:r>
            <a:r>
              <a:rPr lang="en-US" sz="1600" dirty="0">
                <a:latin typeface="Arial" panose="020B0604020202020204" pitchFamily="34" charset="0"/>
                <a:cs typeface="Arial" panose="020B0604020202020204" pitchFamily="34" charset="0"/>
              </a:rPr>
              <a:t>.                    Furthermore, additional energy must be put into the system if we want to charge the plates even more. </a:t>
            </a:r>
          </a:p>
        </p:txBody>
      </p:sp>
      <p:sp>
        <p:nvSpPr>
          <p:cNvPr id="9" name="TextBox 8"/>
          <p:cNvSpPr txBox="1"/>
          <p:nvPr/>
        </p:nvSpPr>
        <p:spPr>
          <a:xfrm>
            <a:off x="363312" y="1081928"/>
            <a:ext cx="1596440" cy="677108"/>
          </a:xfrm>
          <a:prstGeom prst="rect">
            <a:avLst/>
          </a:prstGeom>
          <a:noFill/>
        </p:spPr>
        <p:txBody>
          <a:bodyPr wrap="square" rtlCol="0">
            <a:spAutoFit/>
          </a:bodyPr>
          <a:lstStyle/>
          <a:p>
            <a:r>
              <a:rPr lang="en-US" sz="2000" u="sng" dirty="0">
                <a:latin typeface="Arial" panose="020B0604020202020204" pitchFamily="34" charset="0"/>
                <a:cs typeface="Arial" panose="020B0604020202020204" pitchFamily="34" charset="0"/>
              </a:rPr>
              <a:t>Voltage</a:t>
            </a:r>
            <a:r>
              <a:rPr lang="en-US" sz="2000" dirty="0">
                <a:latin typeface="Arial" panose="020B0604020202020204" pitchFamily="34" charset="0"/>
                <a:cs typeface="Arial" panose="020B0604020202020204" pitchFamily="34" charset="0"/>
              </a:rPr>
              <a:t>:</a:t>
            </a:r>
          </a:p>
          <a:p>
            <a:endParaRPr lang="en-US" dirty="0"/>
          </a:p>
        </p:txBody>
      </p:sp>
      <p:sp>
        <p:nvSpPr>
          <p:cNvPr id="10" name="TextBox 9"/>
          <p:cNvSpPr txBox="1"/>
          <p:nvPr/>
        </p:nvSpPr>
        <p:spPr>
          <a:xfrm>
            <a:off x="404948" y="2814779"/>
            <a:ext cx="8582297"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Voltage or electric potential difference is the difference in electric potential between two points and is defined as the </a:t>
            </a:r>
            <a:r>
              <a:rPr lang="en-US" sz="1600" dirty="0">
                <a:solidFill>
                  <a:srgbClr val="FF0000"/>
                </a:solidFill>
                <a:latin typeface="Arial" panose="020B0604020202020204" pitchFamily="34" charset="0"/>
                <a:cs typeface="Arial" panose="020B0604020202020204" pitchFamily="34" charset="0"/>
              </a:rPr>
              <a:t>work needed per unit of charge to move a test charge between the two points in a static electric field.</a:t>
            </a:r>
            <a:r>
              <a:rPr lang="en-US" sz="1600" dirty="0">
                <a:latin typeface="Arial" panose="020B0604020202020204" pitchFamily="34" charset="0"/>
                <a:cs typeface="Arial" panose="020B0604020202020204" pitchFamily="34" charset="0"/>
              </a:rPr>
              <a:t>                                                                    </a:t>
            </a:r>
            <a:endParaRPr lang="en-US" sz="1600" u="sng" dirty="0">
              <a:latin typeface="Arial" panose="020B0604020202020204" pitchFamily="34" charset="0"/>
              <a:cs typeface="Arial" panose="020B0604020202020204" pitchFamily="34" charset="0"/>
            </a:endParaRPr>
          </a:p>
        </p:txBody>
      </p:sp>
      <p:sp>
        <p:nvSpPr>
          <p:cNvPr id="11" name="TextBox 10"/>
          <p:cNvSpPr txBox="1"/>
          <p:nvPr/>
        </p:nvSpPr>
        <p:spPr>
          <a:xfrm>
            <a:off x="404948" y="1432669"/>
            <a:ext cx="8229600"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Everyone has a physical idea of how fluids move, what pressure drop means, etc.           In the case of electricity, electrical potential seems much more abstract.                                 Can we give a physical picture of what it means? </a:t>
            </a:r>
          </a:p>
        </p:txBody>
      </p:sp>
      <p:sp>
        <p:nvSpPr>
          <p:cNvPr id="8" name="TextBox 7"/>
          <p:cNvSpPr txBox="1"/>
          <p:nvPr/>
        </p:nvSpPr>
        <p:spPr>
          <a:xfrm>
            <a:off x="404947" y="2262474"/>
            <a:ext cx="858229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Voltage or potential drop across a cell is the driving force moving charge through the circuit. </a:t>
            </a:r>
          </a:p>
          <a:p>
            <a:r>
              <a:rPr lang="en-US" sz="1600" dirty="0">
                <a:latin typeface="Arial" panose="020B0604020202020204" pitchFamily="34" charset="0"/>
                <a:cs typeface="Arial" panose="020B0604020202020204" pitchFamily="34" charset="0"/>
              </a:rPr>
              <a:t>This drop is </a:t>
            </a:r>
            <a:r>
              <a:rPr lang="en-US" sz="1600" dirty="0">
                <a:solidFill>
                  <a:srgbClr val="FF0000"/>
                </a:solidFill>
                <a:latin typeface="Arial" panose="020B0604020202020204" pitchFamily="34" charset="0"/>
                <a:cs typeface="Arial" panose="020B0604020202020204" pitchFamily="34" charset="0"/>
              </a:rPr>
              <a:t>analogous to pressure drop in fluid flow.</a:t>
            </a:r>
            <a:r>
              <a:rPr lang="en-US" sz="1600" dirty="0">
                <a:latin typeface="Arial" panose="020B0604020202020204" pitchFamily="34" charset="0"/>
                <a:cs typeface="Arial" panose="020B0604020202020204" pitchFamily="34" charset="0"/>
              </a:rPr>
              <a:t> </a:t>
            </a:r>
            <a:r>
              <a:rPr lang="en-US" sz="1600" u="sng"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64777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11"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92623" y="3861242"/>
                <a:ext cx="8055592" cy="1860850"/>
              </a:xfrm>
            </p:spPr>
            <p:txBody>
              <a:bodyPr>
                <a:normAutofit fontScale="85000" lnSpcReduction="20000"/>
              </a:bodyPr>
              <a:lstStyle/>
              <a:p>
                <a:r>
                  <a:rPr lang="en-US" sz="2300" dirty="0"/>
                  <a:t>Consider that the objective of the </a:t>
                </a:r>
                <a:r>
                  <a:rPr lang="en-US" sz="2300" dirty="0" err="1"/>
                  <a:t>monopolar</a:t>
                </a:r>
                <a:r>
                  <a:rPr lang="en-US" sz="2300" dirty="0"/>
                  <a:t> and bipolar circuits is to produce the same amount of chemical species at each electrode.</a:t>
                </a:r>
              </a:p>
              <a:p>
                <a:pPr marL="0" indent="0">
                  <a:buNone/>
                </a:pPr>
                <a:endParaRPr lang="en-US" sz="1100" dirty="0"/>
              </a:p>
              <a:p>
                <a:r>
                  <a:rPr lang="en-US" sz="2300" dirty="0"/>
                  <a:t>Then what occurs between the +</a:t>
                </a:r>
                <a:r>
                  <a:rPr lang="en-US" sz="2300" dirty="0" err="1"/>
                  <a:t>ve</a:t>
                </a:r>
                <a:r>
                  <a:rPr lang="en-US" sz="2300" dirty="0"/>
                  <a:t> electrode and –</a:t>
                </a:r>
                <a:r>
                  <a:rPr lang="en-US" sz="2300" dirty="0" err="1"/>
                  <a:t>ve</a:t>
                </a:r>
                <a:r>
                  <a:rPr lang="en-US" sz="2300" dirty="0"/>
                  <a:t> electrode faces in each basic unit above is the same regardless of the type of connection. Thus</a:t>
                </a:r>
                <a:r>
                  <a:rPr lang="en-US" sz="2600" dirty="0">
                    <a:latin typeface="Cambria Math" panose="02040503050406030204" pitchFamily="18" charset="0"/>
                    <a:ea typeface="Cambria Math" panose="02040503050406030204" pitchFamily="18" charset="0"/>
                  </a:rPr>
                  <a:t>, </a:t>
                </a:r>
                <a:r>
                  <a:rPr lang="en-US" sz="2600" dirty="0" err="1">
                    <a:latin typeface="Cambria Math" panose="02040503050406030204" pitchFamily="18" charset="0"/>
                    <a:ea typeface="Cambria Math" panose="02040503050406030204" pitchFamily="18" charset="0"/>
                  </a:rPr>
                  <a:t>I</a:t>
                </a:r>
                <a:r>
                  <a:rPr lang="en-US" sz="2600" baseline="-25000" dirty="0" err="1">
                    <a:latin typeface="Cambria Math" panose="02040503050406030204" pitchFamily="18" charset="0"/>
                    <a:ea typeface="Cambria Math" panose="02040503050406030204" pitchFamily="18" charset="0"/>
                  </a:rPr>
                  <a:t>j</a:t>
                </a:r>
                <a:r>
                  <a:rPr lang="en-US" sz="26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r>
                          <m:rPr>
                            <m:sty m:val="p"/>
                          </m:rPr>
                          <a:rPr lang="en-US" sz="2600">
                            <a:latin typeface="Cambria Math" panose="02040503050406030204" pitchFamily="18" charset="0"/>
                            <a:ea typeface="Cambria Math" panose="02040503050406030204" pitchFamily="18" charset="0"/>
                          </a:rPr>
                          <m:t>V</m:t>
                        </m:r>
                      </m:e>
                      <m:sub>
                        <m:r>
                          <m:rPr>
                            <m:sty m:val="p"/>
                          </m:rPr>
                          <a:rPr lang="en-US" sz="2600">
                            <a:latin typeface="Cambria Math" panose="02040503050406030204" pitchFamily="18" charset="0"/>
                            <a:ea typeface="Cambria Math" panose="02040503050406030204" pitchFamily="18" charset="0"/>
                          </a:rPr>
                          <m:t>j</m:t>
                        </m:r>
                      </m:sub>
                    </m:sSub>
                  </m:oMath>
                </a14:m>
                <a:r>
                  <a:rPr lang="en-US" sz="2300" dirty="0"/>
                  <a:t> and </a:t>
                </a:r>
                <a:r>
                  <a:rPr lang="en-US" sz="2600" dirty="0">
                    <a:latin typeface="Cambria Math" panose="02040503050406030204" pitchFamily="18" charset="0"/>
                    <a:ea typeface="Cambria Math" panose="02040503050406030204" pitchFamily="18" charset="0"/>
                  </a:rPr>
                  <a:t>N</a:t>
                </a:r>
                <a:r>
                  <a:rPr lang="en-US" sz="2300" dirty="0">
                    <a:ea typeface="Cambria Math" panose="02040503050406030204" pitchFamily="18" charset="0"/>
                  </a:rPr>
                  <a:t> in the expressions above are the same and so are the power requirement/generation for the two connections. </a:t>
                </a:r>
                <a:r>
                  <a:rPr lang="en-US" sz="2300" dirty="0"/>
                  <a:t> </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92623" y="3861242"/>
                <a:ext cx="8055592" cy="1860850"/>
              </a:xfrm>
              <a:blipFill>
                <a:blip r:embed="rId2"/>
                <a:stretch>
                  <a:fillRect l="-681" t="-5882"/>
                </a:stretch>
              </a:blipFill>
            </p:spPr>
            <p:txBody>
              <a:bodyPr/>
              <a:lstStyle/>
              <a:p>
                <a:r>
                  <a:rPr lang="en-CA">
                    <a:noFill/>
                  </a:rPr>
                  <a:t> </a:t>
                </a:r>
              </a:p>
            </p:txBody>
          </p:sp>
        </mc:Fallback>
      </mc:AlternateContent>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8062983" y="6258584"/>
            <a:ext cx="2133600" cy="365125"/>
          </a:xfrm>
        </p:spPr>
        <p:txBody>
          <a:bodyPr/>
          <a:lstStyle/>
          <a:p>
            <a:fld id="{A748D552-2E59-4C4C-ACBB-207C47251780}" type="slidenum">
              <a:rPr lang="en-US" smtClean="0"/>
              <a:t>60</a:t>
            </a:fld>
            <a:endParaRPr lang="en-US" dirty="0"/>
          </a:p>
        </p:txBody>
      </p:sp>
      <p:sp>
        <p:nvSpPr>
          <p:cNvPr id="6" name="Rectangle 5"/>
          <p:cNvSpPr/>
          <p:nvPr/>
        </p:nvSpPr>
        <p:spPr>
          <a:xfrm>
            <a:off x="524300" y="389931"/>
            <a:ext cx="6668069" cy="369332"/>
          </a:xfrm>
          <a:prstGeom prst="rect">
            <a:avLst/>
          </a:prstGeom>
        </p:spPr>
        <p:txBody>
          <a:bodyPr wrap="square">
            <a:spAutoFit/>
          </a:bodyPr>
          <a:lstStyle/>
          <a:p>
            <a:r>
              <a:rPr lang="en-US" dirty="0">
                <a:latin typeface="Arial" panose="020B0604020202020204" pitchFamily="34" charset="0"/>
                <a:cs typeface="Arial" panose="020B0604020202020204" pitchFamily="34" charset="0"/>
              </a:rPr>
              <a:t>Which connection is more efficient – </a:t>
            </a:r>
            <a:r>
              <a:rPr lang="en-US" dirty="0" err="1">
                <a:latin typeface="Arial" panose="020B0604020202020204" pitchFamily="34" charset="0"/>
                <a:cs typeface="Arial" panose="020B0604020202020204" pitchFamily="34" charset="0"/>
              </a:rPr>
              <a:t>monopolar</a:t>
            </a:r>
            <a:r>
              <a:rPr lang="en-US" dirty="0">
                <a:latin typeface="Arial" panose="020B0604020202020204" pitchFamily="34" charset="0"/>
                <a:cs typeface="Arial" panose="020B0604020202020204" pitchFamily="34" charset="0"/>
              </a:rPr>
              <a:t> or bipolar?</a:t>
            </a:r>
          </a:p>
        </p:txBody>
      </p:sp>
      <p:sp>
        <p:nvSpPr>
          <p:cNvPr id="7" name="TextBox 6"/>
          <p:cNvSpPr txBox="1"/>
          <p:nvPr/>
        </p:nvSpPr>
        <p:spPr>
          <a:xfrm>
            <a:off x="692623" y="882787"/>
            <a:ext cx="7758753" cy="646331"/>
          </a:xfrm>
          <a:prstGeom prst="rect">
            <a:avLst/>
          </a:prstGeom>
          <a:noFill/>
        </p:spPr>
        <p:txBody>
          <a:bodyPr wrap="square" rtlCol="0">
            <a:spAutoFit/>
          </a:bodyPr>
          <a:lstStyle/>
          <a:p>
            <a:pPr defTabSz="463550"/>
            <a:r>
              <a:rPr lang="en-US" dirty="0">
                <a:latin typeface="Arial" panose="020B0604020202020204" pitchFamily="34" charset="0"/>
                <a:cs typeface="Arial" panose="020B0604020202020204" pitchFamily="34" charset="0"/>
              </a:rPr>
              <a:t>As discussed, the two connections are built up from the same basic unit.                    	         	</a:t>
            </a:r>
          </a:p>
        </p:txBody>
      </p:sp>
      <p:sp>
        <p:nvSpPr>
          <p:cNvPr id="12" name="TextBox 11"/>
          <p:cNvSpPr txBox="1"/>
          <p:nvPr/>
        </p:nvSpPr>
        <p:spPr>
          <a:xfrm>
            <a:off x="3425589" y="2375223"/>
            <a:ext cx="5025787" cy="923330"/>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Where the </a:t>
            </a:r>
            <a:r>
              <a:rPr lang="en-US" dirty="0" err="1">
                <a:solidFill>
                  <a:srgbClr val="FF0000"/>
                </a:solidFill>
                <a:latin typeface="Arial" panose="020B0604020202020204" pitchFamily="34" charset="0"/>
                <a:cs typeface="Arial" panose="020B0604020202020204" pitchFamily="34" charset="0"/>
              </a:rPr>
              <a:t>monopolar</a:t>
            </a:r>
            <a:r>
              <a:rPr lang="en-US" dirty="0">
                <a:solidFill>
                  <a:srgbClr val="FF0000"/>
                </a:solidFill>
                <a:latin typeface="Arial" panose="020B0604020202020204" pitchFamily="34" charset="0"/>
                <a:cs typeface="Arial" panose="020B0604020202020204" pitchFamily="34" charset="0"/>
              </a:rPr>
              <a:t> and bipolar circuits differ is in how each of these basic units is connected to one another.</a:t>
            </a:r>
          </a:p>
        </p:txBody>
      </p:sp>
      <p:sp>
        <p:nvSpPr>
          <p:cNvPr id="13" name="TextBox 12"/>
          <p:cNvSpPr txBox="1"/>
          <p:nvPr/>
        </p:nvSpPr>
        <p:spPr>
          <a:xfrm>
            <a:off x="524300" y="5630677"/>
            <a:ext cx="7568822"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Surely, there must be some advantages to each type of connection.       If not, why would we be worrying about the differences between them?</a:t>
            </a:r>
          </a:p>
        </p:txBody>
      </p:sp>
      <p:pic>
        <p:nvPicPr>
          <p:cNvPr id="14" name="Picture 13"/>
          <p:cNvPicPr>
            <a:picLocks noChangeAspect="1"/>
          </p:cNvPicPr>
          <p:nvPr/>
        </p:nvPicPr>
        <p:blipFill>
          <a:blip r:embed="rId3"/>
          <a:stretch>
            <a:fillRect/>
          </a:stretch>
        </p:blipFill>
        <p:spPr>
          <a:xfrm>
            <a:off x="391885" y="1474321"/>
            <a:ext cx="3033703" cy="2225666"/>
          </a:xfrm>
          <a:prstGeom prst="rect">
            <a:avLst/>
          </a:prstGeom>
        </p:spPr>
      </p:pic>
    </p:spTree>
    <p:extLst>
      <p:ext uri="{BB962C8B-B14F-4D97-AF65-F5344CB8AC3E}">
        <p14:creationId xmlns:p14="http://schemas.microsoft.com/office/powerpoint/2010/main" val="172317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62101"/>
            <a:ext cx="9144000" cy="1454928"/>
          </a:xfrm>
        </p:spPr>
        <p:txBody>
          <a:bodyPr/>
          <a:lstStyle/>
          <a:p>
            <a:pPr marL="0" indent="0">
              <a:buNone/>
            </a:pPr>
            <a:r>
              <a:rPr lang="en-US" dirty="0"/>
              <a:t>   </a:t>
            </a:r>
            <a:r>
              <a:rPr lang="en-US" u="sng" dirty="0" err="1"/>
              <a:t>Monopolar</a:t>
            </a:r>
            <a:r>
              <a:rPr lang="en-US" u="sng" dirty="0"/>
              <a:t> Versus Bipolar Connection</a:t>
            </a:r>
            <a:endParaRPr lang="en-US" dirty="0"/>
          </a:p>
          <a:p>
            <a:pPr marL="0" indent="0">
              <a:buNone/>
            </a:pPr>
            <a:endParaRPr lang="en-US" sz="1000" dirty="0"/>
          </a:p>
          <a:p>
            <a:pPr marL="0" indent="0">
              <a:buNone/>
            </a:pPr>
            <a:r>
              <a:rPr lang="en-US" sz="1800" b="1" dirty="0"/>
              <a:t>   IMPORTANT</a:t>
            </a:r>
            <a:r>
              <a:rPr lang="en-US" sz="2000" dirty="0"/>
              <a:t>:   </a:t>
            </a:r>
            <a:r>
              <a:rPr lang="en-US" sz="2000" dirty="0" err="1"/>
              <a:t>Monopolar</a:t>
            </a:r>
            <a:r>
              <a:rPr lang="en-US" sz="2000" dirty="0"/>
              <a:t> cell operates at high current, low voltage.</a:t>
            </a:r>
          </a:p>
          <a:p>
            <a:pPr marL="0" indent="0">
              <a:buNone/>
            </a:pPr>
            <a:r>
              <a:rPr lang="en-US" sz="2000" dirty="0"/>
              <a:t>                          Bipolar cell operates at low current, high voltage.</a:t>
            </a:r>
          </a:p>
        </p:txBody>
      </p:sp>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731640" y="6321037"/>
            <a:ext cx="2133600" cy="365125"/>
          </a:xfrm>
        </p:spPr>
        <p:txBody>
          <a:bodyPr/>
          <a:lstStyle/>
          <a:p>
            <a:fld id="{A748D552-2E59-4C4C-ACBB-207C47251780}" type="slidenum">
              <a:rPr lang="en-US" smtClean="0"/>
              <a:t>61</a:t>
            </a:fld>
            <a:endParaRPr lang="en-US" dirty="0"/>
          </a:p>
        </p:txBody>
      </p:sp>
      <p:grpSp>
        <p:nvGrpSpPr>
          <p:cNvPr id="8" name="Group 7"/>
          <p:cNvGrpSpPr/>
          <p:nvPr/>
        </p:nvGrpSpPr>
        <p:grpSpPr>
          <a:xfrm>
            <a:off x="7779223" y="975879"/>
            <a:ext cx="1364777" cy="830997"/>
            <a:chOff x="7779223" y="1051636"/>
            <a:chExt cx="1364777" cy="830997"/>
          </a:xfrm>
        </p:grpSpPr>
        <p:sp>
          <p:nvSpPr>
            <p:cNvPr id="6" name="Right Brace 5"/>
            <p:cNvSpPr/>
            <p:nvPr/>
          </p:nvSpPr>
          <p:spPr>
            <a:xfrm>
              <a:off x="7779223" y="1132765"/>
              <a:ext cx="150125" cy="668740"/>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7985078" y="1051636"/>
              <a:ext cx="1158922" cy="830997"/>
            </a:xfrm>
            <a:prstGeom prst="rect">
              <a:avLst/>
            </a:prstGeom>
            <a:noFill/>
          </p:spPr>
          <p:txBody>
            <a:bodyPr wrap="square" rtlCol="0">
              <a:spAutoFit/>
            </a:bodyPr>
            <a:lstStyle/>
            <a:p>
              <a:r>
                <a:rPr lang="en-US" sz="1600" dirty="0">
                  <a:solidFill>
                    <a:srgbClr val="FF0000"/>
                  </a:solidFill>
                  <a:latin typeface="Arial" panose="020B0604020202020204" pitchFamily="34" charset="0"/>
                  <a:cs typeface="Arial" panose="020B0604020202020204" pitchFamily="34" charset="0"/>
                </a:rPr>
                <a:t>power is about the same</a:t>
              </a:r>
            </a:p>
          </p:txBody>
        </p:sp>
      </p:grpSp>
      <p:sp>
        <p:nvSpPr>
          <p:cNvPr id="9" name="TextBox 8"/>
          <p:cNvSpPr txBox="1"/>
          <p:nvPr/>
        </p:nvSpPr>
        <p:spPr>
          <a:xfrm>
            <a:off x="446010" y="1817028"/>
            <a:ext cx="8332230" cy="5201424"/>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     </a:t>
            </a:r>
            <a:r>
              <a:rPr lang="en-US" sz="2200" u="sng" dirty="0">
                <a:latin typeface="Arial" panose="020B0604020202020204" pitchFamily="34" charset="0"/>
                <a:cs typeface="Arial" panose="020B0604020202020204" pitchFamily="34" charset="0"/>
              </a:rPr>
              <a:t>Advantages of bipolar connection</a:t>
            </a:r>
          </a:p>
          <a:p>
            <a:r>
              <a:rPr lang="en-US" sz="600" u="sng" dirty="0">
                <a:latin typeface="Arial" panose="020B0604020202020204" pitchFamily="34" charset="0"/>
                <a:cs typeface="Arial" panose="020B0604020202020204" pitchFamily="34" charset="0"/>
              </a:rPr>
              <a:t> </a:t>
            </a:r>
          </a:p>
          <a:p>
            <a:pPr marL="341313" indent="-341313">
              <a:buAutoNum type="arabicPeriod"/>
            </a:pPr>
            <a:r>
              <a:rPr lang="en-US" dirty="0">
                <a:latin typeface="Arial" panose="020B0604020202020204" pitchFamily="34" charset="0"/>
                <a:cs typeface="Arial" panose="020B0604020202020204" pitchFamily="34" charset="0"/>
              </a:rPr>
              <a:t>Fewer electrical connections in bipolar case.                                                  </a:t>
            </a:r>
            <a:endParaRPr lang="en-US" sz="1600" dirty="0">
              <a:solidFill>
                <a:srgbClr val="FF0000"/>
              </a:solidFill>
              <a:latin typeface="Arial" panose="020B0604020202020204" pitchFamily="34" charset="0"/>
              <a:cs typeface="Arial" panose="020B0604020202020204" pitchFamily="34" charset="0"/>
            </a:endParaRPr>
          </a:p>
          <a:p>
            <a:endParaRPr lang="en-US" sz="1600" dirty="0">
              <a:solidFill>
                <a:srgbClr val="FF0000"/>
              </a:solidFill>
              <a:latin typeface="Arial" panose="020B0604020202020204" pitchFamily="34" charset="0"/>
              <a:cs typeface="Arial" panose="020B0604020202020204" pitchFamily="34" charset="0"/>
            </a:endParaRPr>
          </a:p>
          <a:p>
            <a:pPr marL="341313" indent="-341313">
              <a:buAutoNum type="arabicPeriod"/>
            </a:pPr>
            <a:endParaRPr lang="en-US" sz="1600" dirty="0">
              <a:solidFill>
                <a:srgbClr val="FF0000"/>
              </a:solidFill>
              <a:latin typeface="Arial" panose="020B0604020202020204" pitchFamily="34" charset="0"/>
              <a:cs typeface="Arial" panose="020B0604020202020204" pitchFamily="34" charset="0"/>
            </a:endParaRPr>
          </a:p>
          <a:p>
            <a:pPr marL="341313" indent="-341313">
              <a:buAutoNum type="arabicPeriod"/>
            </a:pPr>
            <a:endParaRPr lang="en-US" sz="1600" dirty="0">
              <a:solidFill>
                <a:srgbClr val="FF0000"/>
              </a:solidFill>
              <a:latin typeface="Arial" panose="020B0604020202020204" pitchFamily="34" charset="0"/>
              <a:cs typeface="Arial" panose="020B0604020202020204" pitchFamily="34" charset="0"/>
            </a:endParaRPr>
          </a:p>
          <a:p>
            <a:endParaRPr lang="en-US" sz="1600" dirty="0">
              <a:solidFill>
                <a:srgbClr val="FF0000"/>
              </a:solidFill>
              <a:latin typeface="Arial" panose="020B0604020202020204" pitchFamily="34" charset="0"/>
              <a:cs typeface="Arial" panose="020B0604020202020204" pitchFamily="34" charset="0"/>
            </a:endParaRPr>
          </a:p>
          <a:p>
            <a:r>
              <a:rPr lang="en-US" sz="600" dirty="0">
                <a:solidFill>
                  <a:srgbClr val="FF0000"/>
                </a:solidFill>
                <a:latin typeface="Arial" panose="020B0604020202020204" pitchFamily="34" charset="0"/>
                <a:cs typeface="Arial" panose="020B0604020202020204" pitchFamily="34" charset="0"/>
              </a:rPr>
              <a:t> </a:t>
            </a:r>
          </a:p>
          <a:p>
            <a:pPr marL="341313" indent="-341313"/>
            <a:endParaRPr lang="en-US" sz="1600" dirty="0">
              <a:latin typeface="Arial" panose="020B0604020202020204" pitchFamily="34" charset="0"/>
              <a:cs typeface="Arial" panose="020B0604020202020204" pitchFamily="34" charset="0"/>
            </a:endParaRPr>
          </a:p>
          <a:p>
            <a:pPr marL="341313" indent="-341313"/>
            <a:endParaRPr lang="en-US" sz="1600" dirty="0">
              <a:latin typeface="Arial" panose="020B0604020202020204" pitchFamily="34" charset="0"/>
              <a:cs typeface="Arial" panose="020B0604020202020204" pitchFamily="34" charset="0"/>
            </a:endParaRPr>
          </a:p>
          <a:p>
            <a:pPr marL="341313" indent="-341313"/>
            <a:endParaRPr lang="en-US" sz="1600" dirty="0">
              <a:latin typeface="Arial" panose="020B0604020202020204" pitchFamily="34" charset="0"/>
              <a:cs typeface="Arial" panose="020B0604020202020204" pitchFamily="34" charset="0"/>
            </a:endParaRPr>
          </a:p>
          <a:p>
            <a:pPr marL="341313" indent="-341313"/>
            <a:endParaRPr lang="en-US" sz="600" dirty="0">
              <a:latin typeface="Arial" panose="020B0604020202020204" pitchFamily="34" charset="0"/>
              <a:cs typeface="Arial" panose="020B0604020202020204" pitchFamily="34" charset="0"/>
            </a:endParaRPr>
          </a:p>
          <a:p>
            <a:pPr marL="341313" indent="-341313"/>
            <a:endParaRPr lang="en-US" sz="1600" dirty="0">
              <a:latin typeface="Arial" panose="020B0604020202020204" pitchFamily="34" charset="0"/>
              <a:cs typeface="Arial" panose="020B0604020202020204" pitchFamily="34" charset="0"/>
            </a:endParaRPr>
          </a:p>
          <a:p>
            <a:pPr marL="341313" indent="-341313"/>
            <a:endParaRPr lang="en-US" sz="1600" dirty="0">
              <a:latin typeface="Arial" panose="020B0604020202020204" pitchFamily="34" charset="0"/>
              <a:cs typeface="Arial" panose="020B0604020202020204" pitchFamily="34" charset="0"/>
            </a:endParaRPr>
          </a:p>
          <a:p>
            <a:pPr marL="341313" indent="-341313"/>
            <a:endParaRPr lang="en-US" sz="1600" dirty="0">
              <a:latin typeface="Arial" panose="020B0604020202020204" pitchFamily="34" charset="0"/>
              <a:cs typeface="Arial" panose="020B0604020202020204" pitchFamily="34" charset="0"/>
            </a:endParaRPr>
          </a:p>
          <a:p>
            <a:pPr marL="341313" indent="-341313"/>
            <a:r>
              <a:rPr lang="en-US" sz="1600" dirty="0">
                <a:latin typeface="Arial" panose="020B0604020202020204" pitchFamily="34" charset="0"/>
                <a:cs typeface="Arial" panose="020B0604020202020204" pitchFamily="34" charset="0"/>
              </a:rPr>
              <a:t>2. 	</a:t>
            </a:r>
            <a:r>
              <a:rPr lang="en-US" dirty="0">
                <a:latin typeface="Arial" panose="020B0604020202020204" pitchFamily="34" charset="0"/>
                <a:cs typeface="Arial" panose="020B0604020202020204" pitchFamily="34" charset="0"/>
              </a:rPr>
              <a:t>Current path through the electrode in a </a:t>
            </a:r>
            <a:r>
              <a:rPr lang="en-US" dirty="0" err="1">
                <a:latin typeface="Arial" panose="020B0604020202020204" pitchFamily="34" charset="0"/>
                <a:cs typeface="Arial" panose="020B0604020202020204" pitchFamily="34" charset="0"/>
              </a:rPr>
              <a:t>monopolar</a:t>
            </a:r>
            <a:r>
              <a:rPr lang="en-US" dirty="0">
                <a:latin typeface="Arial" panose="020B0604020202020204" pitchFamily="34" charset="0"/>
                <a:cs typeface="Arial" panose="020B0604020202020204" pitchFamily="34" charset="0"/>
              </a:rPr>
              <a:t> connection is along the length of the electrode.                                                                               Current path through a bipolar electrode is only through its thickness.        This raises </a:t>
            </a:r>
            <a:r>
              <a:rPr lang="en-US" sz="2000" dirty="0">
                <a:latin typeface="Cambria Math" panose="02040503050406030204" pitchFamily="18" charset="0"/>
                <a:ea typeface="Cambria Math" panose="02040503050406030204" pitchFamily="18" charset="0"/>
                <a:cs typeface="Arial" panose="020B0604020202020204" pitchFamily="34" charset="0"/>
              </a:rPr>
              <a:t>IR</a:t>
            </a:r>
            <a:r>
              <a:rPr lang="en-US" dirty="0">
                <a:latin typeface="Arial" panose="020B0604020202020204" pitchFamily="34" charset="0"/>
                <a:cs typeface="Arial" panose="020B0604020202020204" pitchFamily="34" charset="0"/>
              </a:rPr>
              <a:t> drop in </a:t>
            </a:r>
            <a:r>
              <a:rPr lang="en-US" dirty="0" err="1">
                <a:latin typeface="Arial" panose="020B0604020202020204" pitchFamily="34" charset="0"/>
                <a:cs typeface="Arial" panose="020B0604020202020204" pitchFamily="34" charset="0"/>
              </a:rPr>
              <a:t>monopolar</a:t>
            </a:r>
            <a:r>
              <a:rPr lang="en-US" dirty="0">
                <a:latin typeface="Arial" panose="020B0604020202020204" pitchFamily="34" charset="0"/>
                <a:cs typeface="Arial" panose="020B0604020202020204" pitchFamily="34" charset="0"/>
              </a:rPr>
              <a:t> cell compared to bipolar cell. </a:t>
            </a:r>
            <a:endParaRPr lang="en-US" sz="1600" dirty="0">
              <a:solidFill>
                <a:srgbClr val="FF0000"/>
              </a:solidFill>
              <a:latin typeface="Arial" panose="020B0604020202020204" pitchFamily="34" charset="0"/>
              <a:cs typeface="Arial" panose="020B0604020202020204" pitchFamily="34" charset="0"/>
            </a:endParaRPr>
          </a:p>
          <a:p>
            <a:r>
              <a:rPr lang="en-US" dirty="0">
                <a:solidFill>
                  <a:srgbClr val="FF0000"/>
                </a:solidFill>
                <a:latin typeface="Arial" panose="020B0604020202020204" pitchFamily="34" charset="0"/>
                <a:cs typeface="Arial" panose="020B0604020202020204" pitchFamily="34" charset="0"/>
              </a:rPr>
              <a:t> </a:t>
            </a:r>
          </a:p>
          <a:p>
            <a:endParaRPr lang="en-US" sz="1600" dirty="0">
              <a:latin typeface="Arial" panose="020B0604020202020204" pitchFamily="34" charset="0"/>
              <a:cs typeface="Arial" panose="020B0604020202020204" pitchFamily="34" charset="0"/>
            </a:endParaRPr>
          </a:p>
          <a:p>
            <a:endParaRPr lang="en-US" sz="600" dirty="0">
              <a:latin typeface="Arial" panose="020B0604020202020204" pitchFamily="34" charset="0"/>
              <a:cs typeface="Arial" panose="020B0604020202020204" pitchFamily="34" charset="0"/>
            </a:endParaRPr>
          </a:p>
        </p:txBody>
      </p:sp>
      <p:grpSp>
        <p:nvGrpSpPr>
          <p:cNvPr id="25" name="Group 24"/>
          <p:cNvGrpSpPr/>
          <p:nvPr/>
        </p:nvGrpSpPr>
        <p:grpSpPr>
          <a:xfrm>
            <a:off x="4856041" y="2603885"/>
            <a:ext cx="4247922" cy="2101755"/>
            <a:chOff x="4853365" y="2902757"/>
            <a:chExt cx="4247922" cy="2101755"/>
          </a:xfrm>
        </p:grpSpPr>
        <p:pic>
          <p:nvPicPr>
            <p:cNvPr id="16" name="Picture 2" descr="38%20pg%2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3365" y="2902757"/>
              <a:ext cx="2157035" cy="2101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p:nvPr/>
          </p:nvSpPr>
          <p:spPr>
            <a:xfrm>
              <a:off x="7020808" y="3241817"/>
              <a:ext cx="2080479" cy="861774"/>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monopolar</a:t>
              </a:r>
              <a:endParaRPr lang="en-US"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(every electrode must be wired)</a:t>
              </a:r>
            </a:p>
          </p:txBody>
        </p:sp>
      </p:grpSp>
      <p:grpSp>
        <p:nvGrpSpPr>
          <p:cNvPr id="21" name="Group 20"/>
          <p:cNvGrpSpPr/>
          <p:nvPr/>
        </p:nvGrpSpPr>
        <p:grpSpPr>
          <a:xfrm>
            <a:off x="7282295" y="5877930"/>
            <a:ext cx="1878517" cy="584775"/>
            <a:chOff x="7315200" y="5771575"/>
            <a:chExt cx="1878517" cy="584775"/>
          </a:xfrm>
        </p:grpSpPr>
        <p:sp>
          <p:nvSpPr>
            <p:cNvPr id="11" name="TextBox 10"/>
            <p:cNvSpPr txBox="1"/>
            <p:nvPr/>
          </p:nvSpPr>
          <p:spPr>
            <a:xfrm>
              <a:off x="7779223" y="5771575"/>
              <a:ext cx="1414494" cy="584775"/>
            </a:xfrm>
            <a:prstGeom prst="rect">
              <a:avLst/>
            </a:prstGeom>
            <a:noFill/>
          </p:spPr>
          <p:txBody>
            <a:bodyPr wrap="square" rtlCol="0">
              <a:spAutoFit/>
            </a:bodyPr>
            <a:lstStyle/>
            <a:p>
              <a:r>
                <a:rPr lang="en-US" sz="1600" dirty="0">
                  <a:solidFill>
                    <a:srgbClr val="FF0000"/>
                  </a:solidFill>
                  <a:latin typeface="Arial" panose="020B0604020202020204" pitchFamily="34" charset="0"/>
                  <a:cs typeface="Arial" panose="020B0604020202020204" pitchFamily="34" charset="0"/>
                </a:rPr>
                <a:t>usually very small effect</a:t>
              </a:r>
              <a:endParaRPr lang="en-US" sz="1600" dirty="0"/>
            </a:p>
          </p:txBody>
        </p:sp>
        <p:cxnSp>
          <p:nvCxnSpPr>
            <p:cNvPr id="20" name="Straight Arrow Connector 19"/>
            <p:cNvCxnSpPr>
              <a:stCxn id="11" idx="1"/>
            </p:cNvCxnSpPr>
            <p:nvPr/>
          </p:nvCxnSpPr>
          <p:spPr>
            <a:xfrm flipH="1" flipV="1">
              <a:off x="7315200" y="6063962"/>
              <a:ext cx="464023"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910313" y="2620344"/>
            <a:ext cx="3668831" cy="2011088"/>
            <a:chOff x="846639" y="2943962"/>
            <a:chExt cx="3668831" cy="2011088"/>
          </a:xfrm>
        </p:grpSpPr>
        <p:grpSp>
          <p:nvGrpSpPr>
            <p:cNvPr id="30" name="Group 29"/>
            <p:cNvGrpSpPr/>
            <p:nvPr/>
          </p:nvGrpSpPr>
          <p:grpSpPr>
            <a:xfrm>
              <a:off x="846639" y="2943962"/>
              <a:ext cx="3668831" cy="2011088"/>
              <a:chOff x="846639" y="2943962"/>
              <a:chExt cx="3668831" cy="2011088"/>
            </a:xfrm>
          </p:grpSpPr>
          <p:grpSp>
            <p:nvGrpSpPr>
              <p:cNvPr id="27" name="Group 26"/>
              <p:cNvGrpSpPr/>
              <p:nvPr/>
            </p:nvGrpSpPr>
            <p:grpSpPr>
              <a:xfrm>
                <a:off x="846639" y="2943962"/>
                <a:ext cx="3668831" cy="2011088"/>
                <a:chOff x="846639" y="2943962"/>
                <a:chExt cx="3668831" cy="2011088"/>
              </a:xfrm>
            </p:grpSpPr>
            <p:grpSp>
              <p:nvGrpSpPr>
                <p:cNvPr id="23" name="Group 22"/>
                <p:cNvGrpSpPr/>
                <p:nvPr/>
              </p:nvGrpSpPr>
              <p:grpSpPr>
                <a:xfrm>
                  <a:off x="846639" y="2943962"/>
                  <a:ext cx="3668831" cy="2011088"/>
                  <a:chOff x="846639" y="2943962"/>
                  <a:chExt cx="3668831" cy="2011088"/>
                </a:xfrm>
              </p:grpSpPr>
              <p:pic>
                <p:nvPicPr>
                  <p:cNvPr id="12" name="Picture 11"/>
                  <p:cNvPicPr>
                    <a:picLocks noChangeAspect="1"/>
                  </p:cNvPicPr>
                  <p:nvPr/>
                </p:nvPicPr>
                <p:blipFill>
                  <a:blip r:embed="rId3"/>
                  <a:stretch>
                    <a:fillRect/>
                  </a:stretch>
                </p:blipFill>
                <p:spPr>
                  <a:xfrm>
                    <a:off x="846639" y="2943962"/>
                    <a:ext cx="2154265" cy="2011088"/>
                  </a:xfrm>
                  <a:prstGeom prst="rect">
                    <a:avLst/>
                  </a:prstGeom>
                </p:spPr>
              </p:pic>
              <p:sp>
                <p:nvSpPr>
                  <p:cNvPr id="17" name="TextBox 16"/>
                  <p:cNvSpPr txBox="1"/>
                  <p:nvPr/>
                </p:nvSpPr>
                <p:spPr>
                  <a:xfrm>
                    <a:off x="2998936" y="3263283"/>
                    <a:ext cx="1516534" cy="1138773"/>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bipolar</a:t>
                    </a:r>
                  </a:p>
                  <a:p>
                    <a:r>
                      <a:rPr lang="en-US" sz="1600" dirty="0">
                        <a:latin typeface="Arial" panose="020B0604020202020204" pitchFamily="34" charset="0"/>
                        <a:cs typeface="Arial" panose="020B0604020202020204" pitchFamily="34" charset="0"/>
                      </a:rPr>
                      <a:t>(only outer electrodes must be wired)</a:t>
                    </a:r>
                  </a:p>
                </p:txBody>
              </p:sp>
            </p:grpSp>
            <p:sp>
              <p:nvSpPr>
                <p:cNvPr id="26" name="Rectangle 25"/>
                <p:cNvSpPr/>
                <p:nvPr/>
              </p:nvSpPr>
              <p:spPr>
                <a:xfrm>
                  <a:off x="2181498" y="3677272"/>
                  <a:ext cx="768638" cy="322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 name="Straight Connector 28"/>
              <p:cNvCxnSpPr/>
              <p:nvPr/>
            </p:nvCxnSpPr>
            <p:spPr>
              <a:xfrm>
                <a:off x="2169763" y="3595607"/>
                <a:ext cx="0" cy="549189"/>
              </a:xfrm>
              <a:prstGeom prst="line">
                <a:avLst/>
              </a:prstGeom>
            </p:spPr>
            <p:style>
              <a:lnRef idx="1">
                <a:schemeClr val="dk1"/>
              </a:lnRef>
              <a:fillRef idx="0">
                <a:schemeClr val="dk1"/>
              </a:fillRef>
              <a:effectRef idx="0">
                <a:schemeClr val="dk1"/>
              </a:effectRef>
              <a:fontRef idx="minor">
                <a:schemeClr val="tx1"/>
              </a:fontRef>
            </p:style>
          </p:cxnSp>
        </p:grpSp>
        <p:grpSp>
          <p:nvGrpSpPr>
            <p:cNvPr id="32" name="Group 31"/>
            <p:cNvGrpSpPr/>
            <p:nvPr/>
          </p:nvGrpSpPr>
          <p:grpSpPr>
            <a:xfrm>
              <a:off x="1981323" y="3472535"/>
              <a:ext cx="1331618" cy="597575"/>
              <a:chOff x="-2123268" y="2665708"/>
              <a:chExt cx="1331618" cy="597575"/>
            </a:xfrm>
          </p:grpSpPr>
          <p:sp>
            <p:nvSpPr>
              <p:cNvPr id="2" name="Rectangle 1"/>
              <p:cNvSpPr/>
              <p:nvPr/>
            </p:nvSpPr>
            <p:spPr>
              <a:xfrm>
                <a:off x="-2019600" y="2779829"/>
                <a:ext cx="1017010" cy="338554"/>
              </a:xfrm>
              <a:prstGeom prst="rect">
                <a:avLst/>
              </a:prstGeom>
            </p:spPr>
            <p:txBody>
              <a:bodyPr wrap="none">
                <a:spAutoFit/>
              </a:bodyPr>
              <a:lstStyle/>
              <a:p>
                <a:r>
                  <a:rPr lang="en-US" sz="1600" dirty="0">
                    <a:latin typeface="Cambria Math" panose="02040503050406030204" pitchFamily="18" charset="0"/>
                    <a:ea typeface="Cambria Math" panose="02040503050406030204" pitchFamily="18" charset="0"/>
                  </a:rPr>
                  <a:t>5 </a:t>
                </a:r>
                <a:r>
                  <a:rPr lang="en-US" sz="1600" dirty="0" err="1">
                    <a:latin typeface="Cambria Math" panose="02040503050406030204" pitchFamily="18" charset="0"/>
                    <a:ea typeface="Cambria Math" panose="02040503050406030204" pitchFamily="18" charset="0"/>
                  </a:rPr>
                  <a:t>V</a:t>
                </a:r>
                <a:r>
                  <a:rPr lang="en-US" sz="1600" baseline="-25000" dirty="0" err="1">
                    <a:latin typeface="Cambria Math" panose="02040503050406030204" pitchFamily="18" charset="0"/>
                    <a:ea typeface="Cambria Math" panose="02040503050406030204" pitchFamily="18" charset="0"/>
                  </a:rPr>
                  <a:t>cell,mono</a:t>
                </a:r>
                <a:endParaRPr lang="en-US" sz="1600" dirty="0">
                  <a:latin typeface="Cambria Math" panose="02040503050406030204" pitchFamily="18" charset="0"/>
                  <a:ea typeface="Cambria Math" panose="02040503050406030204" pitchFamily="18" charset="0"/>
                </a:endParaRPr>
              </a:p>
            </p:txBody>
          </p:sp>
          <p:sp>
            <p:nvSpPr>
              <p:cNvPr id="31" name="Rectangle 30"/>
              <p:cNvSpPr/>
              <p:nvPr/>
            </p:nvSpPr>
            <p:spPr>
              <a:xfrm>
                <a:off x="-2123268" y="2665708"/>
                <a:ext cx="1331618" cy="597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extBox 9"/>
          <p:cNvSpPr txBox="1"/>
          <p:nvPr/>
        </p:nvSpPr>
        <p:spPr>
          <a:xfrm>
            <a:off x="810329" y="4692986"/>
            <a:ext cx="8147691" cy="461665"/>
          </a:xfrm>
          <a:prstGeom prst="rect">
            <a:avLst/>
          </a:prstGeom>
          <a:noFill/>
        </p:spPr>
        <p:txBody>
          <a:bodyPr wrap="square" rtlCol="0">
            <a:spAutoFit/>
          </a:bodyPr>
          <a:lstStyle/>
          <a:p>
            <a:r>
              <a:rPr lang="en-US" sz="2400" dirty="0">
                <a:solidFill>
                  <a:srgbClr val="FF0000"/>
                </a:solidFill>
                <a:latin typeface="Arial" panose="020B0604020202020204" pitchFamily="34" charset="0"/>
                <a:ea typeface="Cambria Math" panose="02040503050406030204" pitchFamily="18" charset="0"/>
                <a:cs typeface="Arial" panose="020B0604020202020204" pitchFamily="34" charset="0"/>
              </a:rPr>
              <a:t>∴</a:t>
            </a:r>
            <a:r>
              <a:rPr lang="en-US" dirty="0">
                <a:solidFill>
                  <a:srgbClr val="FF0000"/>
                </a:solidFill>
                <a:latin typeface="Arial" panose="020B0604020202020204" pitchFamily="34" charset="0"/>
                <a:ea typeface="Cambria Math" panose="02040503050406030204" pitchFamily="18" charset="0"/>
                <a:cs typeface="Arial" panose="020B0604020202020204" pitchFamily="34" charset="0"/>
              </a:rPr>
              <a:t> set-up for bipolar circuit is simpler and </a:t>
            </a:r>
            <a:r>
              <a:rPr lang="en-US" dirty="0">
                <a:solidFill>
                  <a:srgbClr val="FF0000"/>
                </a:solidFill>
                <a:latin typeface="Arial" panose="020B0604020202020204" pitchFamily="34" charset="0"/>
                <a:cs typeface="Arial" panose="020B0604020202020204" pitchFamily="34" charset="0"/>
              </a:rPr>
              <a:t>leads to less </a:t>
            </a:r>
            <a:r>
              <a:rPr lang="en-US" sz="2000" dirty="0">
                <a:solidFill>
                  <a:srgbClr val="FF0000"/>
                </a:solidFill>
                <a:latin typeface="Cambria Math" panose="02040503050406030204" pitchFamily="18" charset="0"/>
                <a:ea typeface="Cambria Math" panose="02040503050406030204" pitchFamily="18" charset="0"/>
                <a:cs typeface="Arial" panose="020B0604020202020204" pitchFamily="34" charset="0"/>
              </a:rPr>
              <a:t>IR</a:t>
            </a:r>
            <a:r>
              <a:rPr lang="en-US" dirty="0">
                <a:solidFill>
                  <a:srgbClr val="FF0000"/>
                </a:solidFill>
                <a:latin typeface="Arial" panose="020B0604020202020204" pitchFamily="34" charset="0"/>
                <a:cs typeface="Arial" panose="020B0604020202020204" pitchFamily="34" charset="0"/>
              </a:rPr>
              <a:t> drop for hardware </a:t>
            </a:r>
          </a:p>
        </p:txBody>
      </p:sp>
    </p:spTree>
    <p:extLst>
      <p:ext uri="{BB962C8B-B14F-4D97-AF65-F5344CB8AC3E}">
        <p14:creationId xmlns:p14="http://schemas.microsoft.com/office/powerpoint/2010/main" val="152215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500"/>
                                        <p:tgtEl>
                                          <p:spTgt spid="9">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fade">
                                      <p:cBhvr>
                                        <p:cTn id="25" dur="500"/>
                                        <p:tgtEl>
                                          <p:spTgt spid="9">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xEl>
                                              <p:pRg st="15" end="15"/>
                                            </p:txEl>
                                          </p:spTgt>
                                        </p:tgtEl>
                                        <p:attrNameLst>
                                          <p:attrName>style.visibility</p:attrName>
                                        </p:attrNameLst>
                                      </p:cBhvr>
                                      <p:to>
                                        <p:strVal val="visible"/>
                                      </p:to>
                                    </p:set>
                                    <p:animEffect transition="in" filter="fade">
                                      <p:cBhvr>
                                        <p:cTn id="45" dur="500"/>
                                        <p:tgtEl>
                                          <p:spTgt spid="9">
                                            <p:txEl>
                                              <p:pRg st="15" end="1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63219"/>
            <a:ext cx="8229600" cy="1061115"/>
          </a:xfrm>
        </p:spPr>
        <p:txBody>
          <a:bodyPr>
            <a:normAutofit/>
          </a:bodyPr>
          <a:lstStyle/>
          <a:p>
            <a:pPr marL="341313" indent="-341313">
              <a:buAutoNum type="arabicPeriod" startAt="3"/>
            </a:pPr>
            <a:r>
              <a:rPr lang="en-US" sz="1800" dirty="0"/>
              <a:t>Bipolar connection is preferred when cell is made up of a stack of many closely spaced electrodes, e.g. fuel cells, H</a:t>
            </a:r>
            <a:r>
              <a:rPr lang="en-US" sz="1800" baseline="-25000" dirty="0"/>
              <a:t>2</a:t>
            </a:r>
            <a:r>
              <a:rPr lang="en-US" sz="1800" dirty="0"/>
              <a:t>O </a:t>
            </a:r>
            <a:r>
              <a:rPr lang="en-US" sz="1800" dirty="0" err="1"/>
              <a:t>electrolyzer</a:t>
            </a:r>
            <a:r>
              <a:rPr lang="en-US" sz="1800" dirty="0"/>
              <a:t>. No separate wiring, </a:t>
            </a:r>
            <a:r>
              <a:rPr lang="en-US" sz="1800" dirty="0" err="1"/>
              <a:t>busbars</a:t>
            </a:r>
            <a:r>
              <a:rPr lang="en-US" sz="1800" dirty="0"/>
              <a:t> and connections of the individual electrodes is required.</a:t>
            </a:r>
          </a:p>
          <a:p>
            <a:endParaRPr lang="en-US" sz="2600" dirty="0"/>
          </a:p>
          <a:p>
            <a:endParaRPr lang="en-US" sz="2300" dirty="0"/>
          </a:p>
        </p:txBody>
      </p:sp>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p:txBody>
          <a:bodyPr/>
          <a:lstStyle/>
          <a:p>
            <a:fld id="{A748D552-2E59-4C4C-ACBB-207C47251780}" type="slidenum">
              <a:rPr lang="en-US" smtClean="0"/>
              <a:t>62</a:t>
            </a:fld>
            <a:endParaRPr lang="en-US"/>
          </a:p>
        </p:txBody>
      </p:sp>
      <p:sp>
        <p:nvSpPr>
          <p:cNvPr id="6" name="TextBox 5"/>
          <p:cNvSpPr txBox="1"/>
          <p:nvPr/>
        </p:nvSpPr>
        <p:spPr>
          <a:xfrm>
            <a:off x="457200" y="2119462"/>
            <a:ext cx="8099946" cy="2431435"/>
          </a:xfrm>
          <a:prstGeom prst="rect">
            <a:avLst/>
          </a:prstGeom>
          <a:noFill/>
        </p:spPr>
        <p:txBody>
          <a:bodyPr wrap="square" rtlCol="0">
            <a:spAutoFit/>
          </a:bodyPr>
          <a:lstStyle/>
          <a:p>
            <a:pPr marL="342900" indent="-342900">
              <a:buAutoNum type="arabicPeriod" startAt="4"/>
            </a:pPr>
            <a:r>
              <a:rPr lang="en-US" dirty="0" err="1">
                <a:latin typeface="Arial" panose="020B0604020202020204" pitchFamily="34" charset="0"/>
                <a:cs typeface="Arial" panose="020B0604020202020204" pitchFamily="34" charset="0"/>
              </a:rPr>
              <a:t>Ohmic</a:t>
            </a:r>
            <a:r>
              <a:rPr lang="en-US" dirty="0">
                <a:latin typeface="Arial" panose="020B0604020202020204" pitchFamily="34" charset="0"/>
                <a:cs typeface="Arial" panose="020B0604020202020204" pitchFamily="34" charset="0"/>
              </a:rPr>
              <a:t> loss for the entire cell is equal to </a:t>
            </a:r>
            <a:r>
              <a:rPr lang="en-US" sz="2000" dirty="0" err="1">
                <a:latin typeface="Cambria Math" panose="02040503050406030204" pitchFamily="18" charset="0"/>
                <a:ea typeface="Cambria Math" panose="02040503050406030204" pitchFamily="18" charset="0"/>
                <a:cs typeface="Arial" panose="020B0604020202020204" pitchFamily="34" charset="0"/>
              </a:rPr>
              <a:t>I</a:t>
            </a:r>
            <a:r>
              <a:rPr lang="en-US" sz="2000" baseline="-25000" dirty="0" err="1">
                <a:latin typeface="Cambria Math" panose="02040503050406030204" pitchFamily="18" charset="0"/>
                <a:ea typeface="Cambria Math" panose="02040503050406030204" pitchFamily="18" charset="0"/>
                <a:cs typeface="Arial" panose="020B0604020202020204" pitchFamily="34" charset="0"/>
              </a:rPr>
              <a:t>cell</a:t>
            </a:r>
            <a:r>
              <a:rPr lang="en-US" sz="2000" dirty="0" err="1">
                <a:latin typeface="Cambria Math" panose="02040503050406030204" pitchFamily="18" charset="0"/>
                <a:ea typeface="Cambria Math" panose="02040503050406030204" pitchFamily="18" charset="0"/>
                <a:cs typeface="Arial" panose="020B0604020202020204" pitchFamily="34" charset="0"/>
              </a:rPr>
              <a:t>R</a:t>
            </a:r>
            <a:r>
              <a:rPr lang="en-US" sz="2000" baseline="-25000" dirty="0" err="1">
                <a:latin typeface="Cambria Math" panose="02040503050406030204" pitchFamily="18" charset="0"/>
                <a:ea typeface="Cambria Math" panose="02040503050406030204" pitchFamily="18" charset="0"/>
                <a:cs typeface="Arial" panose="020B0604020202020204" pitchFamily="34" charset="0"/>
              </a:rPr>
              <a:t>cell</a:t>
            </a:r>
            <a:r>
              <a:rPr lang="en-US" dirty="0">
                <a:latin typeface="Arial" panose="020B0604020202020204" pitchFamily="34" charset="0"/>
                <a:ea typeface="Cambria Math" panose="02040503050406030204" pitchFamily="18" charset="0"/>
                <a:cs typeface="Arial" panose="020B0604020202020204" pitchFamily="34" charset="0"/>
              </a:rPr>
              <a:t>.                               Obviously, any cell should be designed so as to minimize this </a:t>
            </a:r>
            <a:r>
              <a:rPr lang="en-US" dirty="0" err="1">
                <a:latin typeface="Arial" panose="020B0604020202020204" pitchFamily="34" charset="0"/>
                <a:ea typeface="Cambria Math" panose="02040503050406030204" pitchFamily="18" charset="0"/>
                <a:cs typeface="Arial" panose="020B0604020202020204" pitchFamily="34" charset="0"/>
              </a:rPr>
              <a:t>ohmic</a:t>
            </a:r>
            <a:r>
              <a:rPr lang="en-US" dirty="0">
                <a:latin typeface="Arial" panose="020B0604020202020204" pitchFamily="34" charset="0"/>
                <a:ea typeface="Cambria Math" panose="02040503050406030204" pitchFamily="18" charset="0"/>
                <a:cs typeface="Arial" panose="020B0604020202020204" pitchFamily="34" charset="0"/>
              </a:rPr>
              <a:t> loss. </a:t>
            </a:r>
          </a:p>
          <a:p>
            <a:endParaRPr lang="en-US" sz="1000" dirty="0">
              <a:latin typeface="Arial" panose="020B0604020202020204" pitchFamily="34" charset="0"/>
              <a:ea typeface="Cambria Math" panose="02040503050406030204" pitchFamily="18" charset="0"/>
              <a:cs typeface="Arial" panose="020B0604020202020204" pitchFamily="34" charset="0"/>
            </a:endParaRPr>
          </a:p>
          <a:p>
            <a:pPr marL="339725"/>
            <a:r>
              <a:rPr lang="en-US" dirty="0">
                <a:latin typeface="Arial" panose="020B0604020202020204" pitchFamily="34" charset="0"/>
                <a:ea typeface="Cambria Math" panose="02040503050406030204" pitchFamily="18" charset="0"/>
                <a:cs typeface="Arial" panose="020B0604020202020204" pitchFamily="34" charset="0"/>
              </a:rPr>
              <a:t>As stated previously, large-scale </a:t>
            </a:r>
            <a:r>
              <a:rPr lang="en-US" dirty="0" err="1">
                <a:latin typeface="Arial" panose="020B0604020202020204" pitchFamily="34" charset="0"/>
                <a:ea typeface="Cambria Math" panose="02040503050406030204" pitchFamily="18" charset="0"/>
                <a:cs typeface="Arial" panose="020B0604020202020204" pitchFamily="34" charset="0"/>
              </a:rPr>
              <a:t>monopolar</a:t>
            </a:r>
            <a:r>
              <a:rPr lang="en-US" dirty="0">
                <a:latin typeface="Arial" panose="020B0604020202020204" pitchFamily="34" charset="0"/>
                <a:ea typeface="Cambria Math" panose="02040503050406030204" pitchFamily="18" charset="0"/>
                <a:cs typeface="Arial" panose="020B0604020202020204" pitchFamily="34" charset="0"/>
              </a:rPr>
              <a:t> cells operate at high </a:t>
            </a:r>
            <a:r>
              <a:rPr lang="en-US" dirty="0" err="1">
                <a:latin typeface="Cambria Math" panose="02040503050406030204" pitchFamily="18" charset="0"/>
                <a:ea typeface="Cambria Math" panose="02040503050406030204" pitchFamily="18" charset="0"/>
                <a:cs typeface="Arial" panose="020B0604020202020204" pitchFamily="34" charset="0"/>
              </a:rPr>
              <a:t>I</a:t>
            </a:r>
            <a:r>
              <a:rPr lang="en-US" baseline="-25000" dirty="0" err="1">
                <a:latin typeface="Cambria Math" panose="02040503050406030204" pitchFamily="18" charset="0"/>
                <a:ea typeface="Cambria Math" panose="02040503050406030204" pitchFamily="18" charset="0"/>
                <a:cs typeface="Arial" panose="020B0604020202020204" pitchFamily="34" charset="0"/>
              </a:rPr>
              <a:t>cell</a:t>
            </a:r>
            <a:r>
              <a:rPr lang="en-US" baseline="-25000" dirty="0">
                <a:latin typeface="Cambria Math" panose="02040503050406030204" pitchFamily="18" charset="0"/>
                <a:ea typeface="Cambria Math" panose="02040503050406030204" pitchFamily="18" charset="0"/>
                <a:cs typeface="Arial" panose="020B0604020202020204" pitchFamily="34" charset="0"/>
              </a:rPr>
              <a:t> </a:t>
            </a:r>
            <a:r>
              <a:rPr lang="en-US" dirty="0">
                <a:latin typeface="Cambria Math" panose="02040503050406030204" pitchFamily="18" charset="0"/>
                <a:ea typeface="Cambria Math" panose="02040503050406030204" pitchFamily="18" charset="0"/>
                <a:cs typeface="Arial" panose="020B0604020202020204" pitchFamily="34" charset="0"/>
              </a:rPr>
              <a:t>, </a:t>
            </a:r>
            <a:r>
              <a:rPr lang="en-US" dirty="0">
                <a:latin typeface="Arial" panose="020B0604020202020204" pitchFamily="34" charset="0"/>
                <a:ea typeface="Cambria Math" panose="02040503050406030204" pitchFamily="18" charset="0"/>
                <a:cs typeface="Arial" panose="020B0604020202020204" pitchFamily="34" charset="0"/>
              </a:rPr>
              <a:t>whereas large-scale bipolar cells operate at low </a:t>
            </a:r>
            <a:r>
              <a:rPr lang="en-US" dirty="0" err="1">
                <a:latin typeface="Cambria Math" panose="02040503050406030204" pitchFamily="18" charset="0"/>
                <a:ea typeface="Cambria Math" panose="02040503050406030204" pitchFamily="18" charset="0"/>
                <a:cs typeface="Arial" panose="020B0604020202020204" pitchFamily="34" charset="0"/>
              </a:rPr>
              <a:t>I</a:t>
            </a:r>
            <a:r>
              <a:rPr lang="en-US" baseline="-25000" dirty="0" err="1">
                <a:latin typeface="Cambria Math" panose="02040503050406030204" pitchFamily="18" charset="0"/>
                <a:ea typeface="Cambria Math" panose="02040503050406030204" pitchFamily="18" charset="0"/>
                <a:cs typeface="Arial" panose="020B0604020202020204" pitchFamily="34" charset="0"/>
              </a:rPr>
              <a:t>cell</a:t>
            </a:r>
            <a:r>
              <a:rPr lang="en-US" baseline="-25000" dirty="0">
                <a:latin typeface="Cambria Math" panose="02040503050406030204" pitchFamily="18" charset="0"/>
                <a:ea typeface="Cambria Math" panose="02040503050406030204" pitchFamily="18" charset="0"/>
                <a:cs typeface="Arial" panose="020B0604020202020204" pitchFamily="34" charset="0"/>
              </a:rPr>
              <a:t> </a:t>
            </a:r>
            <a:r>
              <a:rPr lang="en-US" dirty="0">
                <a:latin typeface="Cambria Math" panose="02040503050406030204" pitchFamily="18" charset="0"/>
                <a:ea typeface="Cambria Math" panose="02040503050406030204" pitchFamily="18" charset="0"/>
                <a:cs typeface="Arial" panose="020B0604020202020204" pitchFamily="34" charset="0"/>
              </a:rPr>
              <a:t>. </a:t>
            </a:r>
          </a:p>
          <a:p>
            <a:pPr marL="339725"/>
            <a:r>
              <a:rPr lang="en-US" sz="1000" dirty="0">
                <a:latin typeface="Cambria Math" panose="02040503050406030204" pitchFamily="18" charset="0"/>
                <a:ea typeface="Cambria Math" panose="02040503050406030204" pitchFamily="18" charset="0"/>
                <a:cs typeface="Arial" panose="020B0604020202020204" pitchFamily="34" charset="0"/>
              </a:rPr>
              <a:t>                                                                                                                                                                                                                                                               </a:t>
            </a:r>
            <a:r>
              <a:rPr lang="en-US" dirty="0">
                <a:latin typeface="Arial" panose="020B0604020202020204" pitchFamily="34" charset="0"/>
                <a:ea typeface="Cambria Math" panose="02040503050406030204" pitchFamily="18" charset="0"/>
                <a:cs typeface="Arial" panose="020B0604020202020204" pitchFamily="34" charset="0"/>
              </a:rPr>
              <a:t>F</a:t>
            </a:r>
            <a:r>
              <a:rPr lang="en-US" dirty="0">
                <a:latin typeface="Arial" panose="020B0604020202020204" pitchFamily="34" charset="0"/>
                <a:cs typeface="Arial" panose="020B0604020202020204" pitchFamily="34" charset="0"/>
              </a:rPr>
              <a:t>or large-scale operations, this can put unrealistic demands on electrical hardware for a </a:t>
            </a:r>
            <a:r>
              <a:rPr lang="en-US" dirty="0" err="1">
                <a:latin typeface="Arial" panose="020B0604020202020204" pitchFamily="34" charset="0"/>
                <a:cs typeface="Arial" panose="020B0604020202020204" pitchFamily="34" charset="0"/>
              </a:rPr>
              <a:t>monopolar</a:t>
            </a:r>
            <a:r>
              <a:rPr lang="en-US" dirty="0">
                <a:latin typeface="Arial" panose="020B0604020202020204" pitchFamily="34" charset="0"/>
                <a:cs typeface="Arial" panose="020B0604020202020204" pitchFamily="34" charset="0"/>
              </a:rPr>
              <a:t> cell since </a:t>
            </a:r>
            <a:r>
              <a:rPr lang="en-US" sz="2000" dirty="0" err="1">
                <a:latin typeface="Cambria Math" panose="02040503050406030204" pitchFamily="18" charset="0"/>
                <a:ea typeface="Cambria Math" panose="02040503050406030204" pitchFamily="18" charset="0"/>
                <a:cs typeface="Arial" panose="020B0604020202020204" pitchFamily="34" charset="0"/>
              </a:rPr>
              <a:t>I</a:t>
            </a:r>
            <a:r>
              <a:rPr lang="en-US" sz="2000" baseline="-25000" dirty="0" err="1">
                <a:latin typeface="Cambria Math" panose="02040503050406030204" pitchFamily="18" charset="0"/>
                <a:ea typeface="Cambria Math" panose="02040503050406030204" pitchFamily="18" charset="0"/>
                <a:cs typeface="Arial" panose="020B0604020202020204" pitchFamily="34" charset="0"/>
              </a:rPr>
              <a:t>cell</a:t>
            </a:r>
            <a:r>
              <a:rPr lang="en-US" dirty="0">
                <a:latin typeface="Arial" panose="020B0604020202020204" pitchFamily="34" charset="0"/>
                <a:ea typeface="Cambria Math" panose="02040503050406030204" pitchFamily="18" charset="0"/>
                <a:cs typeface="Arial" panose="020B0604020202020204" pitchFamily="34" charset="0"/>
              </a:rPr>
              <a:t> will be very large and so the electrical resistance </a:t>
            </a:r>
            <a:r>
              <a:rPr lang="en-US" sz="2000" dirty="0" err="1">
                <a:latin typeface="Cambria Math" panose="02040503050406030204" pitchFamily="18" charset="0"/>
                <a:ea typeface="Cambria Math" panose="02040503050406030204" pitchFamily="18" charset="0"/>
                <a:cs typeface="Arial" panose="020B0604020202020204" pitchFamily="34" charset="0"/>
              </a:rPr>
              <a:t>R</a:t>
            </a:r>
            <a:r>
              <a:rPr lang="en-US" sz="2000" baseline="-25000" dirty="0" err="1">
                <a:latin typeface="Cambria Math" panose="02040503050406030204" pitchFamily="18" charset="0"/>
                <a:ea typeface="Cambria Math" panose="02040503050406030204" pitchFamily="18" charset="0"/>
                <a:cs typeface="Arial" panose="020B0604020202020204" pitchFamily="34" charset="0"/>
              </a:rPr>
              <a:t>cell</a:t>
            </a:r>
            <a:r>
              <a:rPr lang="en-US" dirty="0">
                <a:latin typeface="Arial" panose="020B0604020202020204" pitchFamily="34" charset="0"/>
                <a:ea typeface="Cambria Math" panose="02040503050406030204" pitchFamily="18" charset="0"/>
                <a:cs typeface="Arial" panose="020B0604020202020204" pitchFamily="34" charset="0"/>
              </a:rPr>
              <a:t> must be very low.</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25203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3562" y="879704"/>
            <a:ext cx="7650058" cy="1824290"/>
          </a:xfrm>
        </p:spPr>
        <p:txBody>
          <a:bodyPr>
            <a:normAutofit fontScale="25000" lnSpcReduction="20000"/>
          </a:bodyPr>
          <a:lstStyle/>
          <a:p>
            <a:pPr marL="457200" indent="-457200">
              <a:lnSpc>
                <a:spcPct val="120000"/>
              </a:lnSpc>
              <a:spcBef>
                <a:spcPts val="0"/>
              </a:spcBef>
              <a:buFont typeface="+mj-lt"/>
              <a:buAutoNum type="arabicPeriod"/>
            </a:pPr>
            <a:r>
              <a:rPr lang="en-US" sz="7200" dirty="0"/>
              <a:t>In bipolar circuit, a small amount of current is lost near the ends of each electrode as </a:t>
            </a:r>
            <a:r>
              <a:rPr lang="en-US" sz="7200" dirty="0">
                <a:solidFill>
                  <a:srgbClr val="FF0000"/>
                </a:solidFill>
              </a:rPr>
              <a:t>bypass</a:t>
            </a:r>
            <a:r>
              <a:rPr lang="en-US" sz="7200" dirty="0"/>
              <a:t> current that does not flow between each     +</a:t>
            </a:r>
            <a:r>
              <a:rPr lang="en-US" sz="7200" dirty="0" err="1"/>
              <a:t>ve</a:t>
            </a:r>
            <a:r>
              <a:rPr lang="en-US" sz="7200" dirty="0"/>
              <a:t> / e /–</a:t>
            </a:r>
            <a:r>
              <a:rPr lang="en-US" sz="7200" dirty="0" err="1"/>
              <a:t>ve</a:t>
            </a:r>
            <a:r>
              <a:rPr lang="en-US" sz="7200" dirty="0"/>
              <a:t> unit and instead bypasses one and skips to the next. This increases the </a:t>
            </a:r>
            <a:r>
              <a:rPr lang="en-US" sz="7200" dirty="0">
                <a:ea typeface="Cambria Math" panose="02040503050406030204" pitchFamily="18" charset="0"/>
              </a:rPr>
              <a:t>IR</a:t>
            </a:r>
            <a:r>
              <a:rPr lang="en-US" sz="7200" dirty="0"/>
              <a:t> drop in electrolyte.</a:t>
            </a:r>
          </a:p>
          <a:p>
            <a:pPr marL="0" indent="0">
              <a:buNone/>
            </a:pPr>
            <a:endParaRPr lang="en-US" sz="3200" dirty="0"/>
          </a:p>
          <a:p>
            <a:pPr marL="404813" indent="0">
              <a:buNone/>
            </a:pPr>
            <a:r>
              <a:rPr lang="en-US" sz="7200" dirty="0"/>
              <a:t> Much less bypass current occurs with </a:t>
            </a:r>
            <a:r>
              <a:rPr lang="en-US" sz="7200" dirty="0" err="1"/>
              <a:t>monopolar</a:t>
            </a:r>
            <a:r>
              <a:rPr lang="en-US" sz="7200" dirty="0"/>
              <a:t> connection.</a:t>
            </a:r>
          </a:p>
          <a:p>
            <a:pPr marL="341313" indent="-341313">
              <a:buFont typeface="+mj-lt"/>
              <a:buAutoNum type="arabicPeriod"/>
            </a:pPr>
            <a:endParaRPr lang="en-US" sz="7200" dirty="0"/>
          </a:p>
          <a:p>
            <a:pPr marL="341313" indent="-341313">
              <a:buFont typeface="+mj-lt"/>
              <a:buAutoNum type="arabicPeriod"/>
            </a:pPr>
            <a:endParaRPr lang="en-US" sz="7200" dirty="0"/>
          </a:p>
          <a:p>
            <a:pPr marL="341313" indent="-341313">
              <a:buFont typeface="+mj-lt"/>
              <a:buAutoNum type="arabicPeriod"/>
            </a:pPr>
            <a:endParaRPr lang="en-US" sz="7200" dirty="0"/>
          </a:p>
          <a:p>
            <a:pPr marL="341313" indent="-341313">
              <a:buFont typeface="+mj-lt"/>
              <a:buAutoNum type="arabicPeriod"/>
            </a:pPr>
            <a:endParaRPr lang="en-US" sz="7200" dirty="0"/>
          </a:p>
          <a:p>
            <a:pPr marL="341313" indent="-341313">
              <a:buFont typeface="+mj-lt"/>
              <a:buAutoNum type="arabicPeriod"/>
            </a:pPr>
            <a:endParaRPr lang="en-US" sz="7200" dirty="0"/>
          </a:p>
          <a:p>
            <a:pPr marL="0" indent="0">
              <a:buNone/>
            </a:pPr>
            <a:endParaRPr lang="en-US" sz="7200" dirty="0"/>
          </a:p>
          <a:p>
            <a:pPr marL="0" indent="0">
              <a:buNone/>
            </a:pPr>
            <a:r>
              <a:rPr lang="en-US" sz="7200" dirty="0"/>
              <a:t> </a:t>
            </a:r>
          </a:p>
          <a:p>
            <a:pPr marL="0" indent="0">
              <a:buNone/>
            </a:pPr>
            <a:endParaRPr lang="en-US" sz="2000" u="sng" dirty="0"/>
          </a:p>
          <a:p>
            <a:pPr marL="0" indent="0">
              <a:buNone/>
            </a:pPr>
            <a:endParaRPr lang="en-US" dirty="0"/>
          </a:p>
        </p:txBody>
      </p:sp>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790597" y="6352843"/>
            <a:ext cx="2133600" cy="365125"/>
          </a:xfrm>
        </p:spPr>
        <p:txBody>
          <a:bodyPr/>
          <a:lstStyle/>
          <a:p>
            <a:fld id="{A748D552-2E59-4C4C-ACBB-207C47251780}" type="slidenum">
              <a:rPr lang="en-US" smtClean="0"/>
              <a:t>63</a:t>
            </a:fld>
            <a:endParaRPr lang="en-US" dirty="0"/>
          </a:p>
        </p:txBody>
      </p:sp>
      <p:sp>
        <p:nvSpPr>
          <p:cNvPr id="2" name="TextBox 1"/>
          <p:cNvSpPr txBox="1"/>
          <p:nvPr/>
        </p:nvSpPr>
        <p:spPr>
          <a:xfrm>
            <a:off x="393562" y="4629571"/>
            <a:ext cx="8463835" cy="1754326"/>
          </a:xfrm>
          <a:prstGeom prst="rect">
            <a:avLst/>
          </a:prstGeom>
          <a:noFill/>
        </p:spPr>
        <p:txBody>
          <a:bodyPr wrap="square" rtlCol="0">
            <a:spAutoFit/>
          </a:bodyPr>
          <a:lstStyle/>
          <a:p>
            <a:pPr marL="463550" indent="-463550">
              <a:buAutoNum type="arabicPeriod" startAt="2"/>
            </a:pPr>
            <a:r>
              <a:rPr lang="en-US" dirty="0" err="1">
                <a:latin typeface="Arial" panose="020B0604020202020204" pitchFamily="34" charset="0"/>
                <a:cs typeface="Arial" panose="020B0604020202020204" pitchFamily="34" charset="0"/>
              </a:rPr>
              <a:t>Monopolar</a:t>
            </a:r>
            <a:r>
              <a:rPr lang="en-US" dirty="0">
                <a:latin typeface="Arial" panose="020B0604020202020204" pitchFamily="34" charset="0"/>
                <a:cs typeface="Arial" panose="020B0604020202020204" pitchFamily="34" charset="0"/>
              </a:rPr>
              <a:t> connection is preferred for metal finishing processes such as deposition, dissolution, electroplating and </a:t>
            </a:r>
            <a:r>
              <a:rPr lang="en-US" dirty="0" err="1">
                <a:latin typeface="Arial" panose="020B0604020202020204" pitchFamily="34" charset="0"/>
                <a:cs typeface="Arial" panose="020B0604020202020204" pitchFamily="34" charset="0"/>
              </a:rPr>
              <a:t>electromachining</a:t>
            </a:r>
            <a:r>
              <a:rPr lang="en-US" dirty="0">
                <a:latin typeface="Arial" panose="020B0604020202020204" pitchFamily="34" charset="0"/>
                <a:cs typeface="Arial" panose="020B0604020202020204" pitchFamily="34" charset="0"/>
              </a:rPr>
              <a:t> since the objective is normally to treat both sides of each electrode.                              If bipolar connection is used, only one side of each </a:t>
            </a:r>
            <a:r>
              <a:rPr lang="en-US" dirty="0" err="1">
                <a:latin typeface="Arial" panose="020B0604020202020204" pitchFamily="34" charset="0"/>
                <a:cs typeface="Arial" panose="020B0604020202020204" pitchFamily="34" charset="0"/>
              </a:rPr>
              <a:t>workpiece</a:t>
            </a:r>
            <a:r>
              <a:rPr lang="en-US" dirty="0">
                <a:latin typeface="Arial" panose="020B0604020202020204" pitchFamily="34" charset="0"/>
                <a:cs typeface="Arial" panose="020B0604020202020204" pitchFamily="34" charset="0"/>
              </a:rPr>
              <a:t> (i.e., electrode) is finished.                                                                                                         If </a:t>
            </a:r>
            <a:r>
              <a:rPr lang="en-US" dirty="0" err="1">
                <a:latin typeface="Arial" panose="020B0604020202020204" pitchFamily="34" charset="0"/>
                <a:cs typeface="Arial" panose="020B0604020202020204" pitchFamily="34" charset="0"/>
              </a:rPr>
              <a:t>monopolar</a:t>
            </a:r>
            <a:r>
              <a:rPr lang="en-US" dirty="0">
                <a:latin typeface="Arial" panose="020B0604020202020204" pitchFamily="34" charset="0"/>
                <a:cs typeface="Arial" panose="020B0604020202020204" pitchFamily="34" charset="0"/>
              </a:rPr>
              <a:t> connection is used, both sides of each </a:t>
            </a:r>
            <a:r>
              <a:rPr lang="en-US" dirty="0" err="1">
                <a:latin typeface="Arial" panose="020B0604020202020204" pitchFamily="34" charset="0"/>
                <a:cs typeface="Arial" panose="020B0604020202020204" pitchFamily="34" charset="0"/>
              </a:rPr>
              <a:t>workpiece</a:t>
            </a:r>
            <a:r>
              <a:rPr lang="en-US" dirty="0">
                <a:latin typeface="Arial" panose="020B0604020202020204" pitchFamily="34" charset="0"/>
                <a:cs typeface="Arial" panose="020B0604020202020204" pitchFamily="34" charset="0"/>
              </a:rPr>
              <a:t> are finished. </a:t>
            </a:r>
          </a:p>
        </p:txBody>
      </p:sp>
      <p:sp>
        <p:nvSpPr>
          <p:cNvPr id="7" name="TextBox 6"/>
          <p:cNvSpPr txBox="1"/>
          <p:nvPr/>
        </p:nvSpPr>
        <p:spPr>
          <a:xfrm>
            <a:off x="900752" y="499675"/>
            <a:ext cx="5642109" cy="430887"/>
          </a:xfrm>
          <a:prstGeom prst="rect">
            <a:avLst/>
          </a:prstGeom>
          <a:noFill/>
        </p:spPr>
        <p:txBody>
          <a:bodyPr wrap="square" rtlCol="0">
            <a:spAutoFit/>
          </a:bodyPr>
          <a:lstStyle/>
          <a:p>
            <a:r>
              <a:rPr lang="en-US" sz="2200" u="sng" dirty="0">
                <a:latin typeface="Arial" panose="020B0604020202020204" pitchFamily="34" charset="0"/>
                <a:cs typeface="Arial" panose="020B0604020202020204" pitchFamily="34" charset="0"/>
              </a:rPr>
              <a:t> Advantages of </a:t>
            </a:r>
            <a:r>
              <a:rPr lang="en-US" sz="2200" u="sng" dirty="0" err="1">
                <a:latin typeface="Arial" panose="020B0604020202020204" pitchFamily="34" charset="0"/>
                <a:cs typeface="Arial" panose="020B0604020202020204" pitchFamily="34" charset="0"/>
              </a:rPr>
              <a:t>monopolar</a:t>
            </a:r>
            <a:r>
              <a:rPr lang="en-US" sz="2200" u="sng" dirty="0">
                <a:latin typeface="Arial" panose="020B0604020202020204" pitchFamily="34" charset="0"/>
                <a:cs typeface="Arial" panose="020B0604020202020204" pitchFamily="34" charset="0"/>
              </a:rPr>
              <a:t> connection</a:t>
            </a:r>
          </a:p>
        </p:txBody>
      </p:sp>
      <p:grpSp>
        <p:nvGrpSpPr>
          <p:cNvPr id="22" name="Group 21"/>
          <p:cNvGrpSpPr/>
          <p:nvPr/>
        </p:nvGrpSpPr>
        <p:grpSpPr>
          <a:xfrm>
            <a:off x="2658012" y="2618483"/>
            <a:ext cx="3651386" cy="2011088"/>
            <a:chOff x="2658012" y="2618483"/>
            <a:chExt cx="3651386" cy="2011088"/>
          </a:xfrm>
        </p:grpSpPr>
        <p:sp>
          <p:nvSpPr>
            <p:cNvPr id="9" name="TextBox 8"/>
            <p:cNvSpPr txBox="1"/>
            <p:nvPr/>
          </p:nvSpPr>
          <p:spPr>
            <a:xfrm>
              <a:off x="5258520" y="3304470"/>
              <a:ext cx="105087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bipolar</a:t>
              </a:r>
            </a:p>
          </p:txBody>
        </p:sp>
        <p:grpSp>
          <p:nvGrpSpPr>
            <p:cNvPr id="11" name="Group 10"/>
            <p:cNvGrpSpPr/>
            <p:nvPr/>
          </p:nvGrpSpPr>
          <p:grpSpPr>
            <a:xfrm>
              <a:off x="2658012" y="2618483"/>
              <a:ext cx="2466302" cy="2011088"/>
              <a:chOff x="846639" y="2943962"/>
              <a:chExt cx="2466302" cy="2011088"/>
            </a:xfrm>
          </p:grpSpPr>
          <p:grpSp>
            <p:nvGrpSpPr>
              <p:cNvPr id="12" name="Group 11"/>
              <p:cNvGrpSpPr/>
              <p:nvPr/>
            </p:nvGrpSpPr>
            <p:grpSpPr>
              <a:xfrm>
                <a:off x="846639" y="2943962"/>
                <a:ext cx="2154265" cy="2011088"/>
                <a:chOff x="846639" y="2943962"/>
                <a:chExt cx="2154265" cy="2011088"/>
              </a:xfrm>
            </p:grpSpPr>
            <p:grpSp>
              <p:nvGrpSpPr>
                <p:cNvPr id="16" name="Group 15"/>
                <p:cNvGrpSpPr/>
                <p:nvPr/>
              </p:nvGrpSpPr>
              <p:grpSpPr>
                <a:xfrm>
                  <a:off x="846639" y="2943962"/>
                  <a:ext cx="2154265" cy="2011088"/>
                  <a:chOff x="846639" y="2943962"/>
                  <a:chExt cx="2154265" cy="2011088"/>
                </a:xfrm>
              </p:grpSpPr>
              <p:pic>
                <p:nvPicPr>
                  <p:cNvPr id="20" name="Picture 19"/>
                  <p:cNvPicPr>
                    <a:picLocks noChangeAspect="1"/>
                  </p:cNvPicPr>
                  <p:nvPr/>
                </p:nvPicPr>
                <p:blipFill>
                  <a:blip r:embed="rId2"/>
                  <a:stretch>
                    <a:fillRect/>
                  </a:stretch>
                </p:blipFill>
                <p:spPr>
                  <a:xfrm>
                    <a:off x="846639" y="2943962"/>
                    <a:ext cx="2154265" cy="2011088"/>
                  </a:xfrm>
                  <a:prstGeom prst="rect">
                    <a:avLst/>
                  </a:prstGeom>
                </p:spPr>
              </p:pic>
              <p:sp>
                <p:nvSpPr>
                  <p:cNvPr id="19" name="Rectangle 18"/>
                  <p:cNvSpPr/>
                  <p:nvPr/>
                </p:nvSpPr>
                <p:spPr>
                  <a:xfrm>
                    <a:off x="2181498" y="3677272"/>
                    <a:ext cx="768638" cy="322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Connector 16"/>
                <p:cNvCxnSpPr/>
                <p:nvPr/>
              </p:nvCxnSpPr>
              <p:spPr>
                <a:xfrm>
                  <a:off x="2169763" y="3595607"/>
                  <a:ext cx="0" cy="549189"/>
                </a:xfrm>
                <a:prstGeom prst="line">
                  <a:avLst/>
                </a:prstGeom>
              </p:spPr>
              <p:style>
                <a:lnRef idx="1">
                  <a:schemeClr val="dk1"/>
                </a:lnRef>
                <a:fillRef idx="0">
                  <a:schemeClr val="dk1"/>
                </a:fillRef>
                <a:effectRef idx="0">
                  <a:schemeClr val="dk1"/>
                </a:effectRef>
                <a:fontRef idx="minor">
                  <a:schemeClr val="tx1"/>
                </a:fontRef>
              </p:style>
            </p:cxnSp>
          </p:grpSp>
          <p:grpSp>
            <p:nvGrpSpPr>
              <p:cNvPr id="13" name="Group 12"/>
              <p:cNvGrpSpPr/>
              <p:nvPr/>
            </p:nvGrpSpPr>
            <p:grpSpPr>
              <a:xfrm>
                <a:off x="1981323" y="3472535"/>
                <a:ext cx="1331618" cy="597575"/>
                <a:chOff x="-2123268" y="2665708"/>
                <a:chExt cx="1331618" cy="597575"/>
              </a:xfrm>
            </p:grpSpPr>
            <p:sp>
              <p:nvSpPr>
                <p:cNvPr id="14" name="Rectangle 13"/>
                <p:cNvSpPr/>
                <p:nvPr/>
              </p:nvSpPr>
              <p:spPr>
                <a:xfrm>
                  <a:off x="-1965964" y="2777003"/>
                  <a:ext cx="1017010" cy="338554"/>
                </a:xfrm>
                <a:prstGeom prst="rect">
                  <a:avLst/>
                </a:prstGeom>
              </p:spPr>
              <p:txBody>
                <a:bodyPr wrap="none">
                  <a:spAutoFit/>
                </a:bodyPr>
                <a:lstStyle/>
                <a:p>
                  <a:r>
                    <a:rPr lang="en-US" sz="1600" dirty="0">
                      <a:latin typeface="Cambria Math" panose="02040503050406030204" pitchFamily="18" charset="0"/>
                      <a:ea typeface="Cambria Math" panose="02040503050406030204" pitchFamily="18" charset="0"/>
                    </a:rPr>
                    <a:t>5 </a:t>
                  </a:r>
                  <a:r>
                    <a:rPr lang="en-US" sz="1600" dirty="0" err="1">
                      <a:latin typeface="Cambria Math" panose="02040503050406030204" pitchFamily="18" charset="0"/>
                      <a:ea typeface="Cambria Math" panose="02040503050406030204" pitchFamily="18" charset="0"/>
                    </a:rPr>
                    <a:t>V</a:t>
                  </a:r>
                  <a:r>
                    <a:rPr lang="en-US" sz="1600" baseline="-25000" dirty="0" err="1">
                      <a:latin typeface="Cambria Math" panose="02040503050406030204" pitchFamily="18" charset="0"/>
                      <a:ea typeface="Cambria Math" panose="02040503050406030204" pitchFamily="18" charset="0"/>
                    </a:rPr>
                    <a:t>cell,mono</a:t>
                  </a:r>
                  <a:endParaRPr lang="en-US" sz="1600" dirty="0">
                    <a:latin typeface="Cambria Math" panose="02040503050406030204" pitchFamily="18" charset="0"/>
                    <a:ea typeface="Cambria Math" panose="02040503050406030204" pitchFamily="18" charset="0"/>
                  </a:endParaRPr>
                </a:p>
              </p:txBody>
            </p:sp>
            <p:sp>
              <p:nvSpPr>
                <p:cNvPr id="15" name="Rectangle 14"/>
                <p:cNvSpPr/>
                <p:nvPr/>
              </p:nvSpPr>
              <p:spPr>
                <a:xfrm>
                  <a:off x="-2123268" y="2665708"/>
                  <a:ext cx="1331618" cy="5975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71166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Pb</a:t>
            </a:r>
            <a:r>
              <a:rPr lang="en-US" dirty="0"/>
              <a:t> Plating Example </a:t>
            </a:r>
          </a:p>
        </p:txBody>
      </p:sp>
      <p:sp>
        <p:nvSpPr>
          <p:cNvPr id="4" name="Slide Number Placeholder 3"/>
          <p:cNvSpPr>
            <a:spLocks noGrp="1"/>
          </p:cNvSpPr>
          <p:nvPr>
            <p:ph type="sldNum" sz="quarter" idx="12"/>
          </p:nvPr>
        </p:nvSpPr>
        <p:spPr>
          <a:xfrm>
            <a:off x="8422944" y="6178929"/>
            <a:ext cx="2133600" cy="365125"/>
          </a:xfrm>
        </p:spPr>
        <p:txBody>
          <a:bodyPr/>
          <a:lstStyle/>
          <a:p>
            <a:fld id="{A748D552-2E59-4C4C-ACBB-207C47251780}" type="slidenum">
              <a:rPr lang="en-US" smtClean="0"/>
              <a:t>64</a:t>
            </a:fld>
            <a:endParaRPr lang="en-US" dirty="0"/>
          </a:p>
        </p:txBody>
      </p:sp>
      <p:pic>
        <p:nvPicPr>
          <p:cNvPr id="5" name="Picture 4"/>
          <p:cNvPicPr>
            <a:picLocks noChangeAspect="1"/>
          </p:cNvPicPr>
          <p:nvPr/>
        </p:nvPicPr>
        <p:blipFill rotWithShape="1">
          <a:blip r:embed="rId2"/>
          <a:srcRect t="6286"/>
          <a:stretch/>
        </p:blipFill>
        <p:spPr>
          <a:xfrm rot="-60000">
            <a:off x="1083953" y="882028"/>
            <a:ext cx="6976557" cy="5799775"/>
          </a:xfrm>
          <a:prstGeom prst="rect">
            <a:avLst/>
          </a:prstGeom>
        </p:spPr>
      </p:pic>
      <p:sp>
        <p:nvSpPr>
          <p:cNvPr id="3" name="TextBox 2"/>
          <p:cNvSpPr txBox="1"/>
          <p:nvPr/>
        </p:nvSpPr>
        <p:spPr>
          <a:xfrm>
            <a:off x="5381896" y="1698171"/>
            <a:ext cx="1789613" cy="369332"/>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Electrolytic cell</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017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CSTR Model for Electrochemical Reactors </a:t>
            </a:r>
          </a:p>
        </p:txBody>
      </p:sp>
      <p:sp>
        <p:nvSpPr>
          <p:cNvPr id="3" name="Content Placeholder 2"/>
          <p:cNvSpPr>
            <a:spLocks noGrp="1"/>
          </p:cNvSpPr>
          <p:nvPr>
            <p:ph idx="1"/>
          </p:nvPr>
        </p:nvSpPr>
        <p:spPr>
          <a:xfrm>
            <a:off x="4087504" y="1027852"/>
            <a:ext cx="4930978" cy="2778949"/>
          </a:xfrm>
        </p:spPr>
        <p:txBody>
          <a:bodyPr>
            <a:normAutofit/>
          </a:bodyPr>
          <a:lstStyle/>
          <a:p>
            <a:pPr marL="231775" indent="-231775"/>
            <a:r>
              <a:rPr lang="en-US" sz="1800" dirty="0"/>
              <a:t>As with other chemical reactors, an electrochemical reactor can be modelled as a continuously stirred tank reactor (CSTR)</a:t>
            </a:r>
          </a:p>
          <a:p>
            <a:pPr marL="0" indent="0">
              <a:buNone/>
            </a:pPr>
            <a:endParaRPr lang="en-US" sz="600" dirty="0"/>
          </a:p>
          <a:p>
            <a:pPr marL="231775" indent="-231775"/>
            <a:r>
              <a:rPr lang="en-US" sz="1800" dirty="0"/>
              <a:t>Main assumptions of CSTR model:</a:t>
            </a:r>
          </a:p>
          <a:p>
            <a:pPr marL="0" indent="0" defTabSz="573088">
              <a:buNone/>
            </a:pPr>
            <a:r>
              <a:rPr lang="en-US" sz="1800" dirty="0"/>
              <a:t>      -  perfectly mixed contents and uniform  	concentrations within reactor</a:t>
            </a:r>
          </a:p>
          <a:p>
            <a:pPr marL="568325" indent="-568325">
              <a:buNone/>
            </a:pPr>
            <a:r>
              <a:rPr lang="en-US" sz="1800" dirty="0"/>
              <a:t>     </a:t>
            </a:r>
            <a:r>
              <a:rPr lang="en-US" dirty="0">
                <a:ea typeface="Cambria Math" panose="02040503050406030204" pitchFamily="18" charset="0"/>
              </a:rPr>
              <a:t>∴</a:t>
            </a:r>
            <a:r>
              <a:rPr lang="en-US" sz="1800" dirty="0">
                <a:ea typeface="Cambria Math" panose="02040503050406030204" pitchFamily="18" charset="0"/>
              </a:rPr>
              <a:t> discharge concentrations are the same as concentrations within reactor</a:t>
            </a:r>
            <a:endParaRPr lang="en-US" dirty="0"/>
          </a:p>
        </p:txBody>
      </p:sp>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276532" y="6356350"/>
            <a:ext cx="2133600" cy="365125"/>
          </a:xfrm>
        </p:spPr>
        <p:txBody>
          <a:bodyPr/>
          <a:lstStyle/>
          <a:p>
            <a:fld id="{A748D552-2E59-4C4C-ACBB-207C47251780}" type="slidenum">
              <a:rPr lang="en-US" smtClean="0"/>
              <a:t>65</a:t>
            </a:fld>
            <a:endParaRPr lang="en-US" dirty="0"/>
          </a:p>
        </p:txBody>
      </p:sp>
      <p:grpSp>
        <p:nvGrpSpPr>
          <p:cNvPr id="6" name="Group 5"/>
          <p:cNvGrpSpPr/>
          <p:nvPr/>
        </p:nvGrpSpPr>
        <p:grpSpPr>
          <a:xfrm>
            <a:off x="54591" y="1212521"/>
            <a:ext cx="4091918" cy="3842805"/>
            <a:chOff x="-79477" y="1045777"/>
            <a:chExt cx="4091918" cy="3892990"/>
          </a:xfrm>
        </p:grpSpPr>
        <p:grpSp>
          <p:nvGrpSpPr>
            <p:cNvPr id="7" name="Group 6"/>
            <p:cNvGrpSpPr/>
            <p:nvPr/>
          </p:nvGrpSpPr>
          <p:grpSpPr>
            <a:xfrm>
              <a:off x="0" y="1045777"/>
              <a:ext cx="4012441" cy="3892990"/>
              <a:chOff x="0" y="1045777"/>
              <a:chExt cx="4012441" cy="3892990"/>
            </a:xfrm>
          </p:grpSpPr>
          <p:grpSp>
            <p:nvGrpSpPr>
              <p:cNvPr id="9" name="Group 8"/>
              <p:cNvGrpSpPr/>
              <p:nvPr/>
            </p:nvGrpSpPr>
            <p:grpSpPr>
              <a:xfrm>
                <a:off x="0" y="1045777"/>
                <a:ext cx="4012441" cy="3892990"/>
                <a:chOff x="0" y="1045777"/>
                <a:chExt cx="4012441" cy="3892990"/>
              </a:xfrm>
            </p:grpSpPr>
            <p:grpSp>
              <p:nvGrpSpPr>
                <p:cNvPr id="11" name="Group 10"/>
                <p:cNvGrpSpPr/>
                <p:nvPr/>
              </p:nvGrpSpPr>
              <p:grpSpPr>
                <a:xfrm>
                  <a:off x="0" y="1045777"/>
                  <a:ext cx="3953436" cy="3892990"/>
                  <a:chOff x="0" y="1045777"/>
                  <a:chExt cx="3953436" cy="3892990"/>
                </a:xfrm>
              </p:grpSpPr>
              <p:grpSp>
                <p:nvGrpSpPr>
                  <p:cNvPr id="13" name="Group 12"/>
                  <p:cNvGrpSpPr/>
                  <p:nvPr/>
                </p:nvGrpSpPr>
                <p:grpSpPr>
                  <a:xfrm>
                    <a:off x="0" y="1045777"/>
                    <a:ext cx="3953436" cy="3892990"/>
                    <a:chOff x="0" y="1045777"/>
                    <a:chExt cx="3953436" cy="3892990"/>
                  </a:xfrm>
                </p:grpSpPr>
                <p:grpSp>
                  <p:nvGrpSpPr>
                    <p:cNvPr id="15" name="Group 14"/>
                    <p:cNvGrpSpPr/>
                    <p:nvPr/>
                  </p:nvGrpSpPr>
                  <p:grpSpPr>
                    <a:xfrm>
                      <a:off x="0" y="1045777"/>
                      <a:ext cx="3953436" cy="3892990"/>
                      <a:chOff x="0" y="1045777"/>
                      <a:chExt cx="3953436" cy="3892990"/>
                    </a:xfrm>
                  </p:grpSpPr>
                  <p:pic>
                    <p:nvPicPr>
                      <p:cNvPr id="17" name="Picture 16"/>
                      <p:cNvPicPr>
                        <a:picLocks noChangeAspect="1"/>
                      </p:cNvPicPr>
                      <p:nvPr/>
                    </p:nvPicPr>
                    <p:blipFill>
                      <a:blip r:embed="rId2"/>
                      <a:stretch>
                        <a:fillRect/>
                      </a:stretch>
                    </p:blipFill>
                    <p:spPr>
                      <a:xfrm>
                        <a:off x="0" y="1045777"/>
                        <a:ext cx="3953436" cy="3892990"/>
                      </a:xfrm>
                      <a:prstGeom prst="rect">
                        <a:avLst/>
                      </a:prstGeom>
                    </p:spPr>
                  </p:pic>
                  <p:sp>
                    <p:nvSpPr>
                      <p:cNvPr id="18" name="TextBox 17"/>
                      <p:cNvSpPr txBox="1"/>
                      <p:nvPr/>
                    </p:nvSpPr>
                    <p:spPr>
                      <a:xfrm>
                        <a:off x="1751530" y="2320119"/>
                        <a:ext cx="450376" cy="461665"/>
                      </a:xfrm>
                      <a:prstGeom prst="rect">
                        <a:avLst/>
                      </a:prstGeom>
                      <a:noFill/>
                    </p:spPr>
                    <p:txBody>
                      <a:bodyPr wrap="square" rtlCol="0">
                        <a:spAutoFit/>
                      </a:bodyPr>
                      <a:lstStyle/>
                      <a:p>
                        <a:r>
                          <a:rPr lang="en-US" sz="2400" dirty="0">
                            <a:latin typeface="Cambria Math" panose="02040503050406030204" pitchFamily="18" charset="0"/>
                            <a:ea typeface="Cambria Math" panose="02040503050406030204" pitchFamily="18" charset="0"/>
                          </a:rPr>
                          <a:t>V</a:t>
                        </a:r>
                      </a:p>
                    </p:txBody>
                  </p:sp>
                  <p:sp>
                    <p:nvSpPr>
                      <p:cNvPr id="19" name="TextBox 18"/>
                      <p:cNvSpPr txBox="1"/>
                      <p:nvPr/>
                    </p:nvSpPr>
                    <p:spPr>
                      <a:xfrm>
                        <a:off x="3439236" y="3179928"/>
                        <a:ext cx="395785" cy="586854"/>
                      </a:xfrm>
                      <a:prstGeom prst="rect">
                        <a:avLst/>
                      </a:prstGeom>
                      <a:solidFill>
                        <a:schemeClr val="bg1"/>
                      </a:solidFill>
                    </p:spPr>
                    <p:txBody>
                      <a:bodyPr wrap="square" rtlCol="0">
                        <a:spAutoFit/>
                      </a:bodyPr>
                      <a:lstStyle/>
                      <a:p>
                        <a:endParaRPr lang="en-US" dirty="0"/>
                      </a:p>
                    </p:txBody>
                  </p:sp>
                </p:grpSp>
                <p:sp>
                  <p:nvSpPr>
                    <p:cNvPr id="16" name="TextBox 15"/>
                    <p:cNvSpPr txBox="1"/>
                    <p:nvPr/>
                  </p:nvSpPr>
                  <p:spPr>
                    <a:xfrm>
                      <a:off x="136478" y="1528549"/>
                      <a:ext cx="395785" cy="369332"/>
                    </a:xfrm>
                    <a:prstGeom prst="rect">
                      <a:avLst/>
                    </a:prstGeom>
                    <a:solidFill>
                      <a:schemeClr val="bg1"/>
                    </a:solidFill>
                  </p:spPr>
                  <p:txBody>
                    <a:bodyPr wrap="square" rtlCol="0">
                      <a:spAutoFit/>
                    </a:bodyPr>
                    <a:lstStyle/>
                    <a:p>
                      <a:endParaRPr lang="en-US" dirty="0"/>
                    </a:p>
                  </p:txBody>
                </p:sp>
              </p:grpSp>
              <p:sp>
                <p:nvSpPr>
                  <p:cNvPr id="14" name="TextBox 13"/>
                  <p:cNvSpPr txBox="1"/>
                  <p:nvPr/>
                </p:nvSpPr>
                <p:spPr>
                  <a:xfrm>
                    <a:off x="2825086" y="3525204"/>
                    <a:ext cx="614149" cy="461665"/>
                  </a:xfrm>
                  <a:prstGeom prst="rect">
                    <a:avLst/>
                  </a:prstGeom>
                  <a:noFill/>
                </p:spPr>
                <p:txBody>
                  <a:bodyPr wrap="square" rtlCol="0">
                    <a:spAutoFit/>
                  </a:bodyPr>
                  <a:lstStyle/>
                  <a:p>
                    <a:r>
                      <a:rPr lang="en-US" sz="2400" dirty="0">
                        <a:latin typeface="Cambria Math" panose="02040503050406030204" pitchFamily="18" charset="0"/>
                        <a:ea typeface="Cambria Math" panose="02040503050406030204" pitchFamily="18" charset="0"/>
                      </a:rPr>
                      <a:t>q</a:t>
                    </a:r>
                  </a:p>
                </p:txBody>
              </p:sp>
            </p:grpSp>
            <p:sp>
              <p:nvSpPr>
                <p:cNvPr id="12" name="TextBox 11"/>
                <p:cNvSpPr txBox="1"/>
                <p:nvPr/>
              </p:nvSpPr>
              <p:spPr>
                <a:xfrm>
                  <a:off x="2729552" y="4011898"/>
                  <a:ext cx="1282889" cy="461665"/>
                </a:xfrm>
                <a:prstGeom prst="rect">
                  <a:avLst/>
                </a:prstGeom>
                <a:noFill/>
              </p:spPr>
              <p:txBody>
                <a:bodyPr wrap="square" rtlCol="0">
                  <a:spAutoFit/>
                </a:bodyPr>
                <a:lstStyle/>
                <a:p>
                  <a:r>
                    <a:rPr lang="en-US" sz="2400" dirty="0">
                      <a:latin typeface="Cambria Math" panose="02040503050406030204" pitchFamily="18" charset="0"/>
                      <a:ea typeface="Cambria Math" panose="02040503050406030204" pitchFamily="18" charset="0"/>
                    </a:rPr>
                    <a:t>C</a:t>
                  </a:r>
                  <a:r>
                    <a:rPr lang="en-US" sz="2400" baseline="-25000" dirty="0">
                      <a:latin typeface="Cambria Math" panose="02040503050406030204" pitchFamily="18" charset="0"/>
                      <a:ea typeface="Cambria Math" panose="02040503050406030204" pitchFamily="18" charset="0"/>
                    </a:rPr>
                    <a:t>M </a:t>
                  </a:r>
                  <a:r>
                    <a:rPr lang="en-US" sz="2400" dirty="0">
                      <a:latin typeface="Cambria Math" panose="02040503050406030204" pitchFamily="18" charset="0"/>
                      <a:ea typeface="Cambria Math" panose="02040503050406030204" pitchFamily="18" charset="0"/>
                    </a:rPr>
                    <a:t>, C</a:t>
                  </a:r>
                  <a:r>
                    <a:rPr lang="en-US" sz="2400" baseline="-25000" dirty="0">
                      <a:latin typeface="Cambria Math" panose="02040503050406030204" pitchFamily="18" charset="0"/>
                      <a:ea typeface="Cambria Math" panose="02040503050406030204" pitchFamily="18" charset="0"/>
                    </a:rPr>
                    <a:t>H</a:t>
                  </a:r>
                  <a:endParaRPr lang="en-US" sz="2400" dirty="0">
                    <a:latin typeface="Cambria Math" panose="02040503050406030204" pitchFamily="18" charset="0"/>
                    <a:ea typeface="Cambria Math" panose="02040503050406030204" pitchFamily="18" charset="0"/>
                  </a:endParaRPr>
                </a:p>
              </p:txBody>
            </p:sp>
          </p:grpSp>
          <p:sp>
            <p:nvSpPr>
              <p:cNvPr id="10" name="TextBox 9"/>
              <p:cNvSpPr txBox="1"/>
              <p:nvPr/>
            </p:nvSpPr>
            <p:spPr>
              <a:xfrm>
                <a:off x="928048" y="1632171"/>
                <a:ext cx="504967" cy="461665"/>
              </a:xfrm>
              <a:prstGeom prst="rect">
                <a:avLst/>
              </a:prstGeom>
              <a:noFill/>
            </p:spPr>
            <p:txBody>
              <a:bodyPr wrap="square" rtlCol="0">
                <a:spAutoFit/>
              </a:bodyPr>
              <a:lstStyle/>
              <a:p>
                <a:r>
                  <a:rPr lang="en-US" sz="2400" dirty="0" err="1">
                    <a:latin typeface="Cambria Math" panose="02040503050406030204" pitchFamily="18" charset="0"/>
                    <a:ea typeface="Cambria Math" panose="02040503050406030204" pitchFamily="18" charset="0"/>
                  </a:rPr>
                  <a:t>q</a:t>
                </a:r>
                <a:r>
                  <a:rPr lang="en-US" sz="2400" baseline="-25000" dirty="0" err="1">
                    <a:latin typeface="Cambria Math" panose="02040503050406030204" pitchFamily="18" charset="0"/>
                    <a:ea typeface="Cambria Math" panose="02040503050406030204" pitchFamily="18" charset="0"/>
                  </a:rPr>
                  <a:t>f</a:t>
                </a:r>
                <a:endParaRPr lang="en-US" sz="2400" dirty="0">
                  <a:latin typeface="Cambria Math" panose="02040503050406030204" pitchFamily="18" charset="0"/>
                  <a:ea typeface="Cambria Math" panose="02040503050406030204" pitchFamily="18" charset="0"/>
                </a:endParaRPr>
              </a:p>
            </p:txBody>
          </p:sp>
        </p:grpSp>
        <p:sp>
          <p:nvSpPr>
            <p:cNvPr id="8" name="TextBox 7"/>
            <p:cNvSpPr txBox="1"/>
            <p:nvPr/>
          </p:nvSpPr>
          <p:spPr>
            <a:xfrm>
              <a:off x="-79477" y="1269961"/>
              <a:ext cx="1323832" cy="461665"/>
            </a:xfrm>
            <a:prstGeom prst="rect">
              <a:avLst/>
            </a:prstGeom>
            <a:noFill/>
          </p:spPr>
          <p:txBody>
            <a:bodyPr wrap="square" rtlCol="0">
              <a:spAutoFit/>
            </a:bodyPr>
            <a:lstStyle/>
            <a:p>
              <a:r>
                <a:rPr lang="en-US" sz="2400" dirty="0" err="1">
                  <a:latin typeface="Cambria Math" panose="02040503050406030204" pitchFamily="18" charset="0"/>
                  <a:ea typeface="Cambria Math" panose="02040503050406030204" pitchFamily="18" charset="0"/>
                </a:rPr>
                <a:t>C</a:t>
              </a:r>
              <a:r>
                <a:rPr lang="en-US" sz="2400" baseline="-25000" dirty="0" err="1">
                  <a:latin typeface="Cambria Math" panose="02040503050406030204" pitchFamily="18" charset="0"/>
                  <a:ea typeface="Cambria Math" panose="02040503050406030204" pitchFamily="18" charset="0"/>
                </a:rPr>
                <a:t>Mf</a:t>
              </a:r>
              <a:r>
                <a:rPr lang="en-US" sz="2400" baseline="-25000"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t>
              </a:r>
              <a:r>
                <a:rPr lang="en-US" sz="2400" dirty="0" err="1">
                  <a:latin typeface="Cambria Math" panose="02040503050406030204" pitchFamily="18" charset="0"/>
                  <a:ea typeface="Cambria Math" panose="02040503050406030204" pitchFamily="18" charset="0"/>
                </a:rPr>
                <a:t>C</a:t>
              </a:r>
              <a:r>
                <a:rPr lang="en-US" sz="2400" baseline="-25000" dirty="0" err="1">
                  <a:latin typeface="Cambria Math" panose="02040503050406030204" pitchFamily="18" charset="0"/>
                  <a:ea typeface="Cambria Math" panose="02040503050406030204" pitchFamily="18" charset="0"/>
                </a:rPr>
                <a:t>Hf</a:t>
              </a:r>
              <a:endParaRPr lang="en-US" sz="2400" dirty="0">
                <a:latin typeface="Cambria Math" panose="02040503050406030204" pitchFamily="18" charset="0"/>
                <a:ea typeface="Cambria Math" panose="02040503050406030204" pitchFamily="18" charset="0"/>
              </a:endParaRPr>
            </a:p>
          </p:txBody>
        </p:sp>
      </p:grpSp>
      <p:sp>
        <p:nvSpPr>
          <p:cNvPr id="21" name="TextBox 20"/>
          <p:cNvSpPr txBox="1"/>
          <p:nvPr/>
        </p:nvSpPr>
        <p:spPr>
          <a:xfrm>
            <a:off x="4087504" y="3725319"/>
            <a:ext cx="5018035"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Do </a:t>
            </a:r>
            <a:r>
              <a:rPr lang="en-US" dirty="0">
                <a:solidFill>
                  <a:srgbClr val="FF0000"/>
                </a:solidFill>
                <a:latin typeface="Arial" panose="020B0604020202020204" pitchFamily="34" charset="0"/>
                <a:cs typeface="Arial" panose="020B0604020202020204" pitchFamily="34" charset="0"/>
              </a:rPr>
              <a:t>molar</a:t>
            </a:r>
            <a:r>
              <a:rPr lang="en-US" dirty="0">
                <a:latin typeface="Arial" panose="020B0604020202020204" pitchFamily="34" charset="0"/>
                <a:cs typeface="Arial" panose="020B0604020202020204" pitchFamily="34" charset="0"/>
              </a:rPr>
              <a:t> balances on </a:t>
            </a:r>
            <a:r>
              <a:rPr lang="en-US" dirty="0">
                <a:solidFill>
                  <a:srgbClr val="FF0000"/>
                </a:solidFill>
                <a:latin typeface="Arial" panose="020B0604020202020204" pitchFamily="34" charset="0"/>
                <a:cs typeface="Arial" panose="020B0604020202020204" pitchFamily="34" charset="0"/>
              </a:rPr>
              <a:t>dissolved</a:t>
            </a:r>
            <a:r>
              <a:rPr lang="en-US" dirty="0">
                <a:latin typeface="Arial" panose="020B0604020202020204" pitchFamily="34" charset="0"/>
                <a:cs typeface="Arial" panose="020B0604020202020204" pitchFamily="34" charset="0"/>
              </a:rPr>
              <a:t> species over </a:t>
            </a:r>
            <a:r>
              <a:rPr lang="en-US" dirty="0">
                <a:solidFill>
                  <a:srgbClr val="FF0000"/>
                </a:solidFill>
                <a:latin typeface="Arial" panose="020B0604020202020204" pitchFamily="34" charset="0"/>
                <a:cs typeface="Arial" panose="020B0604020202020204" pitchFamily="34" charset="0"/>
              </a:rPr>
              <a:t>entire</a:t>
            </a:r>
            <a:r>
              <a:rPr lang="en-US" dirty="0">
                <a:latin typeface="Arial" panose="020B0604020202020204" pitchFamily="34" charset="0"/>
                <a:cs typeface="Arial" panose="020B0604020202020204" pitchFamily="34" charset="0"/>
              </a:rPr>
              <a:t> tank or reactor. Do not attempt balances on H</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O (</a:t>
            </a:r>
            <a:r>
              <a:rPr lang="en-US" i="1" dirty="0">
                <a:latin typeface="Arial" panose="020B0604020202020204" pitchFamily="34" charset="0"/>
                <a:cs typeface="Arial" panose="020B0604020202020204" pitchFamily="34" charset="0"/>
              </a:rPr>
              <a:t>l</a:t>
            </a:r>
            <a:r>
              <a:rPr lang="en-US" dirty="0">
                <a:latin typeface="Arial" panose="020B0604020202020204" pitchFamily="34" charset="0"/>
                <a:cs typeface="Arial" panose="020B0604020202020204" pitchFamily="34" charset="0"/>
              </a:rPr>
              <a:t>), solid species or gas.</a:t>
            </a:r>
          </a:p>
        </p:txBody>
      </p:sp>
      <p:sp>
        <p:nvSpPr>
          <p:cNvPr id="20" name="TextBox 19"/>
          <p:cNvSpPr txBox="1"/>
          <p:nvPr/>
        </p:nvSpPr>
        <p:spPr>
          <a:xfrm>
            <a:off x="54591" y="6058229"/>
            <a:ext cx="615514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First consider reactor with </a:t>
            </a:r>
            <a:r>
              <a:rPr lang="en-US" dirty="0" err="1">
                <a:solidFill>
                  <a:srgbClr val="FF0000"/>
                </a:solidFill>
                <a:latin typeface="Arial" panose="020B0604020202020204" pitchFamily="34" charset="0"/>
                <a:cs typeface="Arial" panose="020B0604020202020204" pitchFamily="34" charset="0"/>
              </a:rPr>
              <a:t>monopolar</a:t>
            </a:r>
            <a:r>
              <a:rPr lang="en-US" dirty="0">
                <a:solidFill>
                  <a:srgbClr val="FF0000"/>
                </a:solidFill>
                <a:latin typeface="Arial" panose="020B0604020202020204" pitchFamily="34" charset="0"/>
                <a:cs typeface="Arial" panose="020B0604020202020204" pitchFamily="34" charset="0"/>
              </a:rPr>
              <a:t> connection.</a:t>
            </a:r>
            <a:endParaRPr lang="en-US" dirty="0">
              <a:latin typeface="Arial" panose="020B0604020202020204" pitchFamily="34" charset="0"/>
              <a:cs typeface="Arial" panose="020B0604020202020204" pitchFamily="34" charset="0"/>
            </a:endParaRPr>
          </a:p>
        </p:txBody>
      </p:sp>
      <p:sp>
        <p:nvSpPr>
          <p:cNvPr id="22" name="TextBox 21"/>
          <p:cNvSpPr txBox="1"/>
          <p:nvPr/>
        </p:nvSpPr>
        <p:spPr>
          <a:xfrm>
            <a:off x="4087504" y="4665947"/>
            <a:ext cx="5056496" cy="1477328"/>
          </a:xfrm>
          <a:prstGeom prst="rect">
            <a:avLst/>
          </a:prstGeom>
          <a:noFill/>
        </p:spPr>
        <p:txBody>
          <a:bodyPr wrap="square" rtlCol="0">
            <a:spAutoFit/>
          </a:bodyPr>
          <a:lstStyle/>
          <a:p>
            <a:pPr marL="285750" indent="-285750">
              <a:buFont typeface="Arial" panose="020B0604020202020204" pitchFamily="34" charset="0"/>
              <a:buChar char="•"/>
            </a:pPr>
            <a:r>
              <a:rPr lang="en-US" u="sng" dirty="0">
                <a:latin typeface="Arial" panose="020B0604020202020204" pitchFamily="34" charset="0"/>
                <a:cs typeface="Arial" panose="020B0604020202020204" pitchFamily="34" charset="0"/>
              </a:rPr>
              <a:t>Note</a:t>
            </a:r>
            <a:r>
              <a:rPr lang="en-US" dirty="0">
                <a:latin typeface="Arial" panose="020B0604020202020204" pitchFamily="34" charset="0"/>
                <a:cs typeface="Arial" panose="020B0604020202020204" pitchFamily="34" charset="0"/>
              </a:rPr>
              <a:t>: Only steady-state problems will be given in </a:t>
            </a:r>
            <a:r>
              <a:rPr lang="en-US" dirty="0">
                <a:solidFill>
                  <a:srgbClr val="FF0000"/>
                </a:solidFill>
                <a:latin typeface="Arial" panose="020B0604020202020204" pitchFamily="34" charset="0"/>
                <a:cs typeface="Arial" panose="020B0604020202020204" pitchFamily="34" charset="0"/>
              </a:rPr>
              <a:t>numerical examples </a:t>
            </a:r>
            <a:r>
              <a:rPr lang="en-US" dirty="0">
                <a:latin typeface="Arial" panose="020B0604020202020204" pitchFamily="34" charset="0"/>
                <a:cs typeface="Arial" panose="020B0604020202020204" pitchFamily="34" charset="0"/>
              </a:rPr>
              <a:t>during this course; transient problems may be given if the objective is to formulate, but not solve, mass balances.   </a:t>
            </a:r>
          </a:p>
        </p:txBody>
      </p:sp>
    </p:spTree>
    <p:extLst>
      <p:ext uri="{BB962C8B-B14F-4D97-AF65-F5344CB8AC3E}">
        <p14:creationId xmlns:p14="http://schemas.microsoft.com/office/powerpoint/2010/main" val="294012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Effect transition="in" filter="fade">
                                      <p:cBhvr>
                                        <p:cTn id="28" dur="500"/>
                                        <p:tgtEl>
                                          <p:spTgt spid="21">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859940"/>
                <a:ext cx="4299045" cy="3153605"/>
              </a:xfrm>
            </p:spPr>
            <p:txBody>
              <a:bodyPr>
                <a:noAutofit/>
              </a:bodyPr>
              <a:lstStyle/>
              <a:p>
                <a:pPr marL="287338" indent="-287338"/>
                <a:r>
                  <a:rPr lang="en-US" sz="1800" dirty="0"/>
                  <a:t>To illustrate how this works, consider the example of metal plating: </a:t>
                </a:r>
              </a:p>
              <a:p>
                <a:pPr marL="0" indent="0">
                  <a:buNone/>
                </a:pPr>
                <a:endParaRPr lang="en-US" sz="600" dirty="0"/>
              </a:p>
              <a:p>
                <a:pPr marL="0" indent="0">
                  <a:buNone/>
                </a:pPr>
                <a:r>
                  <a:rPr lang="en-US" sz="1800" dirty="0"/>
                  <a:t> </a:t>
                </a:r>
                <a:r>
                  <a:rPr lang="en-US" sz="1800" u="sng" dirty="0"/>
                  <a:t>cathode</a:t>
                </a:r>
                <a:r>
                  <a:rPr lang="en-US" sz="1800" dirty="0"/>
                  <a:t>: current  </a:t>
                </a:r>
                <a:r>
                  <a:rPr lang="en-US" sz="2000" dirty="0">
                    <a:latin typeface="Cambria Math" panose="02040503050406030204" pitchFamily="18" charset="0"/>
                    <a:ea typeface="Cambria Math" panose="02040503050406030204" pitchFamily="18" charset="0"/>
                  </a:rPr>
                  <a:t>=</a:t>
                </a:r>
                <a:r>
                  <a:rPr lang="en-US" sz="18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𝑐𝑎𝑡h</m:t>
                        </m:r>
                        <m:r>
                          <a:rPr lang="en-US" sz="2000" b="0" i="1" smtClean="0">
                            <a:latin typeface="Cambria Math" panose="02040503050406030204" pitchFamily="18" charset="0"/>
                          </a:rPr>
                          <m:t>,</m:t>
                        </m:r>
                        <m:r>
                          <a:rPr lang="en-US" sz="2000" b="0" i="1" smtClean="0">
                            <a:latin typeface="Cambria Math" panose="02040503050406030204" pitchFamily="18" charset="0"/>
                          </a:rPr>
                          <m:t>𝑚𝑜𝑛𝑜</m:t>
                        </m:r>
                      </m:sub>
                    </m:sSub>
                  </m:oMath>
                </a14:m>
                <a:endParaRPr lang="en-US" sz="2000" dirty="0">
                  <a:ea typeface="Cambria Math" panose="02040503050406030204" pitchFamily="18" charset="0"/>
                </a:endParaRPr>
              </a:p>
              <a:p>
                <a:pPr marL="0" indent="0">
                  <a:buNone/>
                </a:pPr>
                <a:r>
                  <a:rPr lang="en-US" sz="1800" dirty="0">
                    <a:ea typeface="Cambria Math" panose="02040503050406030204" pitchFamily="18" charset="0"/>
                  </a:rPr>
                  <a:t> </a:t>
                </a:r>
                <a:r>
                  <a:rPr lang="en-US" sz="1800" dirty="0" err="1">
                    <a:ea typeface="Cambria Math" panose="02040503050406030204" pitchFamily="18" charset="0"/>
                  </a:rPr>
                  <a:t>M</a:t>
                </a:r>
                <a:r>
                  <a:rPr lang="en-US" sz="1800" baseline="30000" dirty="0" err="1">
                    <a:ea typeface="Cambria Math" panose="02040503050406030204" pitchFamily="18" charset="0"/>
                  </a:rPr>
                  <a:t>n</a:t>
                </a:r>
                <a:r>
                  <a:rPr lang="en-US" sz="1800" baseline="30000" dirty="0">
                    <a:ea typeface="Cambria Math" panose="02040503050406030204" pitchFamily="18" charset="0"/>
                  </a:rPr>
                  <a:t>+</a:t>
                </a:r>
                <a:r>
                  <a:rPr lang="en-US" sz="1800" dirty="0">
                    <a:ea typeface="Cambria Math" panose="02040503050406030204" pitchFamily="18" charset="0"/>
                  </a:rPr>
                  <a:t>(</a:t>
                </a:r>
                <a:r>
                  <a:rPr lang="en-US" sz="1800" dirty="0" err="1">
                    <a:ea typeface="Cambria Math" panose="02040503050406030204" pitchFamily="18" charset="0"/>
                  </a:rPr>
                  <a:t>aq</a:t>
                </a:r>
                <a:r>
                  <a:rPr lang="en-US" sz="1800" dirty="0">
                    <a:ea typeface="Cambria Math" panose="02040503050406030204" pitchFamily="18" charset="0"/>
                  </a:rPr>
                  <a:t>)  +  n e</a:t>
                </a:r>
                <a:r>
                  <a:rPr lang="en-US" sz="1800" baseline="30000" dirty="0">
                    <a:ea typeface="Cambria Math" panose="02040503050406030204" pitchFamily="18" charset="0"/>
                  </a:rPr>
                  <a:t>-</a:t>
                </a:r>
                <a:r>
                  <a:rPr lang="en-US" sz="1800" dirty="0">
                    <a:ea typeface="Cambria Math" panose="02040503050406030204" pitchFamily="18" charset="0"/>
                  </a:rPr>
                  <a:t>   →   M</a:t>
                </a:r>
                <a:r>
                  <a:rPr lang="en-US" sz="1800" baseline="30000" dirty="0">
                    <a:ea typeface="Cambria Math" panose="02040503050406030204" pitchFamily="18" charset="0"/>
                  </a:rPr>
                  <a:t>0</a:t>
                </a:r>
                <a:r>
                  <a:rPr lang="en-US" sz="1800" dirty="0">
                    <a:ea typeface="Cambria Math" panose="02040503050406030204" pitchFamily="18" charset="0"/>
                  </a:rPr>
                  <a:t>(s)        </a:t>
                </a:r>
                <a:r>
                  <a:rPr lang="en-US" sz="2000" dirty="0">
                    <a:latin typeface="Cambria Math" panose="02040503050406030204" pitchFamily="18" charset="0"/>
                    <a:ea typeface="Cambria Math" panose="02040503050406030204" pitchFamily="18" charset="0"/>
                  </a:rPr>
                  <a:t>(1)</a:t>
                </a:r>
              </a:p>
              <a:p>
                <a:pPr marL="0" indent="0">
                  <a:buNone/>
                </a:pPr>
                <a:endParaRPr lang="en-US" sz="1800" dirty="0">
                  <a:latin typeface="Cambria Math" panose="02040503050406030204" pitchFamily="18" charset="0"/>
                  <a:ea typeface="Cambria Math" panose="02040503050406030204" pitchFamily="18" charset="0"/>
                </a:endParaRPr>
              </a:p>
              <a:p>
                <a:pPr marL="0" indent="0">
                  <a:buNone/>
                </a:pPr>
                <a:r>
                  <a:rPr lang="en-US" sz="1800" dirty="0">
                    <a:ea typeface="Cambria Math" panose="02040503050406030204" pitchFamily="18" charset="0"/>
                  </a:rPr>
                  <a:t> </a:t>
                </a:r>
                <a:r>
                  <a:rPr lang="en-US" sz="1800" u="sng" dirty="0">
                    <a:ea typeface="Cambria Math" panose="02040503050406030204" pitchFamily="18" charset="0"/>
                  </a:rPr>
                  <a:t>anode</a:t>
                </a:r>
                <a:r>
                  <a:rPr lang="en-US" sz="1800" dirty="0">
                    <a:ea typeface="Cambria Math" panose="02040503050406030204" pitchFamily="18" charset="0"/>
                  </a:rPr>
                  <a:t>:   </a:t>
                </a:r>
                <a:r>
                  <a:rPr lang="en-US" sz="1800" dirty="0"/>
                  <a:t>current  </a:t>
                </a:r>
                <a:r>
                  <a:rPr lang="en-US" sz="2000" dirty="0">
                    <a:latin typeface="Cambria Math" panose="02040503050406030204" pitchFamily="18" charset="0"/>
                    <a:ea typeface="Cambria Math" panose="02040503050406030204" pitchFamily="18" charset="0"/>
                  </a:rPr>
                  <a:t>=  </a:t>
                </a:r>
                <a:r>
                  <a:rPr lang="en-US" sz="18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𝑎𝑛</m:t>
                        </m:r>
                        <m:r>
                          <a:rPr lang="en-US" sz="2000" b="0" i="1" smtClean="0">
                            <a:latin typeface="Cambria Math" panose="02040503050406030204" pitchFamily="18" charset="0"/>
                          </a:rPr>
                          <m:t>,</m:t>
                        </m:r>
                        <m:r>
                          <a:rPr lang="en-US" sz="2000" b="0" i="1" smtClean="0">
                            <a:latin typeface="Cambria Math" panose="02040503050406030204" pitchFamily="18" charset="0"/>
                          </a:rPr>
                          <m:t>𝑚𝑜𝑛𝑜</m:t>
                        </m:r>
                      </m:sub>
                    </m:sSub>
                  </m:oMath>
                </a14:m>
                <a:r>
                  <a:rPr lang="en-US" sz="1800" dirty="0"/>
                  <a:t>  </a:t>
                </a:r>
              </a:p>
              <a:p>
                <a:pPr marL="0" indent="0">
                  <a:buNone/>
                </a:pPr>
                <a:r>
                  <a:rPr lang="en-US" sz="1800" dirty="0">
                    <a:ea typeface="Cambria Math" panose="02040503050406030204" pitchFamily="18" charset="0"/>
                  </a:rPr>
                  <a:t>H</a:t>
                </a:r>
                <a:r>
                  <a:rPr lang="en-US" sz="1800" baseline="-25000" dirty="0">
                    <a:ea typeface="Cambria Math" panose="02040503050406030204" pitchFamily="18" charset="0"/>
                  </a:rPr>
                  <a:t>2</a:t>
                </a:r>
                <a:r>
                  <a:rPr lang="en-US" sz="1800" dirty="0">
                    <a:ea typeface="Cambria Math" panose="02040503050406030204" pitchFamily="18" charset="0"/>
                  </a:rPr>
                  <a:t>O(</a:t>
                </a:r>
                <a:r>
                  <a:rPr lang="en-US" sz="1800" i="1" dirty="0">
                    <a:ea typeface="Cambria Math" panose="02040503050406030204" pitchFamily="18" charset="0"/>
                  </a:rPr>
                  <a:t>l</a:t>
                </a:r>
                <a:r>
                  <a:rPr lang="en-US" sz="1800" dirty="0">
                    <a:ea typeface="Cambria Math" panose="02040503050406030204" pitchFamily="18" charset="0"/>
                  </a:rPr>
                  <a:t>)  →  ½ O</a:t>
                </a:r>
                <a:r>
                  <a:rPr lang="en-US" sz="1800" baseline="-25000" dirty="0">
                    <a:ea typeface="Cambria Math" panose="02040503050406030204" pitchFamily="18" charset="0"/>
                  </a:rPr>
                  <a:t>2</a:t>
                </a:r>
                <a:r>
                  <a:rPr lang="en-US" sz="1800" dirty="0">
                    <a:ea typeface="Cambria Math" panose="02040503050406030204" pitchFamily="18" charset="0"/>
                  </a:rPr>
                  <a:t>(g) + 2 H</a:t>
                </a:r>
                <a:r>
                  <a:rPr lang="en-US" sz="1800" baseline="30000" dirty="0">
                    <a:ea typeface="Cambria Math" panose="02040503050406030204" pitchFamily="18" charset="0"/>
                  </a:rPr>
                  <a:t>+</a:t>
                </a:r>
                <a:r>
                  <a:rPr lang="en-US" sz="1800" dirty="0">
                    <a:ea typeface="Cambria Math" panose="02040503050406030204" pitchFamily="18" charset="0"/>
                  </a:rPr>
                  <a:t>(</a:t>
                </a:r>
                <a:r>
                  <a:rPr lang="en-US" sz="1800" dirty="0" err="1">
                    <a:ea typeface="Cambria Math" panose="02040503050406030204" pitchFamily="18" charset="0"/>
                  </a:rPr>
                  <a:t>aq</a:t>
                </a:r>
                <a:r>
                  <a:rPr lang="en-US" sz="1800" dirty="0">
                    <a:ea typeface="Cambria Math" panose="02040503050406030204" pitchFamily="18" charset="0"/>
                  </a:rPr>
                  <a:t>) + 2 e</a:t>
                </a:r>
                <a:r>
                  <a:rPr lang="en-US" sz="1800" baseline="30000" dirty="0">
                    <a:ea typeface="Cambria Math" panose="02040503050406030204" pitchFamily="18" charset="0"/>
                  </a:rPr>
                  <a:t>-</a:t>
                </a:r>
                <a:r>
                  <a:rPr lang="en-US" sz="1800" dirty="0">
                    <a:ea typeface="Cambria Math" panose="02040503050406030204" pitchFamily="18" charset="0"/>
                  </a:rPr>
                  <a:t> </a:t>
                </a:r>
                <a:r>
                  <a:rPr lang="en-US" sz="1800" dirty="0">
                    <a:latin typeface="Cambria Math" panose="02040503050406030204" pitchFamily="18" charset="0"/>
                    <a:ea typeface="Cambria Math" panose="02040503050406030204" pitchFamily="18" charset="0"/>
                  </a:rPr>
                  <a:t>(2)</a:t>
                </a:r>
                <a:r>
                  <a:rPr lang="en-US" sz="1800" dirty="0">
                    <a:ea typeface="Cambria Math" panose="02040503050406030204" pitchFamily="18" charset="0"/>
                  </a:rPr>
                  <a:t> </a:t>
                </a:r>
              </a:p>
              <a:p>
                <a:pPr marL="0" indent="0">
                  <a:buNone/>
                </a:pPr>
                <a:r>
                  <a:rPr lang="en-US" sz="1200" dirty="0"/>
                  <a:t>  </a:t>
                </a:r>
              </a:p>
              <a:p>
                <a:pPr marL="0" indent="0">
                  <a:buNone/>
                </a:pPr>
                <a:r>
                  <a:rPr lang="en-US" sz="1800" dirty="0"/>
                  <a:t>dissolved species: </a:t>
                </a:r>
                <a:r>
                  <a:rPr lang="en-US" sz="1800" dirty="0" err="1">
                    <a:ea typeface="Cambria Math" panose="02040503050406030204" pitchFamily="18" charset="0"/>
                  </a:rPr>
                  <a:t>M</a:t>
                </a:r>
                <a:r>
                  <a:rPr lang="en-US" sz="1800" baseline="30000" dirty="0" err="1">
                    <a:ea typeface="Cambria Math" panose="02040503050406030204" pitchFamily="18" charset="0"/>
                  </a:rPr>
                  <a:t>n</a:t>
                </a:r>
                <a:r>
                  <a:rPr lang="en-US" sz="1800" baseline="30000" dirty="0">
                    <a:ea typeface="Cambria Math" panose="02040503050406030204" pitchFamily="18" charset="0"/>
                  </a:rPr>
                  <a:t>+</a:t>
                </a:r>
                <a:r>
                  <a:rPr lang="en-US" sz="1800" dirty="0">
                    <a:ea typeface="Cambria Math" panose="02040503050406030204" pitchFamily="18" charset="0"/>
                  </a:rPr>
                  <a:t>(</a:t>
                </a:r>
                <a:r>
                  <a:rPr lang="en-US" sz="1800" dirty="0" err="1">
                    <a:ea typeface="Cambria Math" panose="02040503050406030204" pitchFamily="18" charset="0"/>
                  </a:rPr>
                  <a:t>aq</a:t>
                </a:r>
                <a:r>
                  <a:rPr lang="en-US" sz="1800" dirty="0">
                    <a:ea typeface="Cambria Math" panose="02040503050406030204" pitchFamily="18" charset="0"/>
                  </a:rPr>
                  <a:t>), H</a:t>
                </a:r>
                <a:r>
                  <a:rPr lang="en-US" sz="1800" baseline="30000" dirty="0">
                    <a:ea typeface="Cambria Math" panose="02040503050406030204" pitchFamily="18" charset="0"/>
                  </a:rPr>
                  <a:t>+</a:t>
                </a:r>
                <a:r>
                  <a:rPr lang="en-US" sz="1800" dirty="0">
                    <a:ea typeface="Cambria Math" panose="02040503050406030204" pitchFamily="18" charset="0"/>
                  </a:rPr>
                  <a:t>(</a:t>
                </a:r>
                <a:r>
                  <a:rPr lang="en-US" sz="1800" dirty="0" err="1">
                    <a:ea typeface="Cambria Math" panose="02040503050406030204" pitchFamily="18" charset="0"/>
                  </a:rPr>
                  <a:t>aq</a:t>
                </a:r>
                <a:r>
                  <a:rPr lang="en-US" sz="1800" dirty="0">
                    <a:ea typeface="Cambria Math" panose="02040503050406030204" pitchFamily="18" charset="0"/>
                  </a:rPr>
                  <a:t>)</a:t>
                </a:r>
                <a:r>
                  <a:rPr lang="en-US" sz="1200" dirty="0"/>
                  <a:t>                                    </a:t>
                </a:r>
                <a:r>
                  <a:rPr lang="en-US" sz="1800" dirty="0"/>
                  <a:t>                              </a:t>
                </a:r>
                <a:endParaRPr lang="en-US" sz="2000" dirty="0">
                  <a:latin typeface="Cambria Math" panose="02040503050406030204" pitchFamily="18" charset="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859940"/>
                <a:ext cx="4299045" cy="3153605"/>
              </a:xfrm>
              <a:blipFill>
                <a:blip r:embed="rId2"/>
                <a:stretch>
                  <a:fillRect l="-1135" t="-967" b="-116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917976" y="6339196"/>
            <a:ext cx="2133600" cy="365125"/>
          </a:xfrm>
        </p:spPr>
        <p:txBody>
          <a:bodyPr/>
          <a:lstStyle/>
          <a:p>
            <a:fld id="{A748D552-2E59-4C4C-ACBB-207C47251780}" type="slidenum">
              <a:rPr lang="en-US" smtClean="0"/>
              <a:t>66</a:t>
            </a:fld>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3910787" y="278850"/>
                <a:ext cx="5421412" cy="432047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Definition of symbols</a:t>
                </a:r>
              </a:p>
              <a:p>
                <a:pPr marL="1541463" indent="-1201738"/>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sSub>
                          <m:sSubPr>
                            <m:ctrlPr>
                              <a:rPr lang="en-US"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𝑓</m:t>
                            </m:r>
                          </m:sub>
                        </m:sSub>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𝑀</m:t>
                        </m:r>
                      </m:sub>
                    </m:sSub>
                    <m:r>
                      <a:rPr lang="en-US" sz="2000" i="1">
                        <a:latin typeface="Cambria Math" panose="02040503050406030204" pitchFamily="18" charset="0"/>
                      </a:rPr>
                      <m:t>= </m:t>
                    </m:r>
                  </m:oMath>
                </a14:m>
                <a:r>
                  <a:rPr lang="en-US" dirty="0">
                    <a:latin typeface="Arial" panose="020B0604020202020204" pitchFamily="34" charset="0"/>
                    <a:cs typeface="Arial" panose="020B0604020202020204" pitchFamily="34" charset="0"/>
                  </a:rPr>
                  <a:t> M</a:t>
                </a:r>
                <a:r>
                  <a:rPr lang="en-US" baseline="30000" dirty="0">
                    <a:latin typeface="Arial" panose="020B0604020202020204" pitchFamily="34" charset="0"/>
                    <a:cs typeface="Arial" panose="020B0604020202020204" pitchFamily="34" charset="0"/>
                  </a:rPr>
                  <a:t>n+</a:t>
                </a:r>
                <a:r>
                  <a:rPr lang="en-US" dirty="0">
                    <a:latin typeface="Arial" panose="020B0604020202020204" pitchFamily="34" charset="0"/>
                    <a:cs typeface="Arial" panose="020B0604020202020204" pitchFamily="34" charset="0"/>
                  </a:rPr>
                  <a:t> concentration in feed and discharge, respectively (</a:t>
                </a:r>
                <a:r>
                  <a:rPr lang="en-US" dirty="0" err="1">
                    <a:latin typeface="Arial" panose="020B0604020202020204" pitchFamily="34" charset="0"/>
                    <a:cs typeface="Arial" panose="020B0604020202020204" pitchFamily="34" charset="0"/>
                  </a:rPr>
                  <a:t>mol</a:t>
                </a:r>
                <a:r>
                  <a:rPr lang="en-US" dirty="0">
                    <a:latin typeface="Arial" panose="020B0604020202020204" pitchFamily="34" charset="0"/>
                    <a:cs typeface="Arial" panose="020B0604020202020204" pitchFamily="34" charset="0"/>
                  </a:rPr>
                  <a:t> m</a:t>
                </a:r>
                <a:r>
                  <a:rPr lang="en-US" baseline="30000" dirty="0">
                    <a:latin typeface="Arial" panose="020B0604020202020204" pitchFamily="34" charset="0"/>
                    <a:cs typeface="Arial" panose="020B0604020202020204" pitchFamily="34" charset="0"/>
                  </a:rPr>
                  <a:t>-3</a:t>
                </a:r>
                <a:r>
                  <a:rPr lang="en-US" dirty="0">
                    <a:latin typeface="Arial" panose="020B0604020202020204" pitchFamily="34" charset="0"/>
                    <a:cs typeface="Arial" panose="020B0604020202020204" pitchFamily="34" charset="0"/>
                  </a:rPr>
                  <a:t>)</a:t>
                </a:r>
              </a:p>
              <a:p>
                <a:pPr marL="1489075" indent="-1147763"/>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𝑓</m:t>
                            </m:r>
                          </m:sub>
                        </m:sSub>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𝐻</m:t>
                        </m:r>
                      </m:sub>
                    </m:sSub>
                    <m:r>
                      <a:rPr lang="en-US" sz="2000" i="1">
                        <a:latin typeface="Cambria Math" panose="02040503050406030204" pitchFamily="18" charset="0"/>
                      </a:rPr>
                      <m:t> = </m:t>
                    </m:r>
                  </m:oMath>
                </a14:m>
                <a:r>
                  <a:rPr lang="en-US" dirty="0">
                    <a:latin typeface="Arial" panose="020B0604020202020204" pitchFamily="34" charset="0"/>
                    <a:cs typeface="Arial" panose="020B0604020202020204" pitchFamily="34" charset="0"/>
                  </a:rPr>
                  <a:t>H</a:t>
                </a:r>
                <a:r>
                  <a:rPr lang="en-US" baseline="300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concentration in feed and  discharge, respectively (</a:t>
                </a:r>
                <a:r>
                  <a:rPr lang="en-US" dirty="0" err="1">
                    <a:latin typeface="Arial" panose="020B0604020202020204" pitchFamily="34" charset="0"/>
                    <a:cs typeface="Arial" panose="020B0604020202020204" pitchFamily="34" charset="0"/>
                  </a:rPr>
                  <a:t>mol</a:t>
                </a:r>
                <a:r>
                  <a:rPr lang="en-US" dirty="0">
                    <a:latin typeface="Arial" panose="020B0604020202020204" pitchFamily="34" charset="0"/>
                    <a:cs typeface="Arial" panose="020B0604020202020204" pitchFamily="34" charset="0"/>
                  </a:rPr>
                  <a:t> m</a:t>
                </a:r>
                <a:r>
                  <a:rPr lang="en-US" baseline="30000" dirty="0">
                    <a:latin typeface="Arial" panose="020B0604020202020204" pitchFamily="34" charset="0"/>
                    <a:cs typeface="Arial" panose="020B0604020202020204" pitchFamily="34" charset="0"/>
                  </a:rPr>
                  <a:t>-3</a:t>
                </a:r>
                <a:r>
                  <a:rPr lang="en-US" dirty="0">
                    <a:latin typeface="Arial" panose="020B0604020202020204" pitchFamily="34" charset="0"/>
                    <a:cs typeface="Arial" panose="020B0604020202020204" pitchFamily="34" charset="0"/>
                  </a:rPr>
                  <a:t>)</a:t>
                </a:r>
              </a:p>
              <a:p>
                <a:pPr marL="1489075" indent="-1149350" defTabSz="855663"/>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𝑓</m:t>
                        </m:r>
                      </m:sub>
                    </m:sSub>
                    <m:r>
                      <a:rPr lang="en-US" sz="2000" i="1">
                        <a:latin typeface="Cambria Math" panose="02040503050406030204" pitchFamily="18" charset="0"/>
                      </a:rPr>
                      <m:t>, </m:t>
                    </m:r>
                    <m:r>
                      <a:rPr lang="en-US" sz="2000" i="1">
                        <a:latin typeface="Cambria Math" panose="02040503050406030204" pitchFamily="18" charset="0"/>
                      </a:rPr>
                      <m:t>𝑞</m:t>
                    </m:r>
                    <m:r>
                      <a:rPr lang="en-US" sz="2000" i="1">
                        <a:latin typeface="Cambria Math" panose="02040503050406030204" pitchFamily="18" charset="0"/>
                      </a:rPr>
                      <m:t>  =  </m:t>
                    </m:r>
                  </m:oMath>
                </a14:m>
                <a:r>
                  <a:rPr lang="en-US" dirty="0">
                    <a:latin typeface="Arial" panose="020B0604020202020204" pitchFamily="34" charset="0"/>
                    <a:cs typeface="Arial" panose="020B0604020202020204" pitchFamily="34" charset="0"/>
                  </a:rPr>
                  <a:t>   volumetric flowrate of feed and  discharge, respectively (m</a:t>
                </a:r>
                <a:r>
                  <a:rPr lang="en-US" baseline="30000" dirty="0">
                    <a:latin typeface="Arial" panose="020B0604020202020204" pitchFamily="34" charset="0"/>
                    <a:cs typeface="Arial" panose="020B0604020202020204" pitchFamily="34" charset="0"/>
                  </a:rPr>
                  <a:t>3</a:t>
                </a:r>
                <a:r>
                  <a:rPr lang="en-US" dirty="0">
                    <a:latin typeface="Arial" panose="020B0604020202020204" pitchFamily="34" charset="0"/>
                    <a:cs typeface="Arial" panose="020B0604020202020204" pitchFamily="34" charset="0"/>
                  </a:rPr>
                  <a:t> s</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341313"/>
                <a14:m>
                  <m:oMath xmlns:m="http://schemas.openxmlformats.org/officeDocument/2006/math">
                    <m:r>
                      <a:rPr lang="en-US" sz="2000" i="1">
                        <a:latin typeface="Cambria Math" panose="02040503050406030204" pitchFamily="18" charset="0"/>
                        <a:cs typeface="Arial" panose="020B0604020202020204" pitchFamily="34" charset="0"/>
                      </a:rPr>
                      <m:t>𝑉</m:t>
                    </m:r>
                    <m:r>
                      <a:rPr lang="en-US" sz="2000" i="1">
                        <a:latin typeface="Cambria Math" panose="02040503050406030204" pitchFamily="18" charset="0"/>
                        <a:cs typeface="Arial" panose="020B0604020202020204" pitchFamily="34" charset="0"/>
                      </a:rPr>
                      <m:t>  = </m:t>
                    </m:r>
                  </m:oMath>
                </a14:m>
                <a:r>
                  <a:rPr lang="en-US" dirty="0">
                    <a:latin typeface="Arial" panose="020B0604020202020204" pitchFamily="34" charset="0"/>
                    <a:cs typeface="Arial" panose="020B0604020202020204" pitchFamily="34" charset="0"/>
                  </a:rPr>
                  <a:t>         solution volume within reactor (m</a:t>
                </a:r>
                <a:r>
                  <a:rPr lang="en-US" baseline="30000" dirty="0">
                    <a:latin typeface="Arial" panose="020B0604020202020204" pitchFamily="34" charset="0"/>
                    <a:cs typeface="Arial" panose="020B0604020202020204" pitchFamily="34" charset="0"/>
                  </a:rPr>
                  <a:t>3</a:t>
                </a:r>
                <a:r>
                  <a:rPr lang="en-US" dirty="0">
                    <a:latin typeface="Arial" panose="020B0604020202020204" pitchFamily="34" charset="0"/>
                    <a:cs typeface="Arial" panose="020B0604020202020204" pitchFamily="34" charset="0"/>
                  </a:rPr>
                  <a:t>)</a:t>
                </a:r>
              </a:p>
              <a:p>
                <a:pPr marL="1711325" indent="-1370013"/>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𝑐𝑎𝑡h</m:t>
                        </m:r>
                        <m:r>
                          <a:rPr lang="en-US" sz="2000" i="1">
                            <a:latin typeface="Cambria Math" panose="02040503050406030204" pitchFamily="18" charset="0"/>
                          </a:rPr>
                          <m:t>,</m:t>
                        </m:r>
                        <m:r>
                          <a:rPr lang="en-US" sz="2000" i="1">
                            <a:latin typeface="Cambria Math" panose="02040503050406030204" pitchFamily="18" charset="0"/>
                          </a:rPr>
                          <m:t>𝑚𝑜𝑛𝑜</m:t>
                        </m:r>
                      </m:sub>
                    </m:sSub>
                  </m:oMath>
                </a14:m>
                <a:r>
                  <a:rPr lang="en-US" sz="2000" dirty="0">
                    <a:latin typeface="Arial" panose="020B0604020202020204" pitchFamily="34" charset="0"/>
                    <a:cs typeface="Arial" panose="020B0604020202020204" pitchFamily="34" charset="0"/>
                  </a:rPr>
                  <a:t> </a:t>
                </a:r>
                <a:r>
                  <a:rPr lang="en-US" sz="2000" dirty="0">
                    <a:latin typeface="Cambria Math" panose="02040503050406030204" pitchFamily="18" charset="0"/>
                    <a:ea typeface="Cambria Math" panose="02040503050406030204" pitchFamily="18" charset="0"/>
                    <a:cs typeface="Arial" panose="020B0604020202020204" pitchFamily="34" charset="0"/>
                  </a:rPr>
                  <a:t>=</a:t>
                </a:r>
                <a:r>
                  <a:rPr lang="en-US" dirty="0">
                    <a:latin typeface="Arial" panose="020B0604020202020204" pitchFamily="34" charset="0"/>
                    <a:ea typeface="Cambria Math" panose="02040503050406030204" pitchFamily="18" charset="0"/>
                    <a:cs typeface="Arial" panose="020B0604020202020204" pitchFamily="34" charset="0"/>
                  </a:rPr>
                  <a:t> </a:t>
                </a:r>
                <a:r>
                  <a:rPr lang="en-US" u="sng" dirty="0">
                    <a:solidFill>
                      <a:srgbClr val="FF0000"/>
                    </a:solidFill>
                    <a:latin typeface="Arial" panose="020B0604020202020204" pitchFamily="34" charset="0"/>
                    <a:ea typeface="Cambria Math" panose="02040503050406030204" pitchFamily="18" charset="0"/>
                    <a:cs typeface="Arial" panose="020B0604020202020204" pitchFamily="34" charset="0"/>
                  </a:rPr>
                  <a:t>total</a:t>
                </a:r>
                <a:r>
                  <a:rPr lang="en-US" dirty="0">
                    <a:latin typeface="Arial" panose="020B0604020202020204" pitchFamily="34" charset="0"/>
                    <a:ea typeface="Cambria Math" panose="02040503050406030204" pitchFamily="18" charset="0"/>
                    <a:cs typeface="Arial" panose="020B0604020202020204" pitchFamily="34" charset="0"/>
                  </a:rPr>
                  <a:t> current at </a:t>
                </a:r>
                <a:r>
                  <a:rPr lang="en-US" u="sng" dirty="0">
                    <a:solidFill>
                      <a:srgbClr val="FF0000"/>
                    </a:solidFill>
                    <a:latin typeface="Arial" panose="020B0604020202020204" pitchFamily="34" charset="0"/>
                    <a:ea typeface="Cambria Math" panose="02040503050406030204" pitchFamily="18" charset="0"/>
                    <a:cs typeface="Arial" panose="020B0604020202020204" pitchFamily="34" charset="0"/>
                  </a:rPr>
                  <a:t>all</a:t>
                </a:r>
                <a:r>
                  <a:rPr lang="en-US" dirty="0">
                    <a:latin typeface="Arial" panose="020B0604020202020204" pitchFamily="34" charset="0"/>
                    <a:ea typeface="Cambria Math" panose="02040503050406030204" pitchFamily="18" charset="0"/>
                    <a:cs typeface="Arial" panose="020B0604020202020204" pitchFamily="34" charset="0"/>
                  </a:rPr>
                  <a:t> cathodes in reactor (A)</a:t>
                </a:r>
                <a:endParaRPr lang="en-US" sz="2000" dirty="0">
                  <a:latin typeface="Arial" panose="020B0604020202020204" pitchFamily="34" charset="0"/>
                  <a:cs typeface="Arial" panose="020B0604020202020204" pitchFamily="34" charset="0"/>
                </a:endParaRPr>
              </a:p>
              <a:p>
                <a:pPr marL="1711325" indent="-1371600"/>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𝑎</m:t>
                        </m:r>
                        <m:r>
                          <a:rPr lang="en-US" sz="2000" b="0" i="1" smtClean="0">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𝑚𝑜𝑛𝑜</m:t>
                        </m:r>
                      </m:sub>
                    </m:sSub>
                  </m:oMath>
                </a14:m>
                <a:r>
                  <a:rPr lang="en-US" sz="2000" dirty="0">
                    <a:latin typeface="Arial" panose="020B0604020202020204" pitchFamily="34" charset="0"/>
                    <a:cs typeface="Arial" panose="020B0604020202020204" pitchFamily="34" charset="0"/>
                  </a:rPr>
                  <a:t> </a:t>
                </a:r>
                <a:r>
                  <a:rPr lang="en-US" sz="2000" dirty="0">
                    <a:latin typeface="Cambria Math" panose="02040503050406030204" pitchFamily="18" charset="0"/>
                    <a:ea typeface="Cambria Math" panose="02040503050406030204" pitchFamily="18" charset="0"/>
                    <a:cs typeface="Arial" panose="020B0604020202020204" pitchFamily="34" charset="0"/>
                  </a:rPr>
                  <a:t>=</a:t>
                </a:r>
                <a:r>
                  <a:rPr lang="en-US" dirty="0">
                    <a:latin typeface="Arial" panose="020B0604020202020204" pitchFamily="34" charset="0"/>
                    <a:ea typeface="Cambria Math" panose="02040503050406030204" pitchFamily="18" charset="0"/>
                    <a:cs typeface="Arial" panose="020B0604020202020204" pitchFamily="34" charset="0"/>
                  </a:rPr>
                  <a:t>    </a:t>
                </a:r>
                <a:r>
                  <a:rPr lang="en-US" u="sng" dirty="0">
                    <a:solidFill>
                      <a:srgbClr val="FF0000"/>
                    </a:solidFill>
                    <a:latin typeface="Arial" panose="020B0604020202020204" pitchFamily="34" charset="0"/>
                    <a:ea typeface="Cambria Math" panose="02040503050406030204" pitchFamily="18" charset="0"/>
                    <a:cs typeface="Arial" panose="020B0604020202020204" pitchFamily="34" charset="0"/>
                  </a:rPr>
                  <a:t>total</a:t>
                </a:r>
                <a:r>
                  <a:rPr lang="en-US" dirty="0">
                    <a:latin typeface="Arial" panose="020B0604020202020204" pitchFamily="34" charset="0"/>
                    <a:ea typeface="Cambria Math" panose="02040503050406030204" pitchFamily="18" charset="0"/>
                    <a:cs typeface="Arial" panose="020B0604020202020204" pitchFamily="34" charset="0"/>
                  </a:rPr>
                  <a:t> current at </a:t>
                </a:r>
                <a:r>
                  <a:rPr lang="en-US" u="sng" dirty="0">
                    <a:solidFill>
                      <a:srgbClr val="FF0000"/>
                    </a:solidFill>
                    <a:latin typeface="Arial" panose="020B0604020202020204" pitchFamily="34" charset="0"/>
                    <a:ea typeface="Cambria Math" panose="02040503050406030204" pitchFamily="18" charset="0"/>
                    <a:cs typeface="Arial" panose="020B0604020202020204" pitchFamily="34" charset="0"/>
                  </a:rPr>
                  <a:t>all</a:t>
                </a:r>
                <a:r>
                  <a:rPr lang="en-US" dirty="0">
                    <a:latin typeface="Arial" panose="020B0604020202020204" pitchFamily="34" charset="0"/>
                    <a:ea typeface="Cambria Math" panose="02040503050406030204" pitchFamily="18" charset="0"/>
                    <a:cs typeface="Arial" panose="020B0604020202020204" pitchFamily="34" charset="0"/>
                  </a:rPr>
                  <a:t> anodes in reactor (A)</a:t>
                </a:r>
                <a:endParaRPr lang="en-US" sz="2000" dirty="0">
                  <a:latin typeface="Arial" panose="020B0604020202020204" pitchFamily="34" charset="0"/>
                  <a:cs typeface="Arial" panose="020B0604020202020204" pitchFamily="34" charset="0"/>
                </a:endParaRPr>
              </a:p>
              <a:p>
                <a:pPr marL="341313"/>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910787" y="278850"/>
                <a:ext cx="5421412" cy="4320478"/>
              </a:xfrm>
              <a:prstGeom prst="rect">
                <a:avLst/>
              </a:prstGeom>
              <a:blipFill>
                <a:blip r:embed="rId3"/>
                <a:stretch>
                  <a:fillRect t="-847"/>
                </a:stretch>
              </a:blipFill>
            </p:spPr>
            <p:txBody>
              <a:bodyPr/>
              <a:lstStyle/>
              <a:p>
                <a:r>
                  <a:rPr lang="en-US">
                    <a:noFill/>
                  </a:rPr>
                  <a:t> </a:t>
                </a:r>
              </a:p>
            </p:txBody>
          </p:sp>
        </mc:Fallback>
      </mc:AlternateContent>
      <p:cxnSp>
        <p:nvCxnSpPr>
          <p:cNvPr id="11" name="Straight Connector 10"/>
          <p:cNvCxnSpPr/>
          <p:nvPr/>
        </p:nvCxnSpPr>
        <p:spPr>
          <a:xfrm>
            <a:off x="4206240" y="591074"/>
            <a:ext cx="0" cy="3436030"/>
          </a:xfrm>
          <a:prstGeom prst="line">
            <a:avLst/>
          </a:prstGeom>
          <a:ln w="22225">
            <a:solidFill>
              <a:srgbClr val="FF0000"/>
            </a:solidFill>
          </a:ln>
        </p:spPr>
        <p:style>
          <a:lnRef idx="1">
            <a:schemeClr val="accent2"/>
          </a:lnRef>
          <a:fillRef idx="0">
            <a:schemeClr val="accent2"/>
          </a:fillRef>
          <a:effectRef idx="0">
            <a:schemeClr val="accent2"/>
          </a:effectRef>
          <a:fontRef idx="minor">
            <a:schemeClr val="tx1"/>
          </a:fontRef>
        </p:style>
      </p:cxnSp>
      <p:grpSp>
        <p:nvGrpSpPr>
          <p:cNvPr id="19" name="Group 18"/>
          <p:cNvGrpSpPr/>
          <p:nvPr/>
        </p:nvGrpSpPr>
        <p:grpSpPr>
          <a:xfrm>
            <a:off x="0" y="4027104"/>
            <a:ext cx="8198892" cy="461665"/>
            <a:chOff x="208128" y="3723995"/>
            <a:chExt cx="8198892" cy="461665"/>
          </a:xfrm>
        </p:grpSpPr>
        <mc:AlternateContent xmlns:mc="http://schemas.openxmlformats.org/markup-compatibility/2006" xmlns:a14="http://schemas.microsoft.com/office/drawing/2010/main">
          <mc:Choice Requires="a14">
            <p:sp>
              <p:nvSpPr>
                <p:cNvPr id="13" name="TextBox 12"/>
                <p:cNvSpPr txBox="1"/>
                <p:nvPr/>
              </p:nvSpPr>
              <p:spPr>
                <a:xfrm>
                  <a:off x="208128" y="3781809"/>
                  <a:ext cx="3821373" cy="39158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Consider the case where</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𝑓</m:t>
                          </m:r>
                        </m:sub>
                      </m:sSub>
                      <m:r>
                        <a:rPr lang="en-US" b="0" i="1" smtClean="0">
                          <a:latin typeface="Cambria Math" panose="02040503050406030204" pitchFamily="18" charset="0"/>
                        </a:rPr>
                        <m:t>= </m:t>
                      </m:r>
                      <m:r>
                        <a:rPr lang="en-US" i="1">
                          <a:latin typeface="Cambria Math" panose="02040503050406030204" pitchFamily="18" charset="0"/>
                        </a:rPr>
                        <m:t>𝑞</m:t>
                      </m:r>
                      <m:r>
                        <a:rPr lang="en-US" b="0" i="1" smtClean="0">
                          <a:latin typeface="Cambria Math" panose="02040503050406030204" pitchFamily="18" charset="0"/>
                        </a:rPr>
                        <m:t>.    </m:t>
                      </m:r>
                    </m:oMath>
                  </a14:m>
                  <a:endParaRPr lang="en-US" dirty="0">
                    <a:latin typeface="Arial" panose="020B0604020202020204" pitchFamily="34" charset="0"/>
                    <a:cs typeface="Arial" panose="020B0604020202020204"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08128" y="3781809"/>
                  <a:ext cx="3821373" cy="391582"/>
                </a:xfrm>
                <a:prstGeom prst="rect">
                  <a:avLst/>
                </a:prstGeom>
                <a:blipFill>
                  <a:blip r:embed="rId4"/>
                  <a:stretch>
                    <a:fillRect l="-1435" t="-9375"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121623" y="3723995"/>
                  <a:ext cx="4285397" cy="461665"/>
                </a:xfrm>
                <a:prstGeom prst="rect">
                  <a:avLst/>
                </a:prstGeom>
                <a:noFill/>
              </p:spPr>
              <p:txBody>
                <a:bodyPr wrap="square" rtlCol="0">
                  <a:spAutoFit/>
                </a:bodyPr>
                <a:lstStyle/>
                <a:p>
                  <a:r>
                    <a:rPr lang="en-US" sz="2400" dirty="0">
                      <a:latin typeface="Cambria Math" panose="02040503050406030204" pitchFamily="18" charset="0"/>
                      <a:ea typeface="Cambria Math" panose="02040503050406030204" pitchFamily="18" charset="0"/>
                    </a:rPr>
                    <a:t>∴   </a:t>
                  </a:r>
                  <a:r>
                    <a:rPr lang="en-US" dirty="0">
                      <a:latin typeface="Arial" panose="020B0604020202020204" pitchFamily="34" charset="0"/>
                      <a:ea typeface="Cambria Math" panose="02040503050406030204" pitchFamily="18" charset="0"/>
                      <a:cs typeface="Arial" panose="020B0604020202020204" pitchFamily="34" charset="0"/>
                    </a:rPr>
                    <a:t>solution volume </a:t>
                  </a:r>
                  <a14:m>
                    <m:oMath xmlns:m="http://schemas.openxmlformats.org/officeDocument/2006/math">
                      <m:r>
                        <a:rPr lang="en-US" sz="2000" i="1">
                          <a:latin typeface="Cambria Math" panose="02040503050406030204" pitchFamily="18" charset="0"/>
                          <a:cs typeface="Arial" panose="020B0604020202020204" pitchFamily="34" charset="0"/>
                        </a:rPr>
                        <m:t>𝑉</m:t>
                      </m:r>
                    </m:oMath>
                  </a14:m>
                  <a:r>
                    <a:rPr lang="en-US" dirty="0">
                      <a:latin typeface="Arial" panose="020B0604020202020204" pitchFamily="34" charset="0"/>
                      <a:ea typeface="Cambria Math" panose="02040503050406030204" pitchFamily="18" charset="0"/>
                      <a:cs typeface="Arial" panose="020B0604020202020204" pitchFamily="34" charset="0"/>
                    </a:rPr>
                    <a:t> remains constant </a:t>
                  </a:r>
                  <a:endParaRPr 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4121623" y="3723995"/>
                  <a:ext cx="4285397" cy="461665"/>
                </a:xfrm>
                <a:prstGeom prst="rect">
                  <a:avLst/>
                </a:prstGeom>
                <a:blipFill>
                  <a:blip r:embed="rId5"/>
                  <a:stretch>
                    <a:fillRect l="-2276" t="-10667" r="-142" b="-30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6" name="TextBox 15"/>
              <p:cNvSpPr txBox="1"/>
              <p:nvPr/>
            </p:nvSpPr>
            <p:spPr>
              <a:xfrm>
                <a:off x="199600" y="5691350"/>
                <a:ext cx="2457734" cy="40011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How to evaluate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𝑀</m:t>
                        </m:r>
                      </m:sub>
                    </m:sSub>
                  </m:oMath>
                </a14:m>
                <a:r>
                  <a:rPr lang="en-US" dirty="0">
                    <a:latin typeface="Arial" panose="020B0604020202020204" pitchFamily="34" charset="0"/>
                    <a:cs typeface="Arial" panose="020B0604020202020204" pitchFamily="34" charset="0"/>
                  </a:rPr>
                  <a:t>?</a:t>
                </a:r>
              </a:p>
            </p:txBody>
          </p:sp>
        </mc:Choice>
        <mc:Fallback xmlns="">
          <p:sp>
            <p:nvSpPr>
              <p:cNvPr id="16" name="TextBox 15"/>
              <p:cNvSpPr txBox="1">
                <a:spLocks noRot="1" noChangeAspect="1" noMove="1" noResize="1" noEditPoints="1" noAdjustHandles="1" noChangeArrowheads="1" noChangeShapeType="1" noTextEdit="1"/>
              </p:cNvSpPr>
              <p:nvPr/>
            </p:nvSpPr>
            <p:spPr>
              <a:xfrm>
                <a:off x="199600" y="5691350"/>
                <a:ext cx="2457734" cy="400110"/>
              </a:xfrm>
              <a:prstGeom prst="rect">
                <a:avLst/>
              </a:prstGeom>
              <a:blipFill>
                <a:blip r:embed="rId6"/>
                <a:stretch>
                  <a:fillRect l="-2233" t="-3077" b="-23077"/>
                </a:stretch>
              </a:blipFill>
            </p:spPr>
            <p:txBody>
              <a:bodyPr/>
              <a:lstStyle/>
              <a:p>
                <a:r>
                  <a:rPr lang="en-US">
                    <a:noFill/>
                  </a:rPr>
                  <a:t> </a:t>
                </a:r>
              </a:p>
            </p:txBody>
          </p:sp>
        </mc:Fallback>
      </mc:AlternateContent>
      <p:sp>
        <p:nvSpPr>
          <p:cNvPr id="17" name="TextBox 16"/>
          <p:cNvSpPr txBox="1"/>
          <p:nvPr/>
        </p:nvSpPr>
        <p:spPr>
          <a:xfrm>
            <a:off x="2881280" y="5554667"/>
            <a:ext cx="6019800" cy="1169551"/>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  </a:t>
            </a:r>
            <a:r>
              <a:rPr lang="en-US" sz="1700" dirty="0">
                <a:solidFill>
                  <a:srgbClr val="FF0000"/>
                </a:solidFill>
                <a:latin typeface="Arial" panose="020B0604020202020204" pitchFamily="34" charset="0"/>
                <a:cs typeface="Arial" panose="020B0604020202020204" pitchFamily="34" charset="0"/>
              </a:rPr>
              <a:t>–  use Faraday’s Law for reaction </a:t>
            </a:r>
            <a:r>
              <a:rPr lang="en-US" sz="1700" dirty="0">
                <a:solidFill>
                  <a:srgbClr val="FF0000"/>
                </a:solidFill>
                <a:latin typeface="Cambria Math" panose="02040503050406030204" pitchFamily="18" charset="0"/>
                <a:ea typeface="Cambria Math" panose="02040503050406030204" pitchFamily="18" charset="0"/>
                <a:cs typeface="Arial" panose="020B0604020202020204" pitchFamily="34" charset="0"/>
              </a:rPr>
              <a:t>(1)</a:t>
            </a:r>
          </a:p>
          <a:p>
            <a:pPr marL="339725" indent="-339725"/>
            <a:r>
              <a:rPr lang="en-US" sz="1700" dirty="0">
                <a:solidFill>
                  <a:srgbClr val="FF0000"/>
                </a:solidFill>
                <a:latin typeface="Arial" panose="020B0604020202020204" pitchFamily="34" charset="0"/>
                <a:cs typeface="Arial" panose="020B0604020202020204" pitchFamily="34" charset="0"/>
              </a:rPr>
              <a:t>  –  each term in </a:t>
            </a:r>
            <a:r>
              <a:rPr lang="en-US" sz="1700" dirty="0" err="1">
                <a:solidFill>
                  <a:srgbClr val="FF0000"/>
                </a:solidFill>
                <a:latin typeface="Arial" panose="020B0604020202020204" pitchFamily="34" charset="0"/>
                <a:cs typeface="Arial" panose="020B0604020202020204" pitchFamily="34" charset="0"/>
              </a:rPr>
              <a:t>Eqn</a:t>
            </a:r>
            <a:r>
              <a:rPr lang="en-US" sz="1700" dirty="0">
                <a:solidFill>
                  <a:srgbClr val="FF0000"/>
                </a:solidFill>
                <a:latin typeface="Arial" panose="020B0604020202020204" pitchFamily="34" charset="0"/>
                <a:cs typeface="Arial" panose="020B0604020202020204" pitchFamily="34" charset="0"/>
              </a:rPr>
              <a:t> </a:t>
            </a:r>
            <a:r>
              <a:rPr lang="en-US" sz="1700" dirty="0">
                <a:solidFill>
                  <a:srgbClr val="FF0000"/>
                </a:solidFill>
                <a:latin typeface="Cambria Math" panose="02040503050406030204" pitchFamily="18" charset="0"/>
                <a:ea typeface="Cambria Math" panose="02040503050406030204" pitchFamily="18" charset="0"/>
                <a:cs typeface="Arial" panose="020B0604020202020204" pitchFamily="34" charset="0"/>
              </a:rPr>
              <a:t>(3)</a:t>
            </a:r>
            <a:r>
              <a:rPr lang="en-US" sz="1700" dirty="0">
                <a:solidFill>
                  <a:srgbClr val="FF0000"/>
                </a:solidFill>
                <a:latin typeface="Arial" panose="020B0604020202020204" pitchFamily="34" charset="0"/>
                <a:cs typeface="Arial" panose="020B0604020202020204" pitchFamily="34" charset="0"/>
              </a:rPr>
              <a:t> must have units of </a:t>
            </a:r>
            <a:r>
              <a:rPr lang="en-US" sz="1700" u="sng" dirty="0" err="1">
                <a:solidFill>
                  <a:srgbClr val="FF0000"/>
                </a:solidFill>
                <a:latin typeface="Arial" panose="020B0604020202020204" pitchFamily="34" charset="0"/>
                <a:cs typeface="Arial" panose="020B0604020202020204" pitchFamily="34" charset="0"/>
              </a:rPr>
              <a:t>mol</a:t>
            </a:r>
            <a:r>
              <a:rPr lang="en-US" sz="1700" u="sng" dirty="0">
                <a:solidFill>
                  <a:srgbClr val="FF0000"/>
                </a:solidFill>
                <a:latin typeface="Arial" panose="020B0604020202020204" pitchFamily="34" charset="0"/>
                <a:cs typeface="Arial" panose="020B0604020202020204" pitchFamily="34" charset="0"/>
              </a:rPr>
              <a:t> s</a:t>
            </a:r>
            <a:r>
              <a:rPr lang="en-US" sz="1700" u="sng" baseline="30000" dirty="0">
                <a:solidFill>
                  <a:srgbClr val="FF0000"/>
                </a:solidFill>
                <a:latin typeface="Arial" panose="020B0604020202020204" pitchFamily="34" charset="0"/>
                <a:cs typeface="Arial" panose="020B0604020202020204" pitchFamily="34" charset="0"/>
              </a:rPr>
              <a:t>-1</a:t>
            </a:r>
            <a:r>
              <a:rPr lang="en-US" sz="1700" dirty="0">
                <a:solidFill>
                  <a:srgbClr val="FF0000"/>
                </a:solidFill>
                <a:latin typeface="Arial" panose="020B0604020202020204" pitchFamily="34" charset="0"/>
                <a:cs typeface="Arial" panose="020B0604020202020204" pitchFamily="34" charset="0"/>
              </a:rPr>
              <a:t> to be consistent with Faraday’s Law</a:t>
            </a:r>
          </a:p>
          <a:p>
            <a:r>
              <a:rPr lang="en-US" dirty="0">
                <a:latin typeface="Arial" panose="020B0604020202020204" pitchFamily="34" charset="0"/>
                <a:cs typeface="Arial" panose="020B0604020202020204" pitchFamily="34" charset="0"/>
              </a:rPr>
              <a:t>  </a:t>
            </a:r>
          </a:p>
        </p:txBody>
      </p:sp>
      <p:sp>
        <p:nvSpPr>
          <p:cNvPr id="18" name="TextBox 17"/>
          <p:cNvSpPr txBox="1"/>
          <p:nvPr/>
        </p:nvSpPr>
        <p:spPr>
          <a:xfrm>
            <a:off x="343934" y="388276"/>
            <a:ext cx="2537346" cy="400110"/>
          </a:xfrm>
          <a:prstGeom prst="rect">
            <a:avLst/>
          </a:prstGeom>
          <a:noFill/>
        </p:spPr>
        <p:txBody>
          <a:bodyPr wrap="square" rtlCol="0">
            <a:spAutoFit/>
          </a:bodyPr>
          <a:lstStyle/>
          <a:p>
            <a:r>
              <a:rPr lang="en-US" sz="2000" u="sng" dirty="0">
                <a:latin typeface="Arial" panose="020B0604020202020204" pitchFamily="34" charset="0"/>
                <a:cs typeface="Arial" panose="020B0604020202020204" pitchFamily="34" charset="0"/>
              </a:rPr>
              <a:t>Example 1</a:t>
            </a:r>
          </a:p>
        </p:txBody>
      </p:sp>
      <p:sp>
        <p:nvSpPr>
          <p:cNvPr id="7" name="TextBox 6"/>
          <p:cNvSpPr txBox="1"/>
          <p:nvPr/>
        </p:nvSpPr>
        <p:spPr>
          <a:xfrm>
            <a:off x="0" y="4472036"/>
            <a:ext cx="3504786" cy="369332"/>
          </a:xfrm>
          <a:prstGeom prst="rect">
            <a:avLst/>
          </a:prstGeom>
          <a:noFill/>
        </p:spPr>
        <p:txBody>
          <a:bodyPr wrap="square" rtlCol="0">
            <a:spAutoFit/>
          </a:bodyPr>
          <a:lstStyle/>
          <a:p>
            <a:r>
              <a:rPr lang="en-US" u="sng" dirty="0">
                <a:latin typeface="Arial" panose="020B0604020202020204" pitchFamily="34" charset="0"/>
                <a:cs typeface="Arial" panose="020B0604020202020204" pitchFamily="34" charset="0"/>
              </a:rPr>
              <a:t>Transient balance on </a:t>
            </a:r>
            <a:r>
              <a:rPr lang="en-US" u="sng" dirty="0" err="1">
                <a:latin typeface="Arial" panose="020B0604020202020204" pitchFamily="34" charset="0"/>
                <a:cs typeface="Arial" panose="020B0604020202020204" pitchFamily="34" charset="0"/>
              </a:rPr>
              <a:t>M</a:t>
            </a:r>
            <a:r>
              <a:rPr lang="en-US" u="sng" baseline="30000" dirty="0" err="1">
                <a:latin typeface="Arial" panose="020B0604020202020204" pitchFamily="34" charset="0"/>
                <a:cs typeface="Arial" panose="020B0604020202020204" pitchFamily="34" charset="0"/>
              </a:rPr>
              <a:t>n</a:t>
            </a:r>
            <a:r>
              <a:rPr lang="en-US" u="sng" baseline="30000" dirty="0">
                <a:latin typeface="Arial" panose="020B0604020202020204" pitchFamily="34" charset="0"/>
                <a:cs typeface="Arial" panose="020B0604020202020204" pitchFamily="34" charset="0"/>
              </a:rPr>
              <a:t>+</a:t>
            </a:r>
            <a:r>
              <a:rPr lang="en-US" u="sng" dirty="0">
                <a:latin typeface="Arial" panose="020B0604020202020204" pitchFamily="34" charset="0"/>
                <a:cs typeface="Arial" panose="020B0604020202020204" pitchFamily="34" charset="0"/>
              </a:rPr>
              <a:t> ion</a:t>
            </a:r>
            <a:r>
              <a:rPr lang="en-US" dirty="0">
                <a:latin typeface="Arial" panose="020B0604020202020204" pitchFamily="34" charset="0"/>
                <a:cs typeface="Arial" panose="020B0604020202020204" pitchFamily="34" charset="0"/>
              </a:rPr>
              <a:t>:</a:t>
            </a:r>
          </a:p>
        </p:txBody>
      </p:sp>
      <p:grpSp>
        <p:nvGrpSpPr>
          <p:cNvPr id="12" name="Group 11"/>
          <p:cNvGrpSpPr/>
          <p:nvPr/>
        </p:nvGrpSpPr>
        <p:grpSpPr>
          <a:xfrm>
            <a:off x="0" y="4532909"/>
            <a:ext cx="8679120" cy="1021758"/>
            <a:chOff x="-51439" y="4603736"/>
            <a:chExt cx="8679120" cy="1021758"/>
          </a:xfrm>
        </p:grpSpPr>
        <p:grpSp>
          <p:nvGrpSpPr>
            <p:cNvPr id="23" name="Group 22"/>
            <p:cNvGrpSpPr/>
            <p:nvPr/>
          </p:nvGrpSpPr>
          <p:grpSpPr>
            <a:xfrm>
              <a:off x="148161" y="4603736"/>
              <a:ext cx="8479520" cy="964369"/>
              <a:chOff x="148161" y="4288825"/>
              <a:chExt cx="8479520" cy="964369"/>
            </a:xfrm>
          </p:grpSpPr>
          <mc:AlternateContent xmlns:mc="http://schemas.openxmlformats.org/markup-compatibility/2006" xmlns:a14="http://schemas.microsoft.com/office/drawing/2010/main">
            <mc:Choice Requires="a14">
              <p:sp>
                <p:nvSpPr>
                  <p:cNvPr id="2" name="TextBox 1"/>
                  <p:cNvSpPr txBox="1"/>
                  <p:nvPr/>
                </p:nvSpPr>
                <p:spPr>
                  <a:xfrm>
                    <a:off x="148161" y="4638602"/>
                    <a:ext cx="6019802" cy="614592"/>
                  </a:xfrm>
                  <a:prstGeom prst="rect">
                    <a:avLst/>
                  </a:prstGeom>
                  <a:noFill/>
                </p:spPr>
                <p:txBody>
                  <a:bodyPr wrap="square" rtlCol="0">
                    <a:spAutoFit/>
                  </a:bodyPr>
                  <a:lstStyle/>
                  <a:p>
                    <a:endParaRPr lang="en-US" sz="1000" dirty="0">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𝑞</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𝑀</m:t>
                                  </m:r>
                                </m:e>
                                <m:sub>
                                  <m:r>
                                    <a:rPr lang="en-US" sz="2000" b="0" i="1" smtClean="0">
                                      <a:latin typeface="Cambria Math" panose="02040503050406030204" pitchFamily="18" charset="0"/>
                                      <a:cs typeface="Arial" panose="020B0604020202020204" pitchFamily="34" charset="0"/>
                                    </a:rPr>
                                    <m:t>𝑓</m:t>
                                  </m:r>
                                </m:sub>
                              </m:sSub>
                            </m:sub>
                          </m:sSub>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𝑞</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𝑀</m:t>
                              </m:r>
                            </m:sub>
                          </m:sSub>
                          <m:r>
                            <a:rPr lang="en-US" sz="2000" b="0" i="1" smtClean="0">
                              <a:latin typeface="Cambria Math" panose="02040503050406030204" pitchFamily="18" charset="0"/>
                              <a:cs typeface="Arial" panose="020B0604020202020204" pitchFamily="34" charset="0"/>
                            </a:rPr>
                            <m:t>  +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𝑀</m:t>
                              </m:r>
                            </m:sub>
                          </m:sSub>
                          <m:r>
                            <a:rPr lang="en-US" sz="2000" b="0" i="1" smtClean="0">
                              <a:latin typeface="Cambria Math" panose="02040503050406030204" pitchFamily="18" charset="0"/>
                              <a:cs typeface="Arial" panose="020B0604020202020204" pitchFamily="34" charset="0"/>
                            </a:rPr>
                            <m:t>                 </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3</m:t>
                              </m:r>
                            </m:e>
                          </m:d>
                          <m:r>
                            <a:rPr lang="en-US" sz="2000" b="0" i="1" smtClean="0">
                              <a:latin typeface="Cambria Math" panose="02040503050406030204" pitchFamily="18" charset="0"/>
                              <a:cs typeface="Arial" panose="020B0604020202020204" pitchFamily="34" charset="0"/>
                            </a:rPr>
                            <m:t>          </m:t>
                          </m:r>
                        </m:oMath>
                      </m:oMathPara>
                    </a14:m>
                    <a:endParaRPr lang="en-US" sz="2000" dirty="0">
                      <a:latin typeface="Arial" panose="020B0604020202020204" pitchFamily="34" charset="0"/>
                      <a:cs typeface="Arial" panose="020B0604020202020204"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48161" y="4638602"/>
                    <a:ext cx="6019802" cy="614592"/>
                  </a:xfrm>
                  <a:prstGeom prst="rect">
                    <a:avLst/>
                  </a:prstGeom>
                  <a:blipFill>
                    <a:blip r:embed="rId7"/>
                    <a:stretch>
                      <a:fillRect b="-3960"/>
                    </a:stretch>
                  </a:blipFill>
                </p:spPr>
                <p:txBody>
                  <a:bodyPr/>
                  <a:lstStyle/>
                  <a:p>
                    <a:r>
                      <a:rPr lang="en-US">
                        <a:noFill/>
                      </a:rPr>
                      <a:t> </a:t>
                    </a:r>
                  </a:p>
                </p:txBody>
              </p:sp>
            </mc:Fallback>
          </mc:AlternateContent>
          <p:grpSp>
            <p:nvGrpSpPr>
              <p:cNvPr id="15" name="Group 14"/>
              <p:cNvGrpSpPr/>
              <p:nvPr/>
            </p:nvGrpSpPr>
            <p:grpSpPr>
              <a:xfrm>
                <a:off x="3741783" y="4288825"/>
                <a:ext cx="4885898" cy="700068"/>
                <a:chOff x="4135805" y="4371666"/>
                <a:chExt cx="5462495" cy="750539"/>
              </a:xfrm>
            </p:grpSpPr>
            <p:sp>
              <p:nvSpPr>
                <p:cNvPr id="6" name="TextBox 5"/>
                <p:cNvSpPr txBox="1"/>
                <p:nvPr/>
              </p:nvSpPr>
              <p:spPr>
                <a:xfrm>
                  <a:off x="5434618" y="4371666"/>
                  <a:ext cx="4163682" cy="593938"/>
                </a:xfrm>
                <a:prstGeom prst="rect">
                  <a:avLst/>
                </a:prstGeom>
                <a:noFill/>
              </p:spPr>
              <p:txBody>
                <a:bodyPr wrap="square" rtlCol="0">
                  <a:spAutoFit/>
                </a:bodyPr>
                <a:lstStyle/>
                <a:p>
                  <a:r>
                    <a:rPr lang="en-US" sz="1500" dirty="0">
                      <a:solidFill>
                        <a:srgbClr val="FF0000"/>
                      </a:solidFill>
                      <a:latin typeface="Arial" panose="020B0604020202020204" pitchFamily="34" charset="0"/>
                      <a:cs typeface="Arial" panose="020B0604020202020204" pitchFamily="34" charset="0"/>
                    </a:rPr>
                    <a:t>rate of generation of </a:t>
                  </a:r>
                  <a:r>
                    <a:rPr lang="en-US" sz="1500" dirty="0" err="1">
                      <a:solidFill>
                        <a:srgbClr val="FF0000"/>
                      </a:solidFill>
                      <a:latin typeface="Arial" panose="020B0604020202020204" pitchFamily="34" charset="0"/>
                      <a:cs typeface="Arial" panose="020B0604020202020204" pitchFamily="34" charset="0"/>
                    </a:rPr>
                    <a:t>M</a:t>
                  </a:r>
                  <a:r>
                    <a:rPr lang="en-US" sz="1500" baseline="30000" dirty="0" err="1">
                      <a:solidFill>
                        <a:srgbClr val="FF0000"/>
                      </a:solidFill>
                      <a:latin typeface="Arial" panose="020B0604020202020204" pitchFamily="34" charset="0"/>
                      <a:cs typeface="Arial" panose="020B0604020202020204" pitchFamily="34" charset="0"/>
                    </a:rPr>
                    <a:t>n</a:t>
                  </a:r>
                  <a:r>
                    <a:rPr lang="en-US" sz="1500" baseline="30000" dirty="0">
                      <a:solidFill>
                        <a:srgbClr val="FF0000"/>
                      </a:solidFill>
                      <a:latin typeface="Arial" panose="020B0604020202020204" pitchFamily="34" charset="0"/>
                      <a:cs typeface="Arial" panose="020B0604020202020204" pitchFamily="34" charset="0"/>
                    </a:rPr>
                    <a:t>+</a:t>
                  </a:r>
                  <a:r>
                    <a:rPr lang="en-US" sz="1500" dirty="0">
                      <a:solidFill>
                        <a:srgbClr val="FF0000"/>
                      </a:solidFill>
                      <a:latin typeface="Arial" panose="020B0604020202020204" pitchFamily="34" charset="0"/>
                      <a:cs typeface="Arial" panose="020B0604020202020204" pitchFamily="34" charset="0"/>
                    </a:rPr>
                    <a:t> within reactor due to electrochemical reaction</a:t>
                  </a:r>
                </a:p>
              </p:txBody>
            </p:sp>
            <p:cxnSp>
              <p:nvCxnSpPr>
                <p:cNvPr id="8" name="Curved Connector 7"/>
                <p:cNvCxnSpPr/>
                <p:nvPr/>
              </p:nvCxnSpPr>
              <p:spPr>
                <a:xfrm rot="10800000" flipV="1">
                  <a:off x="4135805" y="4600623"/>
                  <a:ext cx="1298813" cy="521582"/>
                </a:xfrm>
                <a:prstGeom prst="curvedConnector3">
                  <a:avLst>
                    <a:gd name="adj1" fmla="val 40543"/>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0" name="TextBox 9"/>
                <p:cNvSpPr txBox="1"/>
                <p:nvPr/>
              </p:nvSpPr>
              <p:spPr>
                <a:xfrm>
                  <a:off x="-51439" y="5007248"/>
                  <a:ext cx="997527" cy="6182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Arial" panose="020B0604020202020204" pitchFamily="34" charset="0"/>
                          </a:rPr>
                          <m:t>𝑉</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𝑑</m:t>
                            </m:r>
                            <m:r>
                              <a:rPr lang="en-US" i="1">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𝐶</m:t>
                                </m:r>
                              </m:e>
                              <m:sub>
                                <m:r>
                                  <a:rPr lang="en-US" i="1">
                                    <a:latin typeface="Cambria Math" panose="02040503050406030204" pitchFamily="18" charset="0"/>
                                    <a:cs typeface="Arial" panose="020B0604020202020204" pitchFamily="34" charset="0"/>
                                  </a:rPr>
                                  <m:t>𝑀</m:t>
                                </m:r>
                              </m:sub>
                            </m:sSub>
                          </m:num>
                          <m:den>
                            <m:r>
                              <a:rPr lang="en-US" i="1">
                                <a:latin typeface="Cambria Math" panose="02040503050406030204" pitchFamily="18" charset="0"/>
                                <a:cs typeface="Arial" panose="020B0604020202020204" pitchFamily="34" charset="0"/>
                              </a:rPr>
                              <m:t>𝑑𝑡</m:t>
                            </m:r>
                          </m:den>
                        </m:f>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51439" y="5007248"/>
                  <a:ext cx="997527" cy="618246"/>
                </a:xfrm>
                <a:prstGeom prst="rect">
                  <a:avLst/>
                </a:prstGeom>
                <a:blipFill>
                  <a:blip r:embed="rId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29132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fade">
                                      <p:cBhvr>
                                        <p:cTn id="22" dur="5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fade">
                                      <p:cBhvr>
                                        <p:cTn id="27" dur="500"/>
                                        <p:tgtEl>
                                          <p:spTgt spid="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4" end="4"/>
                                            </p:txEl>
                                          </p:spTgt>
                                        </p:tgtEl>
                                        <p:attrNameLst>
                                          <p:attrName>style.visibility</p:attrName>
                                        </p:attrNameLst>
                                      </p:cBhvr>
                                      <p:to>
                                        <p:strVal val="visible"/>
                                      </p:to>
                                    </p:set>
                                    <p:animEffect transition="in" filter="fade">
                                      <p:cBhvr>
                                        <p:cTn id="32" dur="500"/>
                                        <p:tgtEl>
                                          <p:spTgt spid="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animEffect transition="in" filter="fade">
                                      <p:cBhvr>
                                        <p:cTn id="37" dur="500"/>
                                        <p:tgtEl>
                                          <p:spTgt spid="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6" end="6"/>
                                            </p:txEl>
                                          </p:spTgt>
                                        </p:tgtEl>
                                        <p:attrNameLst>
                                          <p:attrName>style.visibility</p:attrName>
                                        </p:attrNameLst>
                                      </p:cBhvr>
                                      <p:to>
                                        <p:strVal val="visible"/>
                                      </p:to>
                                    </p:set>
                                    <p:animEffect transition="in" filter="fade">
                                      <p:cBhvr>
                                        <p:cTn id="42" dur="500"/>
                                        <p:tgtEl>
                                          <p:spTgt spid="9">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6481" y="711009"/>
            <a:ext cx="8757519" cy="1607023"/>
          </a:xfrm>
        </p:spPr>
        <p:txBody>
          <a:bodyPr>
            <a:normAutofit/>
          </a:bodyPr>
          <a:lstStyle/>
          <a:p>
            <a:pPr marL="0" indent="0">
              <a:buNone/>
            </a:pPr>
            <a:r>
              <a:rPr lang="en-US" sz="1800" dirty="0"/>
              <a:t>Application of Faraday’s Law to </a:t>
            </a:r>
            <a:r>
              <a:rPr lang="en-US" sz="1800" dirty="0" err="1"/>
              <a:t>M</a:t>
            </a:r>
            <a:r>
              <a:rPr lang="en-US" sz="1800" baseline="30000" dirty="0" err="1"/>
              <a:t>n</a:t>
            </a:r>
            <a:r>
              <a:rPr lang="en-US" sz="1800" baseline="30000" dirty="0"/>
              <a:t>+</a:t>
            </a:r>
            <a:r>
              <a:rPr lang="en-US" sz="1800" dirty="0"/>
              <a:t> in reaction </a:t>
            </a:r>
            <a:r>
              <a:rPr lang="en-US" sz="2000" dirty="0">
                <a:latin typeface="Cambria Math" panose="02040503050406030204" pitchFamily="18" charset="0"/>
                <a:ea typeface="Cambria Math" panose="02040503050406030204" pitchFamily="18" charset="0"/>
              </a:rPr>
              <a:t>(1) , i.e., </a:t>
            </a:r>
            <a:r>
              <a:rPr lang="en-US" sz="1800" dirty="0" err="1">
                <a:ea typeface="Cambria Math" panose="02040503050406030204" pitchFamily="18" charset="0"/>
              </a:rPr>
              <a:t>M</a:t>
            </a:r>
            <a:r>
              <a:rPr lang="en-US" sz="1800" baseline="30000" dirty="0" err="1">
                <a:ea typeface="Cambria Math" panose="02040503050406030204" pitchFamily="18" charset="0"/>
              </a:rPr>
              <a:t>n</a:t>
            </a:r>
            <a:r>
              <a:rPr lang="en-US" sz="1800" baseline="30000" dirty="0">
                <a:ea typeface="Cambria Math" panose="02040503050406030204" pitchFamily="18" charset="0"/>
              </a:rPr>
              <a:t>+</a:t>
            </a:r>
            <a:r>
              <a:rPr lang="en-US" sz="1800" dirty="0">
                <a:ea typeface="Cambria Math" panose="02040503050406030204" pitchFamily="18" charset="0"/>
              </a:rPr>
              <a:t>(</a:t>
            </a:r>
            <a:r>
              <a:rPr lang="en-US" sz="1800" dirty="0" err="1">
                <a:ea typeface="Cambria Math" panose="02040503050406030204" pitchFamily="18" charset="0"/>
              </a:rPr>
              <a:t>aq</a:t>
            </a:r>
            <a:r>
              <a:rPr lang="en-US" sz="1800" dirty="0">
                <a:ea typeface="Cambria Math" panose="02040503050406030204" pitchFamily="18" charset="0"/>
              </a:rPr>
              <a:t>)  +  n e</a:t>
            </a:r>
            <a:r>
              <a:rPr lang="en-US" sz="1800" baseline="30000" dirty="0">
                <a:ea typeface="Cambria Math" panose="02040503050406030204" pitchFamily="18" charset="0"/>
              </a:rPr>
              <a:t>-</a:t>
            </a:r>
            <a:r>
              <a:rPr lang="en-US" sz="1800" dirty="0">
                <a:ea typeface="Cambria Math" panose="02040503050406030204" pitchFamily="18" charset="0"/>
              </a:rPr>
              <a:t>   →   M</a:t>
            </a:r>
            <a:r>
              <a:rPr lang="en-US" sz="1800" baseline="30000" dirty="0">
                <a:ea typeface="Cambria Math" panose="02040503050406030204" pitchFamily="18" charset="0"/>
              </a:rPr>
              <a:t>0</a:t>
            </a:r>
            <a:r>
              <a:rPr lang="en-US" sz="1800" dirty="0">
                <a:ea typeface="Cambria Math" panose="02040503050406030204" pitchFamily="18" charset="0"/>
              </a:rPr>
              <a:t>(s)</a:t>
            </a:r>
            <a:r>
              <a:rPr lang="en-US" sz="1800" dirty="0"/>
              <a:t> </a:t>
            </a:r>
          </a:p>
          <a:p>
            <a:pPr marL="0" indent="0">
              <a:buNone/>
            </a:pPr>
            <a:endParaRPr lang="en-US" sz="1000" dirty="0"/>
          </a:p>
          <a:p>
            <a:pPr marL="0" indent="0">
              <a:buNone/>
            </a:pPr>
            <a:endParaRPr lang="en-US" sz="1800" dirty="0"/>
          </a:p>
        </p:txBody>
      </p:sp>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249236" y="6183928"/>
            <a:ext cx="2133600" cy="365125"/>
          </a:xfrm>
        </p:spPr>
        <p:txBody>
          <a:bodyPr/>
          <a:lstStyle/>
          <a:p>
            <a:fld id="{A748D552-2E59-4C4C-ACBB-207C47251780}" type="slidenum">
              <a:rPr lang="en-US" smtClean="0"/>
              <a:t>67</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457201" y="1228298"/>
                <a:ext cx="5227092" cy="7926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𝑐𝑎𝑡h</m:t>
                          </m:r>
                          <m:r>
                            <a:rPr lang="en-US" sz="2000" b="0" i="1" smtClean="0">
                              <a:latin typeface="Cambria Math" panose="02040503050406030204" pitchFamily="18" charset="0"/>
                            </a:rPr>
                            <m:t>,</m:t>
                          </m:r>
                          <m:r>
                            <a:rPr lang="en-US" sz="2000" b="0" i="1" smtClean="0">
                              <a:latin typeface="Cambria Math" panose="02040503050406030204" pitchFamily="18" charset="0"/>
                            </a:rPr>
                            <m:t>𝑚𝑜𝑛𝑜</m:t>
                          </m:r>
                        </m:sub>
                      </m:sSub>
                      <m:r>
                        <a:rPr lang="en-US" sz="2000" i="1">
                          <a:latin typeface="Cambria Math" panose="02040503050406030204" pitchFamily="18" charset="0"/>
                        </a:rPr>
                        <m:t>  =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𝑒</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sSup>
                                <m:sSupPr>
                                  <m:ctrlPr>
                                    <a:rPr lang="en-US" sz="2000" i="1">
                                      <a:latin typeface="Cambria Math" panose="02040503050406030204" pitchFamily="18" charset="0"/>
                                    </a:rPr>
                                  </m:ctrlPr>
                                </m:sSupPr>
                                <m:e>
                                  <m:r>
                                    <a:rPr lang="en-US" sz="2000" i="1">
                                      <a:latin typeface="Cambria Math" panose="02040503050406030204" pitchFamily="18" charset="0"/>
                                    </a:rPr>
                                    <m:t>𝑀</m:t>
                                  </m:r>
                                </m:e>
                                <m:sup>
                                  <m:r>
                                    <a:rPr lang="en-US" sz="2000" i="1">
                                      <a:latin typeface="Cambria Math" panose="02040503050406030204" pitchFamily="18" charset="0"/>
                                    </a:rPr>
                                    <m:t>𝑛</m:t>
                                  </m:r>
                                  <m:r>
                                    <a:rPr lang="en-US" sz="2000" i="1">
                                      <a:latin typeface="Cambria Math" panose="02040503050406030204" pitchFamily="18" charset="0"/>
                                    </a:rPr>
                                    <m:t>+</m:t>
                                  </m:r>
                                </m:sup>
                              </m:sSup>
                            </m:sub>
                          </m:sSub>
                        </m:den>
                      </m:f>
                      <m:r>
                        <a:rPr lang="en-US" sz="2000" i="1">
                          <a:latin typeface="Cambria Math" panose="02040503050406030204" pitchFamily="18" charset="0"/>
                        </a:rPr>
                        <m:t>𝐹</m:t>
                      </m:r>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𝑑</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sSubSup>
                                <m:sSubSupPr>
                                  <m:ctrlPr>
                                    <a:rPr lang="en-US" sz="2000" i="1" smtClean="0">
                                      <a:latin typeface="Cambria Math" panose="02040503050406030204" pitchFamily="18" charset="0"/>
                                    </a:rPr>
                                  </m:ctrlPr>
                                </m:sSubSupPr>
                                <m:e>
                                  <m:r>
                                    <a:rPr lang="en-US" sz="2000" i="1" smtClean="0">
                                      <a:latin typeface="Cambria Math" panose="02040503050406030204" pitchFamily="18" charset="0"/>
                                    </a:rPr>
                                    <m:t>𝑀</m:t>
                                  </m:r>
                                </m:e>
                                <m:sub/>
                                <m:sup>
                                  <m:r>
                                    <a:rPr lang="en-US" sz="2000" i="1">
                                      <a:latin typeface="Cambria Math" panose="02040503050406030204" pitchFamily="18" charset="0"/>
                                    </a:rPr>
                                    <m:t>𝑛</m:t>
                                  </m:r>
                                  <m:r>
                                    <a:rPr lang="en-US" sz="2000" i="1">
                                      <a:latin typeface="Cambria Math" panose="02040503050406030204" pitchFamily="18" charset="0"/>
                                    </a:rPr>
                                    <m:t>+</m:t>
                                  </m:r>
                                </m:sup>
                              </m:sSubSup>
                            </m:sub>
                          </m:sSub>
                        </m:num>
                        <m:den>
                          <m:r>
                            <a:rPr lang="en-US" sz="2000" i="1">
                              <a:latin typeface="Cambria Math" panose="02040503050406030204" pitchFamily="18" charset="0"/>
                            </a:rPr>
                            <m:t>𝑑𝑡</m:t>
                          </m:r>
                        </m:den>
                      </m:f>
                      <m:r>
                        <a:rPr lang="en-US" sz="2000" i="1">
                          <a:latin typeface="Cambria Math" panose="02040503050406030204" pitchFamily="18" charset="0"/>
                        </a:rPr>
                        <m:t> =  </m:t>
                      </m:r>
                      <m:r>
                        <a:rPr lang="en-US" sz="2000" i="1">
                          <a:latin typeface="Cambria Math" panose="02040503050406030204" pitchFamily="18" charset="0"/>
                        </a:rPr>
                        <m:t>𝑛</m:t>
                      </m:r>
                      <m:r>
                        <a:rPr lang="en-US" sz="2000" i="1">
                          <a:latin typeface="Cambria Math" panose="02040503050406030204" pitchFamily="18" charset="0"/>
                        </a:rPr>
                        <m:t> </m:t>
                      </m:r>
                      <m:r>
                        <a:rPr lang="en-US" sz="2000" i="1">
                          <a:latin typeface="Cambria Math" panose="02040503050406030204" pitchFamily="18" charset="0"/>
                        </a:rPr>
                        <m:t>𝐹</m:t>
                      </m:r>
                      <m:f>
                        <m:fPr>
                          <m:ctrlPr>
                            <a:rPr lang="en-US" sz="2000" i="1">
                              <a:latin typeface="Cambria Math" panose="02040503050406030204" pitchFamily="18" charset="0"/>
                            </a:rPr>
                          </m:ctrlPr>
                        </m:fPr>
                        <m:num>
                          <m:r>
                            <a:rPr lang="en-US" sz="2000" i="1">
                              <a:latin typeface="Cambria Math" panose="02040503050406030204" pitchFamily="18" charset="0"/>
                            </a:rPr>
                            <m:t>𝑑</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sSubSup>
                                <m:sSubSupPr>
                                  <m:ctrlPr>
                                    <a:rPr lang="en-US" sz="2000" i="1">
                                      <a:latin typeface="Cambria Math" panose="02040503050406030204" pitchFamily="18" charset="0"/>
                                    </a:rPr>
                                  </m:ctrlPr>
                                </m:sSubSupPr>
                                <m:e>
                                  <m:r>
                                    <a:rPr lang="en-US" sz="2000" i="1">
                                      <a:latin typeface="Cambria Math" panose="02040503050406030204" pitchFamily="18" charset="0"/>
                                    </a:rPr>
                                    <m:t>𝑀</m:t>
                                  </m:r>
                                </m:e>
                                <m:sub/>
                                <m:sup>
                                  <m:r>
                                    <a:rPr lang="en-US" sz="2000" i="1">
                                      <a:latin typeface="Cambria Math" panose="02040503050406030204" pitchFamily="18" charset="0"/>
                                    </a:rPr>
                                    <m:t>𝑛</m:t>
                                  </m:r>
                                  <m:r>
                                    <a:rPr lang="en-US" sz="2000" i="1">
                                      <a:latin typeface="Cambria Math" panose="02040503050406030204" pitchFamily="18" charset="0"/>
                                    </a:rPr>
                                    <m:t>+</m:t>
                                  </m:r>
                                </m:sup>
                              </m:sSubSup>
                            </m:sub>
                          </m:sSub>
                        </m:num>
                        <m:den>
                          <m:r>
                            <a:rPr lang="en-US" sz="2000" i="1">
                              <a:latin typeface="Cambria Math" panose="02040503050406030204" pitchFamily="18" charset="0"/>
                            </a:rPr>
                            <m:t>𝑑𝑡</m:t>
                          </m:r>
                        </m:den>
                      </m:f>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457201" y="1228298"/>
                <a:ext cx="5227092" cy="79265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877636" y="1316847"/>
                <a:ext cx="2743200" cy="615553"/>
              </a:xfrm>
              <a:prstGeom prst="rect">
                <a:avLst/>
              </a:prstGeom>
              <a:noFill/>
            </p:spPr>
            <p:txBody>
              <a:bodyPr wrap="square" rtlCol="0">
                <a:spAutoFit/>
              </a:bodyPr>
              <a:lstStyle/>
              <a:p>
                <a:r>
                  <a:rPr lang="en-US" sz="1600" dirty="0">
                    <a:solidFill>
                      <a:srgbClr val="FF0000"/>
                    </a:solidFill>
                    <a:latin typeface="Arial" panose="020B0604020202020204" pitchFamily="34" charset="0"/>
                    <a:cs typeface="Arial" panose="020B0604020202020204" pitchFamily="34" charset="0"/>
                  </a:rPr>
                  <a:t>where</a:t>
                </a:r>
                <a:r>
                  <a:rPr lang="en-US" dirty="0">
                    <a:solidFill>
                      <a:srgbClr val="FF0000"/>
                    </a:solidFill>
                  </a:rPr>
                  <a:t> </a:t>
                </a:r>
                <a14:m>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sSup>
                          <m:sSupPr>
                            <m:ctrlPr>
                              <a:rPr lang="en-US"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𝑀</m:t>
                            </m:r>
                          </m:e>
                          <m:sup>
                            <m:r>
                              <a:rPr lang="en-US" b="0" i="1" smtClean="0">
                                <a:solidFill>
                                  <a:srgbClr val="FF0000"/>
                                </a:solidFill>
                                <a:latin typeface="Cambria Math" panose="02040503050406030204" pitchFamily="18" charset="0"/>
                              </a:rPr>
                              <m:t>𝑛</m:t>
                            </m:r>
                            <m:r>
                              <a:rPr lang="en-US" b="0" i="1" smtClean="0">
                                <a:solidFill>
                                  <a:srgbClr val="FF0000"/>
                                </a:solidFill>
                                <a:latin typeface="Cambria Math" panose="02040503050406030204" pitchFamily="18" charset="0"/>
                              </a:rPr>
                              <m:t>+</m:t>
                            </m:r>
                          </m:sup>
                        </m:sSup>
                      </m:sub>
                    </m:sSub>
                    <m:r>
                      <a:rPr lang="en-US" b="0" i="1" smtClean="0">
                        <a:solidFill>
                          <a:srgbClr val="FF0000"/>
                        </a:solidFill>
                        <a:latin typeface="Cambria Math" panose="02040503050406030204" pitchFamily="18" charset="0"/>
                      </a:rPr>
                      <m:t>= </m:t>
                    </m:r>
                  </m:oMath>
                </a14:m>
                <a:r>
                  <a:rPr lang="en-US" dirty="0">
                    <a:solidFill>
                      <a:srgbClr val="FF0000"/>
                    </a:solidFill>
                  </a:rPr>
                  <a:t>  </a:t>
                </a:r>
                <a:r>
                  <a:rPr lang="en-US" sz="1600" dirty="0">
                    <a:solidFill>
                      <a:srgbClr val="FF0000"/>
                    </a:solidFill>
                    <a:latin typeface="Arial" panose="020B0604020202020204" pitchFamily="34" charset="0"/>
                    <a:cs typeface="Arial" panose="020B0604020202020204" pitchFamily="34" charset="0"/>
                  </a:rPr>
                  <a:t>number of moles of </a:t>
                </a:r>
                <a:r>
                  <a:rPr lang="en-US" sz="1600" dirty="0" err="1">
                    <a:solidFill>
                      <a:srgbClr val="FF0000"/>
                    </a:solidFill>
                    <a:latin typeface="Arial" panose="020B0604020202020204" pitchFamily="34" charset="0"/>
                    <a:cs typeface="Arial" panose="020B0604020202020204" pitchFamily="34" charset="0"/>
                  </a:rPr>
                  <a:t>M</a:t>
                </a:r>
                <a:r>
                  <a:rPr lang="en-US" sz="1600" baseline="30000" dirty="0" err="1">
                    <a:solidFill>
                      <a:srgbClr val="FF0000"/>
                    </a:solidFill>
                    <a:latin typeface="Arial" panose="020B0604020202020204" pitchFamily="34" charset="0"/>
                    <a:cs typeface="Arial" panose="020B0604020202020204" pitchFamily="34" charset="0"/>
                  </a:rPr>
                  <a:t>n</a:t>
                </a:r>
                <a:r>
                  <a:rPr lang="en-US" sz="1600" baseline="30000" dirty="0">
                    <a:solidFill>
                      <a:srgbClr val="FF0000"/>
                    </a:solidFill>
                    <a:latin typeface="Arial" panose="020B0604020202020204" pitchFamily="34" charset="0"/>
                    <a:cs typeface="Arial" panose="020B0604020202020204" pitchFamily="34" charset="0"/>
                  </a:rPr>
                  <a:t>+</a:t>
                </a:r>
                <a:r>
                  <a:rPr lang="en-US" sz="1600" dirty="0">
                    <a:solidFill>
                      <a:srgbClr val="FF0000"/>
                    </a:solidFill>
                    <a:latin typeface="Arial" panose="020B0604020202020204" pitchFamily="34" charset="0"/>
                    <a:cs typeface="Arial" panose="020B0604020202020204" pitchFamily="34" charset="0"/>
                  </a:rPr>
                  <a:t> in electrolyte</a:t>
                </a:r>
              </a:p>
            </p:txBody>
          </p:sp>
        </mc:Choice>
        <mc:Fallback xmlns="">
          <p:sp>
            <p:nvSpPr>
              <p:cNvPr id="7" name="TextBox 6"/>
              <p:cNvSpPr txBox="1">
                <a:spLocks noRot="1" noChangeAspect="1" noMove="1" noResize="1" noEditPoints="1" noAdjustHandles="1" noChangeArrowheads="1" noChangeShapeType="1" noTextEdit="1"/>
              </p:cNvSpPr>
              <p:nvPr/>
            </p:nvSpPr>
            <p:spPr>
              <a:xfrm>
                <a:off x="5877636" y="1316847"/>
                <a:ext cx="2743200" cy="615553"/>
              </a:xfrm>
              <a:prstGeom prst="rect">
                <a:avLst/>
              </a:prstGeom>
              <a:blipFill>
                <a:blip r:embed="rId3"/>
                <a:stretch>
                  <a:fillRect l="-1111" b="-11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99615" y="2099918"/>
                <a:ext cx="4449170" cy="761491"/>
              </a:xfrm>
              <a:prstGeom prst="rect">
                <a:avLst/>
              </a:prstGeom>
              <a:noFill/>
            </p:spPr>
            <p:txBody>
              <a:bodyPr wrap="square" rtlCol="0">
                <a:spAutoFit/>
              </a:bodyPr>
              <a:lstStyle/>
              <a:p>
                <a14:m>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𝑀</m:t>
                        </m:r>
                      </m:sub>
                    </m:sSub>
                    <m:r>
                      <a:rPr lang="en-US" sz="2400" b="0" i="1" smtClean="0">
                        <a:latin typeface="Cambria Math" panose="02040503050406030204" pitchFamily="18" charset="0"/>
                        <a:ea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𝑑</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sSubSup>
                              <m:sSubSupPr>
                                <m:ctrlPr>
                                  <a:rPr lang="en-US" sz="2400" i="1">
                                    <a:latin typeface="Cambria Math" panose="02040503050406030204" pitchFamily="18" charset="0"/>
                                  </a:rPr>
                                </m:ctrlPr>
                              </m:sSubSupPr>
                              <m:e>
                                <m:r>
                                  <a:rPr lang="en-US" sz="2400" i="1">
                                    <a:latin typeface="Cambria Math" panose="02040503050406030204" pitchFamily="18" charset="0"/>
                                  </a:rPr>
                                  <m:t>𝑀</m:t>
                                </m:r>
                              </m:e>
                              <m:sub/>
                              <m:sup>
                                <m:r>
                                  <a:rPr lang="en-US" sz="2400" i="1">
                                    <a:latin typeface="Cambria Math" panose="02040503050406030204" pitchFamily="18" charset="0"/>
                                  </a:rPr>
                                  <m:t>𝑛</m:t>
                                </m:r>
                                <m:r>
                                  <a:rPr lang="en-US" sz="2400" i="1">
                                    <a:latin typeface="Cambria Math" panose="02040503050406030204" pitchFamily="18" charset="0"/>
                                  </a:rPr>
                                  <m:t>+</m:t>
                                </m:r>
                              </m:sup>
                            </m:sSubSup>
                          </m:sub>
                        </m:sSub>
                      </m:num>
                      <m:den>
                        <m:r>
                          <a:rPr lang="en-US" sz="2400" i="1">
                            <a:latin typeface="Cambria Math" panose="02040503050406030204" pitchFamily="18" charset="0"/>
                          </a:rPr>
                          <m:t>𝑑𝑡</m:t>
                        </m:r>
                      </m:den>
                    </m:f>
                    <m:r>
                      <a:rPr lang="en-US" sz="2400" b="0" i="1">
                        <a:latin typeface="Cambria Math" panose="02040503050406030204" pitchFamily="18" charset="0"/>
                      </a:rPr>
                      <m:t>  </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𝑐𝑎𝑡h</m:t>
                            </m:r>
                            <m:r>
                              <a:rPr lang="en-US" sz="2400" b="0" i="1" smtClean="0">
                                <a:latin typeface="Cambria Math" panose="02040503050406030204" pitchFamily="18" charset="0"/>
                              </a:rPr>
                              <m:t>,</m:t>
                            </m:r>
                            <m:r>
                              <a:rPr lang="en-US" sz="2400" b="0" i="1" smtClean="0">
                                <a:latin typeface="Cambria Math" panose="02040503050406030204" pitchFamily="18" charset="0"/>
                              </a:rPr>
                              <m:t>𝑚𝑜𝑛𝑜</m:t>
                            </m:r>
                          </m:sub>
                        </m:sSub>
                      </m:num>
                      <m:den>
                        <m:r>
                          <a:rPr lang="en-US" sz="2400" b="0" i="1" smtClean="0">
                            <a:latin typeface="Cambria Math" panose="02040503050406030204" pitchFamily="18" charset="0"/>
                          </a:rPr>
                          <m:t>𝑛</m:t>
                        </m:r>
                        <m:r>
                          <a:rPr lang="en-US" sz="2400" b="0" i="1" smtClean="0">
                            <a:latin typeface="Cambria Math" panose="02040503050406030204" pitchFamily="18" charset="0"/>
                          </a:rPr>
                          <m:t> </m:t>
                        </m:r>
                        <m:r>
                          <a:rPr lang="en-US" sz="2400" b="0" i="1" smtClean="0">
                            <a:latin typeface="Cambria Math" panose="02040503050406030204" pitchFamily="18" charset="0"/>
                          </a:rPr>
                          <m:t>𝐹</m:t>
                        </m:r>
                      </m:den>
                    </m:f>
                  </m:oMath>
                </a14:m>
                <a:r>
                  <a:rPr lang="en-US" sz="2400" dirty="0"/>
                  <a:t>   </a:t>
                </a:r>
              </a:p>
            </p:txBody>
          </p:sp>
        </mc:Choice>
        <mc:Fallback xmlns="">
          <p:sp>
            <p:nvSpPr>
              <p:cNvPr id="8" name="TextBox 7"/>
              <p:cNvSpPr txBox="1">
                <a:spLocks noRot="1" noChangeAspect="1" noMove="1" noResize="1" noEditPoints="1" noAdjustHandles="1" noChangeArrowheads="1" noChangeShapeType="1" noTextEdit="1"/>
              </p:cNvSpPr>
              <p:nvPr/>
            </p:nvSpPr>
            <p:spPr>
              <a:xfrm>
                <a:off x="899615" y="2099918"/>
                <a:ext cx="4449170" cy="7614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86480" y="3054514"/>
                <a:ext cx="7176913" cy="392993"/>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Remember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𝑐𝑎𝑡h</m:t>
                        </m:r>
                        <m:r>
                          <a:rPr lang="en-US" b="0" i="1" smtClean="0">
                            <a:latin typeface="Cambria Math" panose="02040503050406030204" pitchFamily="18" charset="0"/>
                          </a:rPr>
                          <m:t>,</m:t>
                        </m:r>
                        <m:r>
                          <a:rPr lang="en-US" b="0" i="1" smtClean="0">
                            <a:latin typeface="Cambria Math" panose="02040503050406030204" pitchFamily="18" charset="0"/>
                          </a:rPr>
                          <m:t>𝑚𝑜𝑛𝑜</m:t>
                        </m:r>
                      </m:sub>
                    </m:sSub>
                  </m:oMath>
                </a14:m>
                <a:r>
                  <a:rPr lang="en-US" dirty="0">
                    <a:latin typeface="Arial" panose="020B0604020202020204" pitchFamily="34" charset="0"/>
                    <a:cs typeface="Arial" panose="020B0604020202020204" pitchFamily="34" charset="0"/>
                  </a:rPr>
                  <a:t> &lt;  0; this also ensures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𝑟</m:t>
                        </m:r>
                      </m:e>
                      <m:sub>
                        <m:r>
                          <a:rPr lang="en-US" sz="2000" i="1">
                            <a:latin typeface="Cambria Math" panose="02040503050406030204" pitchFamily="18" charset="0"/>
                            <a:ea typeface="Cambria Math" panose="02040503050406030204" pitchFamily="18" charset="0"/>
                          </a:rPr>
                          <m:t>𝑀</m:t>
                        </m:r>
                      </m:sub>
                    </m:sSub>
                  </m:oMath>
                </a14:m>
                <a:r>
                  <a:rPr lang="en-US" dirty="0">
                    <a:latin typeface="Arial" panose="020B0604020202020204" pitchFamily="34" charset="0"/>
                    <a:cs typeface="Arial" panose="020B0604020202020204" pitchFamily="34" charset="0"/>
                  </a:rPr>
                  <a:t> &lt; 0.</a:t>
                </a:r>
              </a:p>
            </p:txBody>
          </p:sp>
        </mc:Choice>
        <mc:Fallback xmlns="">
          <p:sp>
            <p:nvSpPr>
              <p:cNvPr id="9" name="TextBox 8"/>
              <p:cNvSpPr txBox="1">
                <a:spLocks noRot="1" noChangeAspect="1" noMove="1" noResize="1" noEditPoints="1" noAdjustHandles="1" noChangeArrowheads="1" noChangeShapeType="1" noTextEdit="1"/>
              </p:cNvSpPr>
              <p:nvPr/>
            </p:nvSpPr>
            <p:spPr>
              <a:xfrm>
                <a:off x="386480" y="3054514"/>
                <a:ext cx="7176913" cy="392993"/>
              </a:xfrm>
              <a:prstGeom prst="rect">
                <a:avLst/>
              </a:prstGeom>
              <a:blipFill>
                <a:blip r:embed="rId5"/>
                <a:stretch>
                  <a:fillRect l="-679" t="-4615" b="-20000"/>
                </a:stretch>
              </a:blipFill>
            </p:spPr>
            <p:txBody>
              <a:bodyPr/>
              <a:lstStyle/>
              <a:p>
                <a:r>
                  <a:rPr lang="en-US">
                    <a:noFill/>
                  </a:rPr>
                  <a:t> </a:t>
                </a:r>
              </a:p>
            </p:txBody>
          </p:sp>
        </mc:Fallback>
      </mc:AlternateContent>
      <p:grpSp>
        <p:nvGrpSpPr>
          <p:cNvPr id="13" name="Group 12"/>
          <p:cNvGrpSpPr/>
          <p:nvPr/>
        </p:nvGrpSpPr>
        <p:grpSpPr>
          <a:xfrm>
            <a:off x="386481" y="3500353"/>
            <a:ext cx="5297812" cy="2233175"/>
            <a:chOff x="386481" y="3500353"/>
            <a:chExt cx="5297812" cy="2233175"/>
          </a:xfrm>
        </p:grpSpPr>
        <mc:AlternateContent xmlns:mc="http://schemas.openxmlformats.org/markup-compatibility/2006" xmlns:a14="http://schemas.microsoft.com/office/drawing/2010/main">
          <mc:Choice Requires="a14">
            <p:sp>
              <p:nvSpPr>
                <p:cNvPr id="11" name="TextBox 10"/>
                <p:cNvSpPr txBox="1"/>
                <p:nvPr/>
              </p:nvSpPr>
              <p:spPr>
                <a:xfrm>
                  <a:off x="386481" y="3500353"/>
                  <a:ext cx="5078105" cy="223317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Thus, the balance for </a:t>
                  </a:r>
                  <a:r>
                    <a:rPr lang="en-US" dirty="0" err="1">
                      <a:latin typeface="Arial" panose="020B0604020202020204" pitchFamily="34" charset="0"/>
                      <a:cs typeface="Arial" panose="020B0604020202020204" pitchFamily="34" charset="0"/>
                    </a:rPr>
                    <a:t>M</a:t>
                  </a:r>
                  <a:r>
                    <a:rPr lang="en-US" baseline="30000" dirty="0" err="1">
                      <a:latin typeface="Arial" panose="020B0604020202020204" pitchFamily="34" charset="0"/>
                      <a:cs typeface="Arial" panose="020B0604020202020204" pitchFamily="34" charset="0"/>
                    </a:rPr>
                    <a:t>n</a:t>
                  </a:r>
                  <a:r>
                    <a:rPr lang="en-US" baseline="300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becomes</a:t>
                  </a:r>
                </a:p>
                <a:p>
                  <a:r>
                    <a:rPr lang="en-US" sz="1000" dirty="0">
                      <a:latin typeface="Arial" panose="020B0604020202020204" pitchFamily="34" charset="0"/>
                      <a:cs typeface="Arial" panose="020B0604020202020204" pitchFamily="34" charset="0"/>
                    </a:rPr>
                    <a:t> </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cs typeface="Arial" panose="020B0604020202020204" pitchFamily="34" charset="0"/>
                          </a:rPr>
                          <m:t>𝑉</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𝑑</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𝐶</m:t>
                                </m:r>
                              </m:e>
                              <m:sub>
                                <m:r>
                                  <a:rPr lang="en-US" sz="2000" i="1">
                                    <a:latin typeface="Cambria Math" panose="02040503050406030204" pitchFamily="18" charset="0"/>
                                    <a:cs typeface="Arial" panose="020B0604020202020204" pitchFamily="34" charset="0"/>
                                  </a:rPr>
                                  <m:t>𝑀</m:t>
                                </m:r>
                              </m:sub>
                            </m:sSub>
                          </m:num>
                          <m:den>
                            <m:r>
                              <a:rPr lang="en-US" sz="2000" i="1">
                                <a:latin typeface="Cambria Math" panose="02040503050406030204" pitchFamily="18" charset="0"/>
                                <a:cs typeface="Arial" panose="020B0604020202020204" pitchFamily="34" charset="0"/>
                              </a:rPr>
                              <m:t>𝑑𝑡</m:t>
                            </m:r>
                          </m:den>
                        </m:f>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𝐶</m:t>
                            </m:r>
                          </m:e>
                          <m:sub>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𝑀</m:t>
                                </m:r>
                              </m:e>
                              <m:sub>
                                <m:r>
                                  <a:rPr lang="en-US" sz="2000" i="1">
                                    <a:latin typeface="Cambria Math" panose="02040503050406030204" pitchFamily="18" charset="0"/>
                                    <a:cs typeface="Arial" panose="020B0604020202020204" pitchFamily="34" charset="0"/>
                                  </a:rPr>
                                  <m:t>𝑓</m:t>
                                </m:r>
                              </m:sub>
                            </m:sSub>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𝐶</m:t>
                            </m:r>
                          </m:e>
                          <m:sub>
                            <m:r>
                              <a:rPr lang="en-US" sz="2000" i="1">
                                <a:latin typeface="Cambria Math" panose="02040503050406030204" pitchFamily="18" charset="0"/>
                                <a:cs typeface="Arial" panose="020B0604020202020204" pitchFamily="34" charset="0"/>
                              </a:rPr>
                              <m:t>𝑀</m:t>
                            </m:r>
                          </m:sub>
                        </m:sSub>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𝑐𝑎𝑡h</m:t>
                                </m:r>
                                <m:r>
                                  <a:rPr lang="en-US" b="0" i="1" smtClean="0">
                                    <a:latin typeface="Cambria Math" panose="02040503050406030204" pitchFamily="18" charset="0"/>
                                  </a:rPr>
                                  <m:t>,</m:t>
                                </m:r>
                                <m:r>
                                  <a:rPr lang="en-US" b="0" i="1" smtClean="0">
                                    <a:latin typeface="Cambria Math" panose="02040503050406030204" pitchFamily="18" charset="0"/>
                                  </a:rPr>
                                  <m:t>𝑚𝑜𝑛𝑜</m:t>
                                </m:r>
                              </m:sub>
                            </m:sSub>
                          </m:num>
                          <m:den>
                            <m:r>
                              <a:rPr lang="en-US" i="1">
                                <a:latin typeface="Cambria Math" panose="02040503050406030204" pitchFamily="18" charset="0"/>
                              </a:rPr>
                              <m:t>𝑛</m:t>
                            </m:r>
                            <m:r>
                              <a:rPr lang="en-US" i="1">
                                <a:latin typeface="Cambria Math" panose="02040503050406030204" pitchFamily="18" charset="0"/>
                              </a:rPr>
                              <m:t> </m:t>
                            </m:r>
                            <m:r>
                              <a:rPr lang="en-US" i="1">
                                <a:latin typeface="Cambria Math" panose="02040503050406030204" pitchFamily="18" charset="0"/>
                              </a:rPr>
                              <m:t>𝐹</m:t>
                            </m:r>
                          </m:den>
                        </m:f>
                      </m:oMath>
                    </m:oMathPara>
                  </a14:m>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Arial" panose="020B0604020202020204" pitchFamily="34" charset="0"/>
                          </a:rPr>
                          <m:t>𝑉</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𝑑</m:t>
                            </m:r>
                            <m:r>
                              <a:rPr lang="en-US" i="1">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𝐶</m:t>
                                </m:r>
                              </m:e>
                              <m:sub>
                                <m:r>
                                  <a:rPr lang="en-US" i="1">
                                    <a:latin typeface="Cambria Math" panose="02040503050406030204" pitchFamily="18" charset="0"/>
                                    <a:cs typeface="Arial" panose="020B0604020202020204" pitchFamily="34" charset="0"/>
                                  </a:rPr>
                                  <m:t>𝑀</m:t>
                                </m:r>
                              </m:sub>
                            </m:sSub>
                          </m:num>
                          <m:den>
                            <m:r>
                              <a:rPr lang="en-US" i="1">
                                <a:latin typeface="Cambria Math" panose="02040503050406030204" pitchFamily="18" charset="0"/>
                                <a:cs typeface="Arial" panose="020B0604020202020204" pitchFamily="34" charset="0"/>
                              </a:rPr>
                              <m:t>𝑑𝑡</m:t>
                            </m:r>
                          </m:den>
                        </m:f>
                        <m:r>
                          <a:rPr lang="en-US" i="1">
                            <a:latin typeface="Cambria Math" panose="02040503050406030204" pitchFamily="18" charset="0"/>
                            <a:cs typeface="Arial" panose="020B0604020202020204" pitchFamily="34" charset="0"/>
                          </a:rPr>
                          <m:t> </m:t>
                        </m:r>
                        <m:r>
                          <a:rPr lang="en-US" b="0" i="1" smtClean="0">
                            <a:latin typeface="Cambria Math" panose="02040503050406030204" pitchFamily="18" charset="0"/>
                            <a:cs typeface="Arial" panose="020B0604020202020204" pitchFamily="34" charset="0"/>
                          </a:rPr>
                          <m:t> </m:t>
                        </m:r>
                        <m:r>
                          <a:rPr lang="en-US" i="1">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   </m:t>
                        </m:r>
                        <m:r>
                          <a:rPr lang="en-US" i="1">
                            <a:latin typeface="Cambria Math" panose="02040503050406030204" pitchFamily="18" charset="0"/>
                            <a:cs typeface="Arial" panose="020B0604020202020204" pitchFamily="34" charset="0"/>
                          </a:rPr>
                          <m:t>𝑞</m:t>
                        </m:r>
                        <m:r>
                          <a:rPr lang="en-US" i="1">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𝐶</m:t>
                            </m:r>
                          </m:e>
                          <m:sub>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𝑀</m:t>
                                </m:r>
                              </m:e>
                              <m:sub>
                                <m:r>
                                  <a:rPr lang="en-US" i="1">
                                    <a:latin typeface="Cambria Math" panose="02040503050406030204" pitchFamily="18" charset="0"/>
                                    <a:cs typeface="Arial" panose="020B0604020202020204" pitchFamily="34" charset="0"/>
                                  </a:rPr>
                                  <m:t>𝑓</m:t>
                                </m:r>
                              </m:sub>
                            </m:sSub>
                          </m:sub>
                        </m:sSub>
                        <m:r>
                          <a:rPr lang="en-US" i="1">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 </m:t>
                        </m:r>
                        <m:r>
                          <a:rPr lang="en-US" i="1">
                            <a:latin typeface="Cambria Math" panose="02040503050406030204" pitchFamily="18" charset="0"/>
                            <a:cs typeface="Arial" panose="020B0604020202020204" pitchFamily="34" charset="0"/>
                          </a:rPr>
                          <m:t>𝑞</m:t>
                        </m:r>
                        <m:r>
                          <a:rPr lang="en-US" i="1">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𝐶</m:t>
                            </m:r>
                          </m:e>
                          <m:sub>
                            <m:r>
                              <a:rPr lang="en-US" i="1">
                                <a:latin typeface="Cambria Math" panose="02040503050406030204" pitchFamily="18" charset="0"/>
                                <a:cs typeface="Arial" panose="020B0604020202020204" pitchFamily="34" charset="0"/>
                              </a:rPr>
                              <m:t>𝑀</m:t>
                            </m:r>
                          </m:sub>
                        </m:sSub>
                        <m:r>
                          <a:rPr lang="en-US" i="1">
                            <a:latin typeface="Cambria Math" panose="02040503050406030204" pitchFamily="18" charset="0"/>
                            <a:cs typeface="Arial" panose="020B0604020202020204" pitchFamily="34" charset="0"/>
                          </a:rPr>
                          <m:t> </m:t>
                        </m:r>
                        <m:r>
                          <a:rPr lang="en-US" b="0" i="1" smtClean="0">
                            <a:latin typeface="Cambria Math" panose="02040503050406030204" pitchFamily="18" charset="0"/>
                            <a:cs typeface="Arial" panose="020B0604020202020204" pitchFamily="34" charset="0"/>
                          </a:rPr>
                          <m:t> −</m:t>
                        </m:r>
                        <m:r>
                          <a:rPr lang="en-US" i="1">
                            <a:latin typeface="Cambria Math" panose="02040503050406030204" pitchFamily="18" charset="0"/>
                            <a:cs typeface="Arial" panose="020B0604020202020204" pitchFamily="34" charset="0"/>
                          </a:rPr>
                          <m:t>  </m:t>
                        </m:r>
                        <m:r>
                          <a:rPr lang="en-US" b="0" i="1" smtClean="0">
                            <a:latin typeface="Cambria Math" panose="02040503050406030204" pitchFamily="18" charset="0"/>
                            <a:cs typeface="Arial" panose="020B0604020202020204" pitchFamily="34" charset="0"/>
                          </a:rPr>
                          <m:t> </m:t>
                        </m:r>
                        <m:f>
                          <m:fPr>
                            <m:ctrlPr>
                              <a:rPr lang="en-US" i="1">
                                <a:latin typeface="Cambria Math" panose="02040503050406030204" pitchFamily="18" charset="0"/>
                              </a:rPr>
                            </m:ctrlPr>
                          </m:fPr>
                          <m:num>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𝑐𝑎𝑡h</m:t>
                                    </m:r>
                                    <m:r>
                                      <a:rPr lang="en-US" b="0" i="1" smtClean="0">
                                        <a:latin typeface="Cambria Math" panose="02040503050406030204" pitchFamily="18" charset="0"/>
                                      </a:rPr>
                                      <m:t>,</m:t>
                                    </m:r>
                                    <m:r>
                                      <a:rPr lang="en-US" b="0" i="1" smtClean="0">
                                        <a:latin typeface="Cambria Math" panose="02040503050406030204" pitchFamily="18" charset="0"/>
                                      </a:rPr>
                                      <m:t>𝑚𝑜𝑛𝑜</m:t>
                                    </m:r>
                                  </m:sub>
                                </m:sSub>
                              </m:e>
                            </m:d>
                          </m:num>
                          <m:den>
                            <m:r>
                              <a:rPr lang="en-US" i="1">
                                <a:latin typeface="Cambria Math" panose="02040503050406030204" pitchFamily="18" charset="0"/>
                              </a:rPr>
                              <m:t>𝑛</m:t>
                            </m:r>
                            <m:r>
                              <a:rPr lang="en-US" i="1">
                                <a:latin typeface="Cambria Math" panose="02040503050406030204" pitchFamily="18" charset="0"/>
                              </a:rPr>
                              <m:t> </m:t>
                            </m:r>
                            <m:r>
                              <a:rPr lang="en-US" i="1">
                                <a:latin typeface="Cambria Math" panose="02040503050406030204" pitchFamily="18" charset="0"/>
                              </a:rPr>
                              <m:t>𝐹</m:t>
                            </m:r>
                          </m:den>
                        </m:f>
                      </m:oMath>
                    </m:oMathPara>
                  </a14:m>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86481" y="3500353"/>
                  <a:ext cx="5078105" cy="2233175"/>
                </a:xfrm>
                <a:prstGeom prst="rect">
                  <a:avLst/>
                </a:prstGeom>
                <a:blipFill>
                  <a:blip r:embed="rId6"/>
                  <a:stretch>
                    <a:fillRect l="-960" t="-1362"/>
                  </a:stretch>
                </a:blipFill>
              </p:spPr>
              <p:txBody>
                <a:bodyPr/>
                <a:lstStyle/>
                <a:p>
                  <a:r>
                    <a:rPr lang="en-US">
                      <a:noFill/>
                    </a:rPr>
                    <a:t> </a:t>
                  </a:r>
                </a:p>
              </p:txBody>
            </p:sp>
          </mc:Fallback>
        </mc:AlternateContent>
        <p:sp>
          <p:nvSpPr>
            <p:cNvPr id="12" name="TextBox 11"/>
            <p:cNvSpPr txBox="1"/>
            <p:nvPr/>
          </p:nvSpPr>
          <p:spPr>
            <a:xfrm>
              <a:off x="5056497" y="4943745"/>
              <a:ext cx="627796" cy="400110"/>
            </a:xfrm>
            <a:prstGeom prst="rect">
              <a:avLst/>
            </a:prstGeom>
            <a:noFill/>
          </p:spPr>
          <p:txBody>
            <a:bodyPr wrap="square" rtlCol="0">
              <a:spAutoFit/>
            </a:bodyPr>
            <a:lstStyle/>
            <a:p>
              <a:r>
                <a:rPr lang="en-US" sz="2000" dirty="0">
                  <a:latin typeface="Cambria Math" panose="02040503050406030204" pitchFamily="18" charset="0"/>
                  <a:ea typeface="Cambria Math" panose="02040503050406030204" pitchFamily="18" charset="0"/>
                </a:rPr>
                <a:t>(4)</a:t>
              </a:r>
            </a:p>
          </p:txBody>
        </p:sp>
      </p:grpSp>
      <mc:AlternateContent xmlns:mc="http://schemas.openxmlformats.org/markup-compatibility/2006" xmlns:a14="http://schemas.microsoft.com/office/drawing/2010/main">
        <mc:Choice Requires="a14">
          <p:sp>
            <p:nvSpPr>
              <p:cNvPr id="14" name="TextBox 13"/>
              <p:cNvSpPr txBox="1"/>
              <p:nvPr/>
            </p:nvSpPr>
            <p:spPr>
              <a:xfrm>
                <a:off x="457201" y="5617197"/>
                <a:ext cx="6921690" cy="690510"/>
              </a:xfrm>
              <a:prstGeom prst="rect">
                <a:avLst/>
              </a:prstGeom>
              <a:noFill/>
            </p:spPr>
            <p:txBody>
              <a:bodyPr wrap="square" rtlCol="0">
                <a:spAutoFit/>
              </a:bodyPr>
              <a:lstStyle/>
              <a:p>
                <a:pPr marL="1487488" indent="-1487488"/>
                <a:r>
                  <a:rPr lang="en-US" u="sng" dirty="0">
                    <a:latin typeface="Arial" panose="020B0604020202020204" pitchFamily="34" charset="0"/>
                    <a:cs typeface="Arial" panose="020B0604020202020204" pitchFamily="34" charset="0"/>
                  </a:rPr>
                  <a:t>IMPORTANT</a:t>
                </a:r>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𝑀</m:t>
                        </m:r>
                      </m:sub>
                    </m:sSub>
                  </m:oMath>
                </a14:m>
                <a:r>
                  <a:rPr lang="en-US" dirty="0">
                    <a:latin typeface="Arial" panose="020B0604020202020204" pitchFamily="34" charset="0"/>
                    <a:cs typeface="Arial" panose="020B0604020202020204" pitchFamily="34" charset="0"/>
                  </a:rPr>
                  <a:t>  and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𝑐𝑎𝑡h</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𝑚𝑜𝑛𝑜</m:t>
                        </m:r>
                      </m:sub>
                    </m:sSub>
                  </m:oMath>
                </a14:m>
                <a:r>
                  <a:rPr lang="en-US" dirty="0">
                    <a:latin typeface="Arial" panose="020B0604020202020204" pitchFamily="34" charset="0"/>
                    <a:cs typeface="Arial" panose="020B0604020202020204" pitchFamily="34" charset="0"/>
                  </a:rPr>
                  <a:t> must account for reaction and current at </a:t>
                </a:r>
                <a:r>
                  <a:rPr lang="en-US" dirty="0">
                    <a:solidFill>
                      <a:srgbClr val="FF0000"/>
                    </a:solidFill>
                    <a:latin typeface="Arial" panose="020B0604020202020204" pitchFamily="34" charset="0"/>
                    <a:cs typeface="Arial" panose="020B0604020202020204" pitchFamily="34" charset="0"/>
                  </a:rPr>
                  <a:t>all cathodes </a:t>
                </a:r>
                <a:r>
                  <a:rPr lang="en-US" dirty="0">
                    <a:latin typeface="Arial" panose="020B0604020202020204" pitchFamily="34" charset="0"/>
                    <a:cs typeface="Arial" panose="020B0604020202020204" pitchFamily="34" charset="0"/>
                  </a:rPr>
                  <a:t>in reactor.</a:t>
                </a:r>
              </a:p>
            </p:txBody>
          </p:sp>
        </mc:Choice>
        <mc:Fallback xmlns="">
          <p:sp>
            <p:nvSpPr>
              <p:cNvPr id="14" name="TextBox 13"/>
              <p:cNvSpPr txBox="1">
                <a:spLocks noRot="1" noChangeAspect="1" noMove="1" noResize="1" noEditPoints="1" noAdjustHandles="1" noChangeArrowheads="1" noChangeShapeType="1" noTextEdit="1"/>
              </p:cNvSpPr>
              <p:nvPr/>
            </p:nvSpPr>
            <p:spPr>
              <a:xfrm>
                <a:off x="457201" y="5617197"/>
                <a:ext cx="6921690" cy="690510"/>
              </a:xfrm>
              <a:prstGeom prst="rect">
                <a:avLst/>
              </a:prstGeom>
              <a:blipFill>
                <a:blip r:embed="rId7"/>
                <a:stretch>
                  <a:fillRect l="-705" t="-877" b="-13158"/>
                </a:stretch>
              </a:blipFill>
            </p:spPr>
            <p:txBody>
              <a:bodyPr/>
              <a:lstStyle/>
              <a:p>
                <a:r>
                  <a:rPr lang="en-US">
                    <a:noFill/>
                  </a:rPr>
                  <a:t> </a:t>
                </a:r>
              </a:p>
            </p:txBody>
          </p:sp>
        </mc:Fallback>
      </mc:AlternateContent>
      <p:grpSp>
        <p:nvGrpSpPr>
          <p:cNvPr id="15" name="Group 14"/>
          <p:cNvGrpSpPr/>
          <p:nvPr/>
        </p:nvGrpSpPr>
        <p:grpSpPr>
          <a:xfrm>
            <a:off x="5091440" y="2159193"/>
            <a:ext cx="3983942" cy="855427"/>
            <a:chOff x="5091440" y="2159193"/>
            <a:chExt cx="3983942" cy="855427"/>
          </a:xfrm>
        </p:grpSpPr>
        <mc:AlternateContent xmlns:mc="http://schemas.openxmlformats.org/markup-compatibility/2006" xmlns:a14="http://schemas.microsoft.com/office/drawing/2010/main">
          <mc:Choice Requires="a14">
            <p:sp>
              <p:nvSpPr>
                <p:cNvPr id="2" name="TextBox 1"/>
                <p:cNvSpPr txBox="1"/>
                <p:nvPr/>
              </p:nvSpPr>
              <p:spPr>
                <a:xfrm>
                  <a:off x="5861919" y="2159193"/>
                  <a:ext cx="3213463" cy="855427"/>
                </a:xfrm>
                <a:prstGeom prst="rect">
                  <a:avLst/>
                </a:prstGeom>
                <a:noFill/>
              </p:spPr>
              <p:txBody>
                <a:bodyPr wrap="square" rtlCol="0">
                  <a:spAutoFit/>
                </a:bodyPr>
                <a:lstStyle/>
                <a:p>
                  <a:r>
                    <a:rPr lang="en-US" sz="1600" dirty="0">
                      <a:solidFill>
                        <a:srgbClr val="FF0000"/>
                      </a:solidFill>
                      <a:latin typeface="Arial" panose="020B0604020202020204" pitchFamily="34" charset="0"/>
                      <a:cs typeface="Arial" panose="020B0604020202020204" pitchFamily="34" charset="0"/>
                    </a:rPr>
                    <a:t>must use </a:t>
                  </a:r>
                  <a:r>
                    <a:rPr lang="en-US" sz="1600" u="sng" dirty="0">
                      <a:solidFill>
                        <a:srgbClr val="FF0000"/>
                      </a:solidFill>
                      <a:latin typeface="Arial" panose="020B0604020202020204" pitchFamily="34" charset="0"/>
                      <a:cs typeface="Arial" panose="020B0604020202020204" pitchFamily="34" charset="0"/>
                    </a:rPr>
                    <a:t>current</a:t>
                  </a:r>
                  <a:r>
                    <a:rPr lang="en-US" sz="1600" dirty="0">
                      <a:solidFill>
                        <a:srgbClr val="FF0000"/>
                      </a:solidFill>
                      <a:latin typeface="Arial" panose="020B0604020202020204" pitchFamily="34" charset="0"/>
                      <a:cs typeface="Arial" panose="020B0604020202020204" pitchFamily="34" charset="0"/>
                    </a:rPr>
                    <a:t>, not current density, so that </a:t>
                  </a:r>
                  <a14:m>
                    <m:oMath xmlns:m="http://schemas.openxmlformats.org/officeDocument/2006/math">
                      <m:sSub>
                        <m:sSubPr>
                          <m:ctrlPr>
                            <a:rPr lang="en-US" i="1">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𝑟</m:t>
                          </m:r>
                        </m:e>
                        <m:sub>
                          <m:r>
                            <a:rPr lang="en-US" i="1">
                              <a:solidFill>
                                <a:srgbClr val="FF0000"/>
                              </a:solidFill>
                              <a:latin typeface="Cambria Math" panose="02040503050406030204" pitchFamily="18" charset="0"/>
                              <a:ea typeface="Cambria Math" panose="02040503050406030204" pitchFamily="18" charset="0"/>
                            </a:rPr>
                            <m:t>𝑀</m:t>
                          </m:r>
                        </m:sub>
                      </m:sSub>
                    </m:oMath>
                  </a14:m>
                  <a:r>
                    <a:rPr lang="en-US" sz="1600" dirty="0">
                      <a:solidFill>
                        <a:srgbClr val="FF0000"/>
                      </a:solidFill>
                      <a:latin typeface="Arial" panose="020B0604020202020204" pitchFamily="34" charset="0"/>
                      <a:cs typeface="Arial" panose="020B0604020202020204" pitchFamily="34" charset="0"/>
                    </a:rPr>
                    <a:t> has units of </a:t>
                  </a:r>
                  <a:r>
                    <a:rPr lang="en-US" sz="1600" dirty="0" err="1">
                      <a:solidFill>
                        <a:srgbClr val="FF0000"/>
                      </a:solidFill>
                      <a:latin typeface="Arial" panose="020B0604020202020204" pitchFamily="34" charset="0"/>
                      <a:cs typeface="Arial" panose="020B0604020202020204" pitchFamily="34" charset="0"/>
                    </a:rPr>
                    <a:t>mol</a:t>
                  </a:r>
                  <a:r>
                    <a:rPr lang="en-US" sz="1600" dirty="0">
                      <a:solidFill>
                        <a:srgbClr val="FF0000"/>
                      </a:solidFill>
                      <a:latin typeface="Arial" panose="020B0604020202020204" pitchFamily="34" charset="0"/>
                      <a:cs typeface="Arial" panose="020B0604020202020204" pitchFamily="34" charset="0"/>
                    </a:rPr>
                    <a:t> s</a:t>
                  </a:r>
                  <a:r>
                    <a:rPr lang="en-US" sz="1600" baseline="30000" dirty="0">
                      <a:solidFill>
                        <a:srgbClr val="FF0000"/>
                      </a:solidFill>
                      <a:latin typeface="Arial" panose="020B0604020202020204" pitchFamily="34" charset="0"/>
                      <a:cs typeface="Arial" panose="020B0604020202020204" pitchFamily="34" charset="0"/>
                    </a:rPr>
                    <a:t>-1</a:t>
                  </a:r>
                  <a:endParaRPr lang="en-US" sz="1600" dirty="0">
                    <a:solidFill>
                      <a:srgbClr val="FF0000"/>
                    </a:solidFill>
                    <a:latin typeface="Arial" panose="020B0604020202020204" pitchFamily="34" charset="0"/>
                    <a:cs typeface="Arial" panose="020B0604020202020204"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861919" y="2159193"/>
                  <a:ext cx="3213463" cy="855427"/>
                </a:xfrm>
                <a:prstGeom prst="rect">
                  <a:avLst/>
                </a:prstGeom>
                <a:blipFill>
                  <a:blip r:embed="rId8"/>
                  <a:stretch>
                    <a:fillRect l="-1139" t="-2128" b="-7801"/>
                  </a:stretch>
                </a:blipFill>
              </p:spPr>
              <p:txBody>
                <a:bodyPr/>
                <a:lstStyle/>
                <a:p>
                  <a:r>
                    <a:rPr lang="en-US">
                      <a:noFill/>
                    </a:rPr>
                    <a:t> </a:t>
                  </a:r>
                </a:p>
              </p:txBody>
            </p:sp>
          </mc:Fallback>
        </mc:AlternateContent>
        <p:sp>
          <p:nvSpPr>
            <p:cNvPr id="10" name="Down Arrow 9"/>
            <p:cNvSpPr/>
            <p:nvPr/>
          </p:nvSpPr>
          <p:spPr>
            <a:xfrm rot="5400000">
              <a:off x="5240790" y="2164147"/>
              <a:ext cx="329096" cy="6277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9438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fade">
                                      <p:cBhvr>
                                        <p:cTn id="25" dur="500"/>
                                        <p:tgtEl>
                                          <p:spTgt spid="9">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fade">
                                      <p:cBhvr>
                                        <p:cTn id="3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3080" y="347101"/>
            <a:ext cx="8011651" cy="1347715"/>
          </a:xfrm>
        </p:spPr>
        <p:txBody>
          <a:bodyPr/>
          <a:lstStyle/>
          <a:p>
            <a:pPr marL="0" indent="0">
              <a:buNone/>
            </a:pPr>
            <a:r>
              <a:rPr lang="en-US" sz="1800" u="sng" dirty="0"/>
              <a:t>Transient balance on H</a:t>
            </a:r>
            <a:r>
              <a:rPr lang="en-US" sz="1800" u="sng" baseline="30000" dirty="0"/>
              <a:t>+</a:t>
            </a:r>
            <a:r>
              <a:rPr lang="en-US" sz="1800" u="sng" dirty="0"/>
              <a:t> ion</a:t>
            </a:r>
            <a:r>
              <a:rPr lang="en-US" sz="1800" dirty="0"/>
              <a:t>:</a:t>
            </a:r>
          </a:p>
          <a:p>
            <a:pPr marL="573088" indent="-573088" algn="just">
              <a:buNone/>
            </a:pPr>
            <a:endParaRPr lang="en-US" sz="1000" dirty="0"/>
          </a:p>
        </p:txBody>
      </p:sp>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938862" y="6339609"/>
            <a:ext cx="2133600" cy="365125"/>
          </a:xfrm>
        </p:spPr>
        <p:txBody>
          <a:bodyPr/>
          <a:lstStyle/>
          <a:p>
            <a:fld id="{A748D552-2E59-4C4C-ACBB-207C47251780}" type="slidenum">
              <a:rPr lang="en-US" smtClean="0"/>
              <a:t>68</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559557" y="764103"/>
                <a:ext cx="4572001" cy="6766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𝑉</m:t>
                      </m:r>
                      <m:f>
                        <m:fPr>
                          <m:ctrlPr>
                            <a:rPr lang="en-US" sz="2000" i="1">
                              <a:latin typeface="Cambria Math" panose="02040503050406030204" pitchFamily="18" charset="0"/>
                            </a:rPr>
                          </m:ctrlPr>
                        </m:fPr>
                        <m:num>
                          <m:r>
                            <a:rPr lang="en-US" sz="2000" i="1">
                              <a:latin typeface="Cambria Math" panose="02040503050406030204" pitchFamily="18" charset="0"/>
                            </a:rPr>
                            <m:t>𝑑</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𝐻</m:t>
                              </m:r>
                            </m:sub>
                          </m:sSub>
                        </m:num>
                        <m:den>
                          <m:r>
                            <a:rPr lang="en-US" sz="2000" i="1">
                              <a:latin typeface="Cambria Math" panose="02040503050406030204" pitchFamily="18" charset="0"/>
                            </a:rPr>
                            <m:t>𝑑𝑡</m:t>
                          </m:r>
                        </m:den>
                      </m:f>
                      <m:r>
                        <a:rPr lang="en-US" sz="2000" i="1">
                          <a:latin typeface="Cambria Math" panose="02040503050406030204" pitchFamily="18" charset="0"/>
                        </a:rPr>
                        <m:t> =</m:t>
                      </m:r>
                      <m:r>
                        <a:rPr lang="en-US" sz="2000" i="1">
                          <a:latin typeface="Cambria Math" panose="02040503050406030204" pitchFamily="18" charset="0"/>
                        </a:rPr>
                        <m:t>𝑞</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𝑓</m:t>
                              </m:r>
                            </m:sub>
                          </m:sSub>
                        </m:sub>
                      </m:sSub>
                      <m:r>
                        <a:rPr lang="en-US" sz="2000" i="1">
                          <a:latin typeface="Cambria Math" panose="02040503050406030204" pitchFamily="18" charset="0"/>
                        </a:rPr>
                        <m:t>−</m:t>
                      </m:r>
                      <m:r>
                        <a:rPr lang="en-US" sz="2000" i="1">
                          <a:latin typeface="Cambria Math" panose="02040503050406030204" pitchFamily="18" charset="0"/>
                        </a:rPr>
                        <m:t>𝑞</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𝐻</m:t>
                          </m:r>
                        </m:sub>
                      </m:sSub>
                      <m:r>
                        <a:rPr lang="en-US" sz="2000" i="1">
                          <a:latin typeface="Cambria Math" panose="02040503050406030204" pitchFamily="18" charset="0"/>
                        </a:rPr>
                        <m:t> +  </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𝐻</m:t>
                          </m:r>
                        </m:sub>
                      </m:sSub>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i="1">
                              <a:latin typeface="Cambria Math" panose="02040503050406030204" pitchFamily="18" charset="0"/>
                            </a:rPr>
                            <m:t>5</m:t>
                          </m:r>
                        </m:e>
                      </m:d>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559557" y="764103"/>
                <a:ext cx="4572001" cy="67666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71073" y="1694816"/>
                <a:ext cx="3057099" cy="392993"/>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How to evaluate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𝐻</m:t>
                        </m:r>
                      </m:sub>
                    </m:sSub>
                  </m:oMath>
                </a14:m>
                <a:r>
                  <a:rPr lang="en-US" dirty="0"/>
                  <a:t> </a:t>
                </a:r>
                <a:r>
                  <a:rPr lang="en-US" dirty="0">
                    <a:latin typeface="Arial" panose="020B0604020202020204" pitchFamily="34" charset="0"/>
                    <a:cs typeface="Arial" panose="020B0604020202020204" pitchFamily="34" charset="0"/>
                  </a:rPr>
                  <a:t>? </a:t>
                </a:r>
              </a:p>
            </p:txBody>
          </p:sp>
        </mc:Choice>
        <mc:Fallback xmlns="">
          <p:sp>
            <p:nvSpPr>
              <p:cNvPr id="7" name="TextBox 6"/>
              <p:cNvSpPr txBox="1">
                <a:spLocks noRot="1" noChangeAspect="1" noMove="1" noResize="1" noEditPoints="1" noAdjustHandles="1" noChangeArrowheads="1" noChangeShapeType="1" noTextEdit="1"/>
              </p:cNvSpPr>
              <p:nvPr/>
            </p:nvSpPr>
            <p:spPr>
              <a:xfrm>
                <a:off x="671073" y="1694816"/>
                <a:ext cx="3057099" cy="392993"/>
              </a:xfrm>
              <a:prstGeom prst="rect">
                <a:avLst/>
              </a:prstGeom>
              <a:blipFill>
                <a:blip r:embed="rId3"/>
                <a:stretch>
                  <a:fillRect l="-1594" t="-3125" b="-23438"/>
                </a:stretch>
              </a:blipFill>
            </p:spPr>
            <p:txBody>
              <a:bodyPr/>
              <a:lstStyle/>
              <a:p>
                <a:r>
                  <a:rPr lang="en-US">
                    <a:noFill/>
                  </a:rPr>
                  <a:t> </a:t>
                </a:r>
              </a:p>
            </p:txBody>
          </p:sp>
        </mc:Fallback>
      </mc:AlternateContent>
      <p:sp>
        <p:nvSpPr>
          <p:cNvPr id="8" name="TextBox 7"/>
          <p:cNvSpPr txBox="1"/>
          <p:nvPr/>
        </p:nvSpPr>
        <p:spPr>
          <a:xfrm>
            <a:off x="3236223" y="1691263"/>
            <a:ext cx="4888874" cy="646331"/>
          </a:xfrm>
          <a:prstGeom prst="rect">
            <a:avLst/>
          </a:prstGeom>
          <a:noFill/>
        </p:spPr>
        <p:txBody>
          <a:bodyPr wrap="square" rtlCol="0">
            <a:spAutoFit/>
          </a:bodyPr>
          <a:lstStyle/>
          <a:p>
            <a:pPr marL="234950" indent="-234950"/>
            <a:r>
              <a:rPr lang="en-US" dirty="0">
                <a:solidFill>
                  <a:srgbClr val="FF0000"/>
                </a:solidFill>
              </a:rPr>
              <a:t> </a:t>
            </a:r>
            <a:r>
              <a:rPr lang="en-US" dirty="0">
                <a:solidFill>
                  <a:srgbClr val="FF0000"/>
                </a:solidFill>
                <a:latin typeface="Arial" panose="020B0604020202020204" pitchFamily="34" charset="0"/>
                <a:cs typeface="Arial" panose="020B0604020202020204" pitchFamily="34" charset="0"/>
              </a:rPr>
              <a:t>– use Faraday’s Law for reaction (2)       </a:t>
            </a:r>
            <a:r>
              <a:rPr lang="en-US" dirty="0">
                <a:solidFill>
                  <a:srgbClr val="FF0000"/>
                </a:solidFill>
                <a:latin typeface="Arial" panose="020B0604020202020204" pitchFamily="34" charset="0"/>
                <a:ea typeface="Cambria Math" panose="02040503050406030204" pitchFamily="18" charset="0"/>
                <a:cs typeface="Arial" panose="020B0604020202020204" pitchFamily="34" charset="0"/>
              </a:rPr>
              <a:t>H</a:t>
            </a:r>
            <a:r>
              <a:rPr lang="en-US" baseline="-25000" dirty="0">
                <a:solidFill>
                  <a:srgbClr val="FF0000"/>
                </a:solidFill>
                <a:latin typeface="Arial" panose="020B0604020202020204" pitchFamily="34" charset="0"/>
                <a:ea typeface="Cambria Math" panose="02040503050406030204" pitchFamily="18" charset="0"/>
                <a:cs typeface="Arial" panose="020B0604020202020204" pitchFamily="34" charset="0"/>
              </a:rPr>
              <a:t>2</a:t>
            </a:r>
            <a:r>
              <a:rPr lang="en-US" dirty="0">
                <a:solidFill>
                  <a:srgbClr val="FF0000"/>
                </a:solidFill>
                <a:latin typeface="Arial" panose="020B0604020202020204" pitchFamily="34" charset="0"/>
                <a:ea typeface="Cambria Math" panose="02040503050406030204" pitchFamily="18" charset="0"/>
                <a:cs typeface="Arial" panose="020B0604020202020204" pitchFamily="34" charset="0"/>
              </a:rPr>
              <a:t>O(</a:t>
            </a:r>
            <a:r>
              <a:rPr lang="en-US" i="1" dirty="0">
                <a:solidFill>
                  <a:srgbClr val="FF0000"/>
                </a:solidFill>
                <a:latin typeface="Arial" panose="020B0604020202020204" pitchFamily="34" charset="0"/>
                <a:ea typeface="Cambria Math" panose="02040503050406030204" pitchFamily="18" charset="0"/>
                <a:cs typeface="Arial" panose="020B0604020202020204" pitchFamily="34" charset="0"/>
              </a:rPr>
              <a:t>l</a:t>
            </a:r>
            <a:r>
              <a:rPr lang="en-US" dirty="0">
                <a:solidFill>
                  <a:srgbClr val="FF0000"/>
                </a:solidFill>
                <a:latin typeface="Arial" panose="020B0604020202020204" pitchFamily="34" charset="0"/>
                <a:ea typeface="Cambria Math" panose="02040503050406030204" pitchFamily="18" charset="0"/>
                <a:cs typeface="Arial" panose="020B0604020202020204" pitchFamily="34" charset="0"/>
              </a:rPr>
              <a:t>)   →   ½ O</a:t>
            </a:r>
            <a:r>
              <a:rPr lang="en-US" baseline="-25000" dirty="0">
                <a:solidFill>
                  <a:srgbClr val="FF0000"/>
                </a:solidFill>
                <a:latin typeface="Arial" panose="020B0604020202020204" pitchFamily="34" charset="0"/>
                <a:ea typeface="Cambria Math" panose="02040503050406030204" pitchFamily="18" charset="0"/>
                <a:cs typeface="Arial" panose="020B0604020202020204" pitchFamily="34" charset="0"/>
              </a:rPr>
              <a:t>2</a:t>
            </a:r>
            <a:r>
              <a:rPr lang="en-US" dirty="0">
                <a:solidFill>
                  <a:srgbClr val="FF0000"/>
                </a:solidFill>
                <a:latin typeface="Arial" panose="020B0604020202020204" pitchFamily="34" charset="0"/>
                <a:ea typeface="Cambria Math" panose="02040503050406030204" pitchFamily="18" charset="0"/>
                <a:cs typeface="Arial" panose="020B0604020202020204" pitchFamily="34" charset="0"/>
              </a:rPr>
              <a:t>(g)  +  2 H</a:t>
            </a:r>
            <a:r>
              <a:rPr lang="en-US" baseline="30000" dirty="0">
                <a:solidFill>
                  <a:srgbClr val="FF0000"/>
                </a:solidFill>
                <a:latin typeface="Arial" panose="020B0604020202020204" pitchFamily="34" charset="0"/>
                <a:ea typeface="Cambria Math" panose="02040503050406030204" pitchFamily="18" charset="0"/>
                <a:cs typeface="Arial" panose="020B0604020202020204" pitchFamily="34" charset="0"/>
              </a:rPr>
              <a:t>+</a:t>
            </a:r>
            <a:r>
              <a:rPr lang="en-US" dirty="0">
                <a:solidFill>
                  <a:srgbClr val="FF0000"/>
                </a:solidFill>
                <a:latin typeface="Arial" panose="020B0604020202020204" pitchFamily="34" charset="0"/>
                <a:ea typeface="Cambria Math" panose="02040503050406030204" pitchFamily="18" charset="0"/>
                <a:cs typeface="Arial" panose="020B0604020202020204" pitchFamily="34" charset="0"/>
              </a:rPr>
              <a:t>(</a:t>
            </a:r>
            <a:r>
              <a:rPr lang="en-US" dirty="0" err="1">
                <a:solidFill>
                  <a:srgbClr val="FF0000"/>
                </a:solidFill>
                <a:latin typeface="Arial" panose="020B0604020202020204" pitchFamily="34" charset="0"/>
                <a:ea typeface="Cambria Math" panose="02040503050406030204" pitchFamily="18" charset="0"/>
                <a:cs typeface="Arial" panose="020B0604020202020204" pitchFamily="34" charset="0"/>
              </a:rPr>
              <a:t>aq</a:t>
            </a:r>
            <a:r>
              <a:rPr lang="en-US" dirty="0">
                <a:solidFill>
                  <a:srgbClr val="FF0000"/>
                </a:solidFill>
                <a:latin typeface="Arial" panose="020B0604020202020204" pitchFamily="34" charset="0"/>
                <a:ea typeface="Cambria Math" panose="02040503050406030204" pitchFamily="18" charset="0"/>
                <a:cs typeface="Arial" panose="020B0604020202020204" pitchFamily="34" charset="0"/>
              </a:rPr>
              <a:t>)  +  2 e</a:t>
            </a:r>
            <a:r>
              <a:rPr lang="en-US" baseline="30000" dirty="0">
                <a:solidFill>
                  <a:srgbClr val="FF0000"/>
                </a:solidFill>
                <a:latin typeface="Arial" panose="020B0604020202020204" pitchFamily="34" charset="0"/>
                <a:ea typeface="Cambria Math" panose="02040503050406030204" pitchFamily="18" charset="0"/>
                <a:cs typeface="Arial" panose="020B0604020202020204" pitchFamily="34" charset="0"/>
              </a:rPr>
              <a:t>-</a:t>
            </a:r>
            <a:r>
              <a:rPr lang="en-US" dirty="0">
                <a:solidFill>
                  <a:srgbClr val="FF0000"/>
                </a:solidFill>
                <a:latin typeface="Arial" panose="020B0604020202020204" pitchFamily="34" charset="0"/>
                <a:cs typeface="Arial" panose="020B0604020202020204" pitchFamily="34" charset="0"/>
              </a:rPr>
              <a:t> </a:t>
            </a:r>
          </a:p>
        </p:txBody>
      </p:sp>
      <mc:AlternateContent xmlns:mc="http://schemas.openxmlformats.org/markup-compatibility/2006" xmlns:a14="http://schemas.microsoft.com/office/drawing/2010/main">
        <mc:Choice Requires="a14">
          <p:sp>
            <p:nvSpPr>
              <p:cNvPr id="10" name="TextBox 9"/>
              <p:cNvSpPr txBox="1"/>
              <p:nvPr/>
            </p:nvSpPr>
            <p:spPr>
              <a:xfrm>
                <a:off x="515201" y="2368565"/>
                <a:ext cx="4885899" cy="7926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𝐼</m:t>
                          </m:r>
                        </m:e>
                        <m:sub>
                          <m:r>
                            <a:rPr lang="en-US" sz="2000" b="0" i="1" smtClean="0">
                              <a:latin typeface="Cambria Math" panose="02040503050406030204" pitchFamily="18" charset="0"/>
                            </a:rPr>
                            <m:t>𝑎𝑛</m:t>
                          </m:r>
                          <m:r>
                            <a:rPr lang="en-US" sz="2000" b="0" i="1" smtClean="0">
                              <a:latin typeface="Cambria Math" panose="02040503050406030204" pitchFamily="18" charset="0"/>
                            </a:rPr>
                            <m:t>,</m:t>
                          </m:r>
                          <m:r>
                            <a:rPr lang="en-US" sz="2000" b="0" i="1" smtClean="0">
                              <a:latin typeface="Cambria Math" panose="02040503050406030204" pitchFamily="18" charset="0"/>
                            </a:rPr>
                            <m:t>𝑚𝑜𝑛𝑜</m:t>
                          </m:r>
                        </m:sub>
                      </m:sSub>
                      <m:r>
                        <a:rPr lang="en-US" sz="2000" i="1">
                          <a:latin typeface="Cambria Math" panose="02040503050406030204" pitchFamily="18" charset="0"/>
                        </a:rPr>
                        <m:t>  =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𝑒</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𝐻</m:t>
                                  </m:r>
                                </m:e>
                                <m:sup>
                                  <m:r>
                                    <a:rPr lang="en-US" sz="2000" b="0" i="1" smtClean="0">
                                      <a:latin typeface="Cambria Math" panose="02040503050406030204" pitchFamily="18" charset="0"/>
                                    </a:rPr>
                                    <m:t>+</m:t>
                                  </m:r>
                                </m:sup>
                              </m:sSup>
                            </m:sub>
                          </m:sSub>
                        </m:den>
                      </m:f>
                      <m:r>
                        <a:rPr lang="en-US" sz="2000" i="1">
                          <a:latin typeface="Cambria Math" panose="02040503050406030204" pitchFamily="18" charset="0"/>
                        </a:rPr>
                        <m:t>𝐹</m:t>
                      </m:r>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𝑑</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𝐻</m:t>
                                  </m:r>
                                </m:e>
                                <m:sub/>
                                <m:sup>
                                  <m:r>
                                    <a:rPr lang="en-US" sz="2000" i="1">
                                      <a:latin typeface="Cambria Math" panose="02040503050406030204" pitchFamily="18" charset="0"/>
                                    </a:rPr>
                                    <m:t>+</m:t>
                                  </m:r>
                                </m:sup>
                              </m:sSubSup>
                            </m:sub>
                          </m:sSub>
                        </m:num>
                        <m:den>
                          <m:r>
                            <a:rPr lang="en-US" sz="2000" i="1">
                              <a:latin typeface="Cambria Math" panose="02040503050406030204" pitchFamily="18" charset="0"/>
                            </a:rPr>
                            <m:t>𝑑𝑡</m:t>
                          </m:r>
                        </m:den>
                      </m:f>
                      <m:r>
                        <a:rPr lang="en-US" sz="2000" i="1">
                          <a:latin typeface="Cambria Math" panose="02040503050406030204" pitchFamily="18" charset="0"/>
                        </a:rPr>
                        <m:t> =  </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2</m:t>
                          </m:r>
                        </m:num>
                        <m:den>
                          <m:r>
                            <a:rPr lang="en-US" sz="2000" b="0" i="1" smtClean="0">
                              <a:latin typeface="Cambria Math" panose="02040503050406030204" pitchFamily="18" charset="0"/>
                            </a:rPr>
                            <m:t>2</m:t>
                          </m:r>
                        </m:den>
                      </m:f>
                      <m:r>
                        <a:rPr lang="en-US" sz="2000" i="1">
                          <a:latin typeface="Cambria Math" panose="02040503050406030204" pitchFamily="18" charset="0"/>
                        </a:rPr>
                        <m:t> </m:t>
                      </m:r>
                      <m:r>
                        <a:rPr lang="en-US" sz="2000" i="1">
                          <a:latin typeface="Cambria Math" panose="02040503050406030204" pitchFamily="18" charset="0"/>
                        </a:rPr>
                        <m:t>𝐹</m:t>
                      </m:r>
                      <m:f>
                        <m:fPr>
                          <m:ctrlPr>
                            <a:rPr lang="en-US" sz="2000" i="1">
                              <a:latin typeface="Cambria Math" panose="02040503050406030204" pitchFamily="18" charset="0"/>
                            </a:rPr>
                          </m:ctrlPr>
                        </m:fPr>
                        <m:num>
                          <m:r>
                            <a:rPr lang="en-US" sz="2000" i="1">
                              <a:latin typeface="Cambria Math" panose="02040503050406030204" pitchFamily="18" charset="0"/>
                            </a:rPr>
                            <m:t>𝑑</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𝐻</m:t>
                                  </m:r>
                                </m:e>
                                <m:sub/>
                                <m:sup>
                                  <m:r>
                                    <a:rPr lang="en-US" sz="2000" i="1">
                                      <a:latin typeface="Cambria Math" panose="02040503050406030204" pitchFamily="18" charset="0"/>
                                    </a:rPr>
                                    <m:t>+</m:t>
                                  </m:r>
                                </m:sup>
                              </m:sSubSup>
                            </m:sub>
                          </m:sSub>
                        </m:num>
                        <m:den>
                          <m:r>
                            <a:rPr lang="en-US" sz="2000" i="1">
                              <a:latin typeface="Cambria Math" panose="02040503050406030204" pitchFamily="18" charset="0"/>
                            </a:rPr>
                            <m:t>𝑑𝑡</m:t>
                          </m:r>
                        </m:den>
                      </m:f>
                    </m:oMath>
                  </m:oMathPara>
                </a14:m>
                <a:endParaRPr lang="en-US" sz="2000" dirty="0"/>
              </a:p>
            </p:txBody>
          </p:sp>
        </mc:Choice>
        <mc:Fallback xmlns="">
          <p:sp>
            <p:nvSpPr>
              <p:cNvPr id="10" name="TextBox 9"/>
              <p:cNvSpPr txBox="1">
                <a:spLocks noRot="1" noChangeAspect="1" noMove="1" noResize="1" noEditPoints="1" noAdjustHandles="1" noChangeArrowheads="1" noChangeShapeType="1" noTextEdit="1"/>
              </p:cNvSpPr>
              <p:nvPr/>
            </p:nvSpPr>
            <p:spPr>
              <a:xfrm>
                <a:off x="515201" y="2368565"/>
                <a:ext cx="4885899" cy="79265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170293" y="3092536"/>
                <a:ext cx="3575714" cy="7423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𝐻</m:t>
                          </m:r>
                        </m:sub>
                      </m:sSub>
                      <m:r>
                        <a:rPr lang="en-US" sz="2000" i="1">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𝑑</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sSubSup>
                                <m:sSubSupPr>
                                  <m:ctrlPr>
                                    <a:rPr lang="en-US" sz="2000" i="1">
                                      <a:latin typeface="Cambria Math" panose="02040503050406030204" pitchFamily="18" charset="0"/>
                                    </a:rPr>
                                  </m:ctrlPr>
                                </m:sSubSupPr>
                                <m:e>
                                  <m:r>
                                    <a:rPr lang="en-US" sz="2000" b="0" i="1" smtClean="0">
                                      <a:latin typeface="Cambria Math" panose="02040503050406030204" pitchFamily="18" charset="0"/>
                                    </a:rPr>
                                    <m:t>𝐻</m:t>
                                  </m:r>
                                </m:e>
                                <m:sub/>
                                <m:sup>
                                  <m:r>
                                    <a:rPr lang="en-US" sz="2000" i="1">
                                      <a:latin typeface="Cambria Math" panose="02040503050406030204" pitchFamily="18" charset="0"/>
                                    </a:rPr>
                                    <m:t>+</m:t>
                                  </m:r>
                                </m:sup>
                              </m:sSubSup>
                            </m:sub>
                          </m:sSub>
                        </m:num>
                        <m:den>
                          <m:r>
                            <a:rPr lang="en-US" sz="2000" i="1">
                              <a:latin typeface="Cambria Math" panose="02040503050406030204" pitchFamily="18" charset="0"/>
                            </a:rPr>
                            <m:t>𝑑𝑡</m:t>
                          </m:r>
                        </m:den>
                      </m:f>
                      <m:r>
                        <a:rPr lang="en-US" sz="2000" i="1">
                          <a:latin typeface="Cambria Math" panose="02040503050406030204" pitchFamily="18" charset="0"/>
                        </a:rPr>
                        <m:t>  =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b="0" i="1" smtClean="0">
                                  <a:latin typeface="Cambria Math" panose="02040503050406030204" pitchFamily="18" charset="0"/>
                                </a:rPr>
                                <m:t>𝑎𝑛</m:t>
                              </m:r>
                              <m:r>
                                <a:rPr lang="en-US" sz="2000" b="0" i="1" smtClean="0">
                                  <a:latin typeface="Cambria Math" panose="02040503050406030204" pitchFamily="18" charset="0"/>
                                </a:rPr>
                                <m:t>,</m:t>
                              </m:r>
                              <m:r>
                                <a:rPr lang="en-US" sz="2000" b="0" i="1" smtClean="0">
                                  <a:latin typeface="Cambria Math" panose="02040503050406030204" pitchFamily="18" charset="0"/>
                                </a:rPr>
                                <m:t>𝑚𝑜𝑛𝑜</m:t>
                              </m:r>
                            </m:sub>
                          </m:sSub>
                        </m:num>
                        <m:den>
                          <m:r>
                            <a:rPr lang="en-US" sz="2000" i="1">
                              <a:latin typeface="Cambria Math" panose="02040503050406030204" pitchFamily="18" charset="0"/>
                            </a:rPr>
                            <m:t> </m:t>
                          </m:r>
                          <m:r>
                            <a:rPr lang="en-US" sz="2000" i="1">
                              <a:latin typeface="Cambria Math" panose="02040503050406030204" pitchFamily="18" charset="0"/>
                            </a:rPr>
                            <m:t>𝐹</m:t>
                          </m:r>
                        </m:den>
                      </m:f>
                    </m:oMath>
                  </m:oMathPara>
                </a14:m>
                <a:endParaRPr lang="en-US" sz="20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170293" y="3092536"/>
                <a:ext cx="3575714" cy="742319"/>
              </a:xfrm>
              <a:prstGeom prst="rect">
                <a:avLst/>
              </a:prstGeom>
              <a:blipFill>
                <a:blip r:embed="rId5"/>
                <a:stretch>
                  <a:fillRect/>
                </a:stretch>
              </a:blipFill>
            </p:spPr>
            <p:txBody>
              <a:bodyPr/>
              <a:lstStyle/>
              <a:p>
                <a:r>
                  <a:rPr lang="en-US">
                    <a:noFill/>
                  </a:rPr>
                  <a:t> </a:t>
                </a:r>
              </a:p>
            </p:txBody>
          </p:sp>
        </mc:Fallback>
      </mc:AlternateContent>
      <p:sp>
        <p:nvSpPr>
          <p:cNvPr id="13" name="TextBox 12"/>
          <p:cNvSpPr txBox="1"/>
          <p:nvPr/>
        </p:nvSpPr>
        <p:spPr>
          <a:xfrm>
            <a:off x="515201" y="3937544"/>
            <a:ext cx="6359857" cy="7848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Thus, the balance for H</a:t>
            </a:r>
            <a:r>
              <a:rPr lang="en-US" baseline="300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becomes</a:t>
            </a:r>
          </a:p>
          <a:p>
            <a:r>
              <a:rPr lang="en-US" sz="900" dirty="0">
                <a:latin typeface="Arial" panose="020B0604020202020204" pitchFamily="34" charset="0"/>
                <a:cs typeface="Arial" panose="020B0604020202020204" pitchFamily="34" charset="0"/>
              </a:rPr>
              <a:t> </a:t>
            </a:r>
          </a:p>
          <a:p>
            <a:endParaRPr lang="en-US" dirty="0"/>
          </a:p>
        </p:txBody>
      </p:sp>
      <p:grpSp>
        <p:nvGrpSpPr>
          <p:cNvPr id="16" name="Group 15"/>
          <p:cNvGrpSpPr/>
          <p:nvPr/>
        </p:nvGrpSpPr>
        <p:grpSpPr>
          <a:xfrm>
            <a:off x="671073" y="4491296"/>
            <a:ext cx="6021896" cy="676660"/>
            <a:chOff x="-914401" y="5036628"/>
            <a:chExt cx="6009642" cy="676660"/>
          </a:xfrm>
        </p:grpSpPr>
        <mc:AlternateContent xmlns:mc="http://schemas.openxmlformats.org/markup-compatibility/2006" xmlns:a14="http://schemas.microsoft.com/office/drawing/2010/main">
          <mc:Choice Requires="a14">
            <p:sp>
              <p:nvSpPr>
                <p:cNvPr id="14" name="TextBox 13"/>
                <p:cNvSpPr txBox="1"/>
                <p:nvPr/>
              </p:nvSpPr>
              <p:spPr>
                <a:xfrm>
                  <a:off x="-914401" y="5036628"/>
                  <a:ext cx="4477603" cy="6766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cs typeface="Arial" panose="020B0604020202020204" pitchFamily="34" charset="0"/>
                          </a:rPr>
                          <m:t>𝑉</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𝑑</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𝐻</m:t>
                                </m:r>
                              </m:sub>
                            </m:sSub>
                          </m:num>
                          <m:den>
                            <m:r>
                              <a:rPr lang="en-US" sz="2000" i="1">
                                <a:latin typeface="Cambria Math" panose="02040503050406030204" pitchFamily="18" charset="0"/>
                                <a:cs typeface="Arial" panose="020B0604020202020204" pitchFamily="34" charset="0"/>
                              </a:rPr>
                              <m:t>𝑑𝑡</m:t>
                            </m:r>
                          </m:den>
                        </m:f>
                        <m:r>
                          <a:rPr lang="en-US" sz="2000" i="1">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𝐶</m:t>
                            </m:r>
                          </m:e>
                          <m: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𝐻</m:t>
                                </m:r>
                              </m:e>
                              <m:sub>
                                <m:r>
                                  <a:rPr lang="en-US" sz="2000" b="0" i="1" smtClean="0">
                                    <a:latin typeface="Cambria Math" panose="02040503050406030204" pitchFamily="18" charset="0"/>
                                    <a:cs typeface="Arial" panose="020B0604020202020204" pitchFamily="34" charset="0"/>
                                  </a:rPr>
                                  <m:t>𝑓</m:t>
                                </m:r>
                              </m:sub>
                            </m:sSub>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𝐻</m:t>
                            </m:r>
                          </m:sub>
                        </m:sSub>
                        <m:r>
                          <a:rPr lang="en-US" sz="2000" i="1">
                            <a:latin typeface="Cambria Math" panose="02040503050406030204" pitchFamily="18" charset="0"/>
                            <a:cs typeface="Arial" panose="020B0604020202020204" pitchFamily="34" charset="0"/>
                          </a:rPr>
                          <m:t> +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𝑎</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𝑚𝑜𝑛𝑜</m:t>
                                </m:r>
                              </m:sub>
                            </m:sSub>
                          </m:num>
                          <m:den>
                            <m:r>
                              <a:rPr lang="en-US" sz="2000" i="1">
                                <a:latin typeface="Cambria Math" panose="02040503050406030204" pitchFamily="18" charset="0"/>
                              </a:rPr>
                              <m:t> </m:t>
                            </m:r>
                            <m:r>
                              <a:rPr lang="en-US" sz="2000" i="1">
                                <a:latin typeface="Cambria Math" panose="02040503050406030204" pitchFamily="18" charset="0"/>
                              </a:rPr>
                              <m:t>𝐹</m:t>
                            </m:r>
                          </m:den>
                        </m:f>
                      </m:oMath>
                    </m:oMathPara>
                  </a14:m>
                  <a:endParaRPr lang="en-US" sz="2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914401" y="5036628"/>
                  <a:ext cx="4477603" cy="676660"/>
                </a:xfrm>
                <a:prstGeom prst="rect">
                  <a:avLst/>
                </a:prstGeom>
                <a:blipFill>
                  <a:blip r:embed="rId6"/>
                  <a:stretch>
                    <a:fillRect/>
                  </a:stretch>
                </a:blipFill>
              </p:spPr>
              <p:txBody>
                <a:bodyPr/>
                <a:lstStyle/>
                <a:p>
                  <a:r>
                    <a:rPr lang="en-US">
                      <a:noFill/>
                    </a:rPr>
                    <a:t> </a:t>
                  </a:r>
                </a:p>
              </p:txBody>
            </p:sp>
          </mc:Fallback>
        </mc:AlternateContent>
        <p:sp>
          <p:nvSpPr>
            <p:cNvPr id="15" name="TextBox 14"/>
            <p:cNvSpPr txBox="1"/>
            <p:nvPr/>
          </p:nvSpPr>
          <p:spPr>
            <a:xfrm>
              <a:off x="4317319" y="5195240"/>
              <a:ext cx="777922" cy="400110"/>
            </a:xfrm>
            <a:prstGeom prst="rect">
              <a:avLst/>
            </a:prstGeom>
            <a:noFill/>
          </p:spPr>
          <p:txBody>
            <a:bodyPr wrap="square" rtlCol="0">
              <a:spAutoFit/>
            </a:bodyPr>
            <a:lstStyle/>
            <a:p>
              <a:r>
                <a:rPr lang="en-US" sz="2000" dirty="0">
                  <a:latin typeface="Cambria Math" panose="02040503050406030204" pitchFamily="18" charset="0"/>
                  <a:ea typeface="Cambria Math" panose="02040503050406030204" pitchFamily="18" charset="0"/>
                </a:rPr>
                <a:t>(6)</a:t>
              </a:r>
            </a:p>
          </p:txBody>
        </p:sp>
      </p:grpSp>
      <p:grpSp>
        <p:nvGrpSpPr>
          <p:cNvPr id="19" name="Group 18"/>
          <p:cNvGrpSpPr/>
          <p:nvPr/>
        </p:nvGrpSpPr>
        <p:grpSpPr>
          <a:xfrm>
            <a:off x="559557" y="5721708"/>
            <a:ext cx="8694706" cy="596750"/>
            <a:chOff x="109181" y="5454912"/>
            <a:chExt cx="8694706" cy="596750"/>
          </a:xfrm>
        </p:grpSpPr>
        <mc:AlternateContent xmlns:mc="http://schemas.openxmlformats.org/markup-compatibility/2006" xmlns:a14="http://schemas.microsoft.com/office/drawing/2010/main">
          <mc:Choice Requires="a14">
            <p:sp>
              <p:nvSpPr>
                <p:cNvPr id="17" name="TextBox 16"/>
                <p:cNvSpPr txBox="1"/>
                <p:nvPr/>
              </p:nvSpPr>
              <p:spPr>
                <a:xfrm>
                  <a:off x="109181" y="5454912"/>
                  <a:ext cx="8694706" cy="593624"/>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𝑎𝑛</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𝑚𝑜𝑛𝑜</m:t>
                          </m:r>
                        </m:sub>
                      </m:sSub>
                      <m:r>
                        <a:rPr lang="en-US" sz="2000" b="0" i="1" smtClean="0">
                          <a:latin typeface="Cambria Math" panose="02040503050406030204" pitchFamily="18" charset="0"/>
                          <a:cs typeface="Arial" panose="020B0604020202020204" pitchFamily="34" charset="0"/>
                        </a:rPr>
                        <m:t> =  </m:t>
                      </m:r>
                      <m:d>
                        <m:dPr>
                          <m:begChr m:val="|"/>
                          <m:endChr m:val="|"/>
                          <m:ctrlPr>
                            <a:rPr lang="en-US" sz="2000" b="0" i="1" smtClean="0">
                              <a:latin typeface="Cambria Math" panose="02040503050406030204" pitchFamily="18" charset="0"/>
                              <a:cs typeface="Arial" panose="020B0604020202020204" pitchFamily="34" charset="0"/>
                            </a:rPr>
                          </m:ctrlPr>
                        </m:dPr>
                        <m:e>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𝑐𝑎𝑡h</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𝑚𝑜𝑛𝑜</m:t>
                              </m:r>
                            </m:sub>
                          </m:sSub>
                        </m:e>
                      </m:d>
                      <m:r>
                        <a:rPr lang="en-US" sz="2000" b="0" i="1" smtClean="0">
                          <a:latin typeface="Cambria Math" panose="02040503050406030204" pitchFamily="18" charset="0"/>
                          <a:cs typeface="Arial" panose="020B0604020202020204" pitchFamily="34" charset="0"/>
                        </a:rPr>
                        <m:t> =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cs typeface="Arial" panose="020B0604020202020204" pitchFamily="34" charset="0"/>
                            </a:rPr>
                            <m:t>𝑐𝑒𝑙𝑙</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𝑚𝑜𝑛𝑜</m:t>
                          </m:r>
                        </m:sub>
                      </m:sSub>
                    </m:oMath>
                  </a14:m>
                  <a:r>
                    <a:rPr lang="en-US" dirty="0">
                      <a:latin typeface="Arial" panose="020B0604020202020204" pitchFamily="34" charset="0"/>
                      <a:cs typeface="Arial" panose="020B0604020202020204" pitchFamily="34" charset="0"/>
                    </a:rPr>
                    <a:t>  </a:t>
                  </a:r>
                </a:p>
              </p:txBody>
            </p:sp>
          </mc:Choice>
          <mc:Fallback xmlns="">
            <p:sp>
              <p:nvSpPr>
                <p:cNvPr id="17" name="TextBox 16"/>
                <p:cNvSpPr txBox="1">
                  <a:spLocks noRot="1" noChangeAspect="1" noMove="1" noResize="1" noEditPoints="1" noAdjustHandles="1" noChangeArrowheads="1" noChangeShapeType="1" noTextEdit="1"/>
                </p:cNvSpPr>
                <p:nvPr/>
              </p:nvSpPr>
              <p:spPr>
                <a:xfrm>
                  <a:off x="109181" y="5454912"/>
                  <a:ext cx="8694706" cy="593624"/>
                </a:xfrm>
                <a:prstGeom prst="rect">
                  <a:avLst/>
                </a:prstGeom>
                <a:blipFill>
                  <a:blip r:embed="rId7"/>
                  <a:stretch>
                    <a:fillRect/>
                  </a:stretch>
                </a:blipFill>
              </p:spPr>
              <p:txBody>
                <a:bodyPr/>
                <a:lstStyle/>
                <a:p>
                  <a:r>
                    <a:rPr lang="en-US">
                      <a:noFill/>
                    </a:rPr>
                    <a:t> </a:t>
                  </a:r>
                </a:p>
              </p:txBody>
            </p:sp>
          </mc:Fallback>
        </mc:AlternateContent>
        <p:sp>
          <p:nvSpPr>
            <p:cNvPr id="18" name="TextBox 17"/>
            <p:cNvSpPr txBox="1"/>
            <p:nvPr/>
          </p:nvSpPr>
          <p:spPr>
            <a:xfrm>
              <a:off x="5463085" y="5651552"/>
              <a:ext cx="1024719" cy="400110"/>
            </a:xfrm>
            <a:prstGeom prst="rect">
              <a:avLst/>
            </a:prstGeom>
            <a:noFill/>
          </p:spPr>
          <p:txBody>
            <a:bodyPr wrap="square" rtlCol="0">
              <a:spAutoFit/>
            </a:bodyPr>
            <a:lstStyle/>
            <a:p>
              <a:r>
                <a:rPr lang="en-US" sz="2000" dirty="0">
                  <a:latin typeface="Cambria Math" panose="02040503050406030204" pitchFamily="18" charset="0"/>
                  <a:ea typeface="Cambria Math" panose="02040503050406030204" pitchFamily="18" charset="0"/>
                </a:rPr>
                <a:t>(7)</a:t>
              </a:r>
            </a:p>
          </p:txBody>
        </p:sp>
      </p:grpSp>
      <p:sp>
        <p:nvSpPr>
          <p:cNvPr id="2" name="TextBox 1"/>
          <p:cNvSpPr txBox="1"/>
          <p:nvPr/>
        </p:nvSpPr>
        <p:spPr>
          <a:xfrm>
            <a:off x="559557" y="5338043"/>
            <a:ext cx="8584443"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 addition to the balances, an expression relating the various currents is needed:</a:t>
            </a:r>
          </a:p>
          <a:p>
            <a:endParaRPr lang="en-US" dirty="0"/>
          </a:p>
        </p:txBody>
      </p:sp>
    </p:spTree>
    <p:extLst>
      <p:ext uri="{BB962C8B-B14F-4D97-AF65-F5344CB8AC3E}">
        <p14:creationId xmlns:p14="http://schemas.microsoft.com/office/powerpoint/2010/main" val="360624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fade">
                                      <p:cBhvr>
                                        <p:cTn id="32" dur="500"/>
                                        <p:tgtEl>
                                          <p:spTgt spid="1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7753" y="511708"/>
            <a:ext cx="8148493" cy="508127"/>
          </a:xfrm>
        </p:spPr>
        <p:txBody>
          <a:bodyPr>
            <a:normAutofit/>
          </a:bodyPr>
          <a:lstStyle/>
          <a:p>
            <a:pPr marL="0" indent="0">
              <a:buNone/>
            </a:pPr>
            <a:r>
              <a:rPr lang="en-US" sz="1800" dirty="0"/>
              <a:t>How would the balances change if a bipolar cell were used?</a:t>
            </a:r>
          </a:p>
        </p:txBody>
      </p:sp>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801557" y="6356349"/>
            <a:ext cx="2133600" cy="365125"/>
          </a:xfrm>
        </p:spPr>
        <p:txBody>
          <a:bodyPr/>
          <a:lstStyle/>
          <a:p>
            <a:fld id="{A748D552-2E59-4C4C-ACBB-207C47251780}" type="slidenum">
              <a:rPr lang="en-US" smtClean="0"/>
              <a:t>69</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495436" y="3105319"/>
                <a:ext cx="8150810" cy="954107"/>
              </a:xfrm>
              <a:prstGeom prst="rect">
                <a:avLst/>
              </a:prstGeom>
              <a:noFill/>
            </p:spPr>
            <p:txBody>
              <a:bodyPr wrap="square" rtlCol="0">
                <a:spAutoFit/>
              </a:bodyPr>
              <a:lstStyle/>
              <a:p>
                <a:pPr marL="55562"/>
                <a:r>
                  <a:rPr lang="en-US" sz="2000" dirty="0">
                    <a:latin typeface="Cambria Math" panose="02040503050406030204" pitchFamily="18" charset="0"/>
                    <a:ea typeface="Cambria Math" panose="02040503050406030204" pitchFamily="18" charset="0"/>
                    <a:cs typeface="Arial" panose="020B0604020202020204" pitchFamily="34" charset="0"/>
                  </a:rPr>
                  <a:t>                          </a:t>
                </a:r>
              </a:p>
              <a:p>
                <a:pPr marL="346075" indent="-290513">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𝑟</m:t>
                        </m:r>
                      </m:e>
                      <m:sub>
                        <m:r>
                          <a:rPr lang="en-US" b="0" i="1" smtClean="0">
                            <a:latin typeface="Cambria Math" panose="02040503050406030204" pitchFamily="18" charset="0"/>
                            <a:cs typeface="Arial" panose="020B0604020202020204" pitchFamily="34" charset="0"/>
                          </a:rPr>
                          <m:t>𝑀</m:t>
                        </m:r>
                      </m:sub>
                    </m:sSub>
                  </m:oMath>
                </a14:m>
                <a:r>
                  <a:rPr lang="en-US" dirty="0">
                    <a:latin typeface="Arial" panose="020B0604020202020204" pitchFamily="34" charset="0"/>
                    <a:cs typeface="Arial" panose="020B0604020202020204" pitchFamily="34" charset="0"/>
                  </a:rPr>
                  <a:t> and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𝑟</m:t>
                        </m:r>
                      </m:e>
                      <m:sub>
                        <m:r>
                          <a:rPr lang="en-US" b="0" i="1" smtClean="0">
                            <a:latin typeface="Cambria Math" panose="02040503050406030204" pitchFamily="18" charset="0"/>
                            <a:cs typeface="Arial" panose="020B0604020202020204" pitchFamily="34" charset="0"/>
                          </a:rPr>
                          <m:t>𝐻</m:t>
                        </m:r>
                      </m:sub>
                    </m:sSub>
                  </m:oMath>
                </a14:m>
                <a:r>
                  <a:rPr lang="en-US" dirty="0">
                    <a:latin typeface="Arial" panose="020B0604020202020204" pitchFamily="34" charset="0"/>
                    <a:cs typeface="Arial" panose="020B0604020202020204" pitchFamily="34" charset="0"/>
                  </a:rPr>
                  <a:t> in </a:t>
                </a:r>
                <a:r>
                  <a:rPr lang="en-US" dirty="0" err="1">
                    <a:latin typeface="Arial" panose="020B0604020202020204" pitchFamily="34" charset="0"/>
                    <a:cs typeface="Arial" panose="020B0604020202020204" pitchFamily="34" charset="0"/>
                  </a:rPr>
                  <a:t>Eqns</a:t>
                </a:r>
                <a:r>
                  <a:rPr lang="en-US" dirty="0">
                    <a:latin typeface="Arial" panose="020B0604020202020204" pitchFamily="34" charset="0"/>
                    <a:cs typeface="Arial" panose="020B0604020202020204" pitchFamily="34" charset="0"/>
                  </a:rPr>
                  <a:t> (3) and (5) must account for rates of change in </a:t>
                </a:r>
                <a:r>
                  <a:rPr lang="en-US" u="sng" dirty="0">
                    <a:solidFill>
                      <a:srgbClr val="FF0000"/>
                    </a:solidFill>
                    <a:latin typeface="Arial" panose="020B0604020202020204" pitchFamily="34" charset="0"/>
                    <a:cs typeface="Arial" panose="020B0604020202020204" pitchFamily="34" charset="0"/>
                  </a:rPr>
                  <a:t>entire</a:t>
                </a:r>
                <a:r>
                  <a:rPr lang="en-US" dirty="0">
                    <a:latin typeface="Arial" panose="020B0604020202020204" pitchFamily="34" charset="0"/>
                    <a:cs typeface="Arial" panose="020B0604020202020204" pitchFamily="34" charset="0"/>
                  </a:rPr>
                  <a:t> reactor</a:t>
                </a:r>
              </a:p>
            </p:txBody>
          </p:sp>
        </mc:Choice>
        <mc:Fallback xmlns="">
          <p:sp>
            <p:nvSpPr>
              <p:cNvPr id="6" name="TextBox 5"/>
              <p:cNvSpPr txBox="1">
                <a:spLocks noRot="1" noChangeAspect="1" noMove="1" noResize="1" noEditPoints="1" noAdjustHandles="1" noChangeArrowheads="1" noChangeShapeType="1" noTextEdit="1"/>
              </p:cNvSpPr>
              <p:nvPr/>
            </p:nvSpPr>
            <p:spPr>
              <a:xfrm>
                <a:off x="495436" y="3105319"/>
                <a:ext cx="8150810" cy="954107"/>
              </a:xfrm>
              <a:prstGeom prst="rect">
                <a:avLst/>
              </a:prstGeom>
              <a:blipFill>
                <a:blip r:embed="rId2"/>
                <a:stretch>
                  <a:fillRect b="-8917"/>
                </a:stretch>
              </a:blipFill>
            </p:spPr>
            <p:txBody>
              <a:bodyPr/>
              <a:lstStyle/>
              <a:p>
                <a:r>
                  <a:rPr lang="en-US">
                    <a:noFill/>
                  </a:rPr>
                  <a:t> </a:t>
                </a:r>
              </a:p>
            </p:txBody>
          </p:sp>
        </mc:Fallback>
      </mc:AlternateContent>
      <p:grpSp>
        <p:nvGrpSpPr>
          <p:cNvPr id="12" name="Group 11"/>
          <p:cNvGrpSpPr/>
          <p:nvPr/>
        </p:nvGrpSpPr>
        <p:grpSpPr>
          <a:xfrm>
            <a:off x="569387" y="3914678"/>
            <a:ext cx="7941567" cy="1135370"/>
            <a:chOff x="696058" y="1411936"/>
            <a:chExt cx="8256939" cy="2637002"/>
          </a:xfrm>
        </p:grpSpPr>
        <p:grpSp>
          <p:nvGrpSpPr>
            <p:cNvPr id="11" name="Group 10"/>
            <p:cNvGrpSpPr/>
            <p:nvPr/>
          </p:nvGrpSpPr>
          <p:grpSpPr>
            <a:xfrm>
              <a:off x="696058" y="1411936"/>
              <a:ext cx="7921365" cy="840338"/>
              <a:chOff x="696058" y="1411936"/>
              <a:chExt cx="7921365" cy="840338"/>
            </a:xfrm>
          </p:grpSpPr>
          <mc:AlternateContent xmlns:mc="http://schemas.openxmlformats.org/markup-compatibility/2006" xmlns:a14="http://schemas.microsoft.com/office/drawing/2010/main">
            <mc:Choice Requires="a14">
              <p:sp>
                <p:nvSpPr>
                  <p:cNvPr id="7" name="TextBox 6"/>
                  <p:cNvSpPr txBox="1"/>
                  <p:nvPr/>
                </p:nvSpPr>
                <p:spPr>
                  <a:xfrm>
                    <a:off x="696058" y="1583694"/>
                    <a:ext cx="4585647" cy="6685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𝑟</m:t>
                              </m:r>
                            </m:e>
                            <m:sub>
                              <m:r>
                                <a:rPr lang="en-US" sz="2000" i="1">
                                  <a:latin typeface="Cambria Math" panose="02040503050406030204" pitchFamily="18" charset="0"/>
                                  <a:ea typeface="Cambria Math" panose="02040503050406030204" pitchFamily="18" charset="0"/>
                                </a:rPr>
                                <m:t>𝑀</m:t>
                              </m:r>
                            </m:sub>
                          </m:sSub>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b="0" i="1" smtClean="0">
                                      <a:latin typeface="Cambria Math" panose="02040503050406030204" pitchFamily="18" charset="0"/>
                                    </a:rPr>
                                    <m:t>𝑁</m:t>
                                  </m:r>
                                  <m:r>
                                    <a:rPr lang="en-US" sz="2000" b="0" i="1" smtClean="0">
                                      <a:latin typeface="Cambria Math" panose="02040503050406030204" pitchFamily="18" charset="0"/>
                                    </a:rPr>
                                    <m:t> </m:t>
                                  </m:r>
                                  <m:r>
                                    <a:rPr lang="en-US" sz="2000" i="1">
                                      <a:latin typeface="Cambria Math" panose="02040503050406030204" pitchFamily="18" charset="0"/>
                                    </a:rPr>
                                    <m:t>𝐼</m:t>
                                  </m:r>
                                </m:e>
                                <m:sub>
                                  <m:r>
                                    <a:rPr lang="en-US" sz="2000" b="0" i="1" smtClean="0">
                                      <a:latin typeface="Cambria Math" panose="02040503050406030204" pitchFamily="18" charset="0"/>
                                    </a:rPr>
                                    <m:t>𝑐𝑎𝑡h</m:t>
                                  </m:r>
                                  <m:r>
                                    <a:rPr lang="en-US" sz="2000" i="1">
                                      <a:latin typeface="Cambria Math" panose="02040503050406030204" pitchFamily="18" charset="0"/>
                                    </a:rPr>
                                    <m:t>,</m:t>
                                  </m:r>
                                  <m:r>
                                    <a:rPr lang="en-US" sz="2000" b="0" i="1" smtClean="0">
                                      <a:latin typeface="Cambria Math" panose="02040503050406030204" pitchFamily="18" charset="0"/>
                                    </a:rPr>
                                    <m:t>𝑏𝑖</m:t>
                                  </m:r>
                                </m:sub>
                              </m:sSub>
                            </m:num>
                            <m:den>
                              <m:r>
                                <a:rPr lang="en-US" sz="2000" i="1">
                                  <a:latin typeface="Cambria Math" panose="02040503050406030204" pitchFamily="18" charset="0"/>
                                </a:rPr>
                                <m:t> </m:t>
                              </m:r>
                              <m:r>
                                <a:rPr lang="en-US" sz="2000" b="0" i="1" smtClean="0">
                                  <a:latin typeface="Cambria Math" panose="02040503050406030204" pitchFamily="18" charset="0"/>
                                </a:rPr>
                                <m:t>𝑛</m:t>
                              </m:r>
                              <m:r>
                                <a:rPr lang="en-US" sz="2000" b="0" i="1" smtClean="0">
                                  <a:latin typeface="Cambria Math" panose="02040503050406030204" pitchFamily="18" charset="0"/>
                                </a:rPr>
                                <m:t> </m:t>
                              </m:r>
                              <m:r>
                                <a:rPr lang="en-US" sz="2000" i="1">
                                  <a:latin typeface="Cambria Math" panose="02040503050406030204" pitchFamily="18" charset="0"/>
                                </a:rPr>
                                <m:t>𝐹</m:t>
                              </m:r>
                            </m:den>
                          </m:f>
                          <m:r>
                            <a:rPr lang="en-US" sz="2000" b="0" i="1" smtClean="0">
                              <a:latin typeface="Cambria Math" panose="02040503050406030204" pitchFamily="18" charset="0"/>
                            </a:rPr>
                            <m:t> =−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𝑁</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𝑐𝑒𝑙𝑙</m:t>
                                  </m:r>
                                  <m:r>
                                    <a:rPr lang="en-US" sz="2000" b="0" i="1" smtClean="0">
                                      <a:latin typeface="Cambria Math" panose="02040503050406030204" pitchFamily="18" charset="0"/>
                                    </a:rPr>
                                    <m:t>,</m:t>
                                  </m:r>
                                  <m:r>
                                    <a:rPr lang="en-US" sz="2000" b="0" i="1" smtClean="0">
                                      <a:latin typeface="Cambria Math" panose="02040503050406030204" pitchFamily="18" charset="0"/>
                                    </a:rPr>
                                    <m:t>𝑏𝑖</m:t>
                                  </m:r>
                                </m:sub>
                              </m:sSub>
                            </m:num>
                            <m:den>
                              <m:r>
                                <a:rPr lang="en-US" sz="2000" b="0" i="1" smtClean="0">
                                  <a:latin typeface="Cambria Math" panose="02040503050406030204" pitchFamily="18" charset="0"/>
                                </a:rPr>
                                <m:t>𝑛</m:t>
                              </m:r>
                              <m:r>
                                <a:rPr lang="en-US" sz="2000" b="0" i="1" smtClean="0">
                                  <a:latin typeface="Cambria Math" panose="02040503050406030204" pitchFamily="18" charset="0"/>
                                </a:rPr>
                                <m:t> </m:t>
                              </m:r>
                              <m:r>
                                <a:rPr lang="en-US" sz="2000" b="0" i="1" smtClean="0">
                                  <a:latin typeface="Cambria Math" panose="02040503050406030204" pitchFamily="18" charset="0"/>
                                </a:rPr>
                                <m:t>𝐹</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696058" y="1583694"/>
                    <a:ext cx="4585647" cy="668580"/>
                  </a:xfrm>
                  <a:prstGeom prst="rect">
                    <a:avLst/>
                  </a:prstGeom>
                  <a:blipFill>
                    <a:blip r:embed="rId3"/>
                    <a:stretch>
                      <a:fillRect b="-1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932527" y="1411936"/>
                    <a:ext cx="3684896" cy="6685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𝐻</m:t>
                              </m:r>
                            </m:sub>
                          </m:sSub>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𝑁</m:t>
                                  </m:r>
                                  <m:r>
                                    <a:rPr lang="en-US" sz="2000" i="1">
                                      <a:latin typeface="Cambria Math" panose="02040503050406030204" pitchFamily="18" charset="0"/>
                                    </a:rPr>
                                    <m:t> </m:t>
                                  </m:r>
                                  <m:r>
                                    <a:rPr lang="en-US" sz="2000" i="1">
                                      <a:latin typeface="Cambria Math" panose="02040503050406030204" pitchFamily="18" charset="0"/>
                                    </a:rPr>
                                    <m:t>𝐼</m:t>
                                  </m:r>
                                </m:e>
                                <m:sub>
                                  <m:r>
                                    <a:rPr lang="en-US" sz="2000" i="1">
                                      <a:latin typeface="Cambria Math" panose="02040503050406030204" pitchFamily="18" charset="0"/>
                                    </a:rPr>
                                    <m:t>𝑎</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i="1">
                                      <a:latin typeface="Cambria Math" panose="02040503050406030204" pitchFamily="18" charset="0"/>
                                    </a:rPr>
                                    <m:t>𝑏𝑖</m:t>
                                  </m:r>
                                </m:sub>
                              </m:sSub>
                            </m:num>
                            <m:den>
                              <m:r>
                                <a:rPr lang="en-US" sz="2000" i="1">
                                  <a:latin typeface="Cambria Math" panose="02040503050406030204" pitchFamily="18" charset="0"/>
                                </a:rPr>
                                <m:t>  </m:t>
                              </m:r>
                              <m:r>
                                <a:rPr lang="en-US" sz="2000" i="1">
                                  <a:latin typeface="Cambria Math" panose="02040503050406030204" pitchFamily="18" charset="0"/>
                                </a:rPr>
                                <m:t>𝐹</m:t>
                              </m:r>
                            </m:den>
                          </m:f>
                          <m:r>
                            <a:rPr lang="en-US" sz="2000" i="1">
                              <a:latin typeface="Cambria Math" panose="02040503050406030204" pitchFamily="18" charset="0"/>
                            </a:rPr>
                            <m:t> = </m:t>
                          </m:r>
                          <m:f>
                            <m:fPr>
                              <m:ctrlPr>
                                <a:rPr lang="en-US" sz="2000" i="1">
                                  <a:latin typeface="Cambria Math" panose="02040503050406030204" pitchFamily="18" charset="0"/>
                                </a:rPr>
                              </m:ctrlPr>
                            </m:fPr>
                            <m:num>
                              <m:r>
                                <a:rPr lang="en-US" sz="2000" i="1">
                                  <a:latin typeface="Cambria Math" panose="02040503050406030204" pitchFamily="18" charset="0"/>
                                </a:rPr>
                                <m:t>𝑁</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𝑐𝑒𝑙𝑙</m:t>
                                  </m:r>
                                  <m:r>
                                    <a:rPr lang="en-US" sz="2000" i="1">
                                      <a:latin typeface="Cambria Math" panose="02040503050406030204" pitchFamily="18" charset="0"/>
                                    </a:rPr>
                                    <m:t>,</m:t>
                                  </m:r>
                                  <m:r>
                                    <a:rPr lang="en-US" sz="2000" i="1">
                                      <a:latin typeface="Cambria Math" panose="02040503050406030204" pitchFamily="18" charset="0"/>
                                    </a:rPr>
                                    <m:t>𝑏𝑖</m:t>
                                  </m:r>
                                </m:sub>
                              </m:sSub>
                            </m:num>
                            <m:den>
                              <m:r>
                                <a:rPr lang="en-US" sz="2000" i="1">
                                  <a:latin typeface="Cambria Math" panose="02040503050406030204" pitchFamily="18" charset="0"/>
                                </a:rPr>
                                <m:t> </m:t>
                              </m:r>
                              <m:r>
                                <a:rPr lang="en-US" sz="2000" i="1">
                                  <a:latin typeface="Cambria Math" panose="02040503050406030204" pitchFamily="18" charset="0"/>
                                </a:rPr>
                                <m:t>𝐹</m:t>
                              </m:r>
                            </m:den>
                          </m:f>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4932527" y="1411936"/>
                    <a:ext cx="3684896" cy="668580"/>
                  </a:xfrm>
                  <a:prstGeom prst="rect">
                    <a:avLst/>
                  </a:prstGeom>
                  <a:blipFill>
                    <a:blip r:embed="rId4"/>
                    <a:stretch>
                      <a:fillRect b="-114894"/>
                    </a:stretch>
                  </a:blipFill>
                </p:spPr>
                <p:txBody>
                  <a:bodyPr/>
                  <a:lstStyle/>
                  <a:p>
                    <a:r>
                      <a:rPr lang="en-US">
                        <a:noFill/>
                      </a:rPr>
                      <a:t> </a:t>
                    </a:r>
                  </a:p>
                </p:txBody>
              </p:sp>
            </mc:Fallback>
          </mc:AlternateContent>
        </p:grpSp>
        <p:sp>
          <p:nvSpPr>
            <p:cNvPr id="10" name="TextBox 9"/>
            <p:cNvSpPr txBox="1"/>
            <p:nvPr/>
          </p:nvSpPr>
          <p:spPr>
            <a:xfrm>
              <a:off x="2060879" y="3402607"/>
              <a:ext cx="6892118" cy="646331"/>
            </a:xfrm>
            <a:prstGeom prst="rect">
              <a:avLst/>
            </a:prstGeom>
            <a:noFill/>
          </p:spPr>
          <p:txBody>
            <a:bodyPr wrap="square" rtlCol="0">
              <a:spAutoFit/>
            </a:bodyPr>
            <a:lstStyle/>
            <a:p>
              <a:pPr marL="1309688" indent="-1309688"/>
              <a:r>
                <a:rPr lang="en-US" dirty="0">
                  <a:latin typeface="Arial" panose="020B0604020202020204" pitchFamily="34" charset="0"/>
                  <a:cs typeface="Arial" panose="020B0604020202020204" pitchFamily="34" charset="0"/>
                </a:rPr>
                <a:t>where  N  =  number of cathodes on which M</a:t>
              </a:r>
              <a:r>
                <a:rPr lang="en-US" baseline="30000" dirty="0">
                  <a:latin typeface="Arial" panose="020B0604020202020204" pitchFamily="34" charset="0"/>
                  <a:cs typeface="Arial" panose="020B0604020202020204" pitchFamily="34" charset="0"/>
                </a:rPr>
                <a:t>0</a:t>
              </a:r>
              <a:r>
                <a:rPr lang="en-US" dirty="0">
                  <a:latin typeface="Arial" panose="020B0604020202020204" pitchFamily="34" charset="0"/>
                  <a:cs typeface="Arial" panose="020B0604020202020204" pitchFamily="34" charset="0"/>
                </a:rPr>
                <a:t>(s) is plated</a:t>
              </a:r>
            </a:p>
            <a:p>
              <a:pPr marL="1309688" indent="-1309688"/>
              <a:r>
                <a:rPr lang="en-US" dirty="0">
                  <a:latin typeface="Arial" panose="020B0604020202020204" pitchFamily="34" charset="0"/>
                  <a:cs typeface="Arial" panose="020B0604020202020204" pitchFamily="34" charset="0"/>
                </a:rPr>
                <a:t>                    (or number of anodes on which H</a:t>
              </a:r>
              <a:r>
                <a:rPr lang="en-US" baseline="300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is generated)  </a:t>
              </a:r>
            </a:p>
          </p:txBody>
        </p:sp>
      </p:grpSp>
      <mc:AlternateContent xmlns:mc="http://schemas.openxmlformats.org/markup-compatibility/2006" xmlns:a14="http://schemas.microsoft.com/office/drawing/2010/main">
        <mc:Choice Requires="a14">
          <p:sp>
            <p:nvSpPr>
              <p:cNvPr id="13" name="TextBox 12"/>
              <p:cNvSpPr txBox="1"/>
              <p:nvPr/>
            </p:nvSpPr>
            <p:spPr>
              <a:xfrm>
                <a:off x="368490" y="5401104"/>
                <a:ext cx="8775510" cy="69051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Recall that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𝑐𝑒𝑙𝑙</m:t>
                        </m:r>
                        <m:r>
                          <a:rPr lang="en-US" sz="2000" i="1">
                            <a:latin typeface="Cambria Math" panose="02040503050406030204" pitchFamily="18" charset="0"/>
                          </a:rPr>
                          <m:t>,</m:t>
                        </m:r>
                        <m:r>
                          <a:rPr lang="en-US" sz="2000" i="1">
                            <a:latin typeface="Cambria Math" panose="02040503050406030204" pitchFamily="18" charset="0"/>
                          </a:rPr>
                          <m:t>𝑏𝑖</m:t>
                        </m:r>
                      </m:sub>
                    </m:sSub>
                  </m:oMath>
                </a14:m>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Cambria Math" panose="02040503050406030204" pitchFamily="18" charset="0"/>
                    <a:cs typeface="Arial" panose="020B0604020202020204" pitchFamily="34" charset="0"/>
                  </a:rPr>
                  <a:t>in a bipolar cell is much lower than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𝑐𝑒𝑙𝑙</m:t>
                        </m:r>
                        <m:r>
                          <a:rPr lang="en-US" i="1">
                            <a:latin typeface="Cambria Math" panose="02040503050406030204" pitchFamily="18" charset="0"/>
                          </a:rPr>
                          <m:t>,</m:t>
                        </m:r>
                        <m:r>
                          <a:rPr lang="en-US" b="0" i="1" smtClean="0">
                            <a:latin typeface="Cambria Math" panose="02040503050406030204" pitchFamily="18" charset="0"/>
                          </a:rPr>
                          <m:t>𝑚𝑜𝑛𝑜</m:t>
                        </m:r>
                      </m:sub>
                    </m:sSub>
                    <m:r>
                      <a:rPr lang="en-US" b="0" i="1" smtClean="0">
                        <a:latin typeface="Cambria Math" panose="02040503050406030204" pitchFamily="18" charset="0"/>
                      </a:rPr>
                      <m:t> </m:t>
                    </m:r>
                  </m:oMath>
                </a14:m>
                <a:r>
                  <a:rPr lang="en-US" dirty="0">
                    <a:latin typeface="Arial" panose="020B0604020202020204" pitchFamily="34" charset="0"/>
                    <a:ea typeface="Cambria Math" panose="02040503050406030204" pitchFamily="18" charset="0"/>
                    <a:cs typeface="Arial" panose="020B0604020202020204" pitchFamily="34" charset="0"/>
                  </a:rPr>
                  <a:t>in order to carry      out the same process.</a:t>
                </a:r>
                <a:endParaRPr lang="en-US" dirty="0">
                  <a:latin typeface="Arial" panose="020B0604020202020204" pitchFamily="34" charset="0"/>
                  <a:cs typeface="Arial" panose="020B0604020202020204"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68490" y="5401104"/>
                <a:ext cx="8775510" cy="690510"/>
              </a:xfrm>
              <a:prstGeom prst="rect">
                <a:avLst/>
              </a:prstGeom>
              <a:blipFill>
                <a:blip r:embed="rId5"/>
                <a:stretch>
                  <a:fillRect l="-556" t="-885" b="-141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5754931" y="938903"/>
                <a:ext cx="1060821" cy="6685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   </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𝑐𝑎𝑡h</m:t>
                              </m:r>
                              <m:r>
                                <a:rPr lang="en-US" sz="2000" b="0" i="1" smtClean="0">
                                  <a:latin typeface="Cambria Math" panose="02040503050406030204" pitchFamily="18" charset="0"/>
                                </a:rPr>
                                <m:t>,</m:t>
                              </m:r>
                              <m:r>
                                <a:rPr lang="en-US" sz="2000" b="0" i="1" smtClean="0">
                                  <a:latin typeface="Cambria Math" panose="02040503050406030204" pitchFamily="18" charset="0"/>
                                </a:rPr>
                                <m:t>𝑏𝑖</m:t>
                              </m:r>
                            </m:sub>
                          </m:sSub>
                        </m:num>
                        <m:den>
                          <m:r>
                            <a:rPr lang="en-US" sz="2000" b="0" i="1" smtClean="0">
                              <a:latin typeface="Cambria Math" panose="02040503050406030204" pitchFamily="18" charset="0"/>
                            </a:rPr>
                            <m:t>𝑛𝐹</m:t>
                          </m:r>
                        </m:den>
                      </m:f>
                    </m:oMath>
                  </m:oMathPara>
                </a14:m>
                <a:endParaRPr lang="en-US" sz="2000" dirty="0"/>
              </a:p>
            </p:txBody>
          </p:sp>
        </mc:Choice>
        <mc:Fallback xmlns="">
          <p:sp>
            <p:nvSpPr>
              <p:cNvPr id="2" name="TextBox 1"/>
              <p:cNvSpPr txBox="1">
                <a:spLocks noRot="1" noChangeAspect="1" noMove="1" noResize="1" noEditPoints="1" noAdjustHandles="1" noChangeArrowheads="1" noChangeShapeType="1" noTextEdit="1"/>
              </p:cNvSpPr>
              <p:nvPr/>
            </p:nvSpPr>
            <p:spPr>
              <a:xfrm>
                <a:off x="5754931" y="938903"/>
                <a:ext cx="1060821" cy="66858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815752" y="851831"/>
                <a:ext cx="1204513" cy="66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0"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𝑐𝑒𝑙𝑙</m:t>
                              </m:r>
                              <m:r>
                                <a:rPr lang="en-US" sz="2000" b="0" i="1" smtClean="0">
                                  <a:latin typeface="Cambria Math" panose="02040503050406030204" pitchFamily="18" charset="0"/>
                                </a:rPr>
                                <m:t>,</m:t>
                              </m:r>
                              <m:r>
                                <a:rPr lang="en-US" sz="2000" b="0" i="1" smtClean="0">
                                  <a:latin typeface="Cambria Math" panose="02040503050406030204" pitchFamily="18" charset="0"/>
                                </a:rPr>
                                <m:t>𝑏𝑖</m:t>
                              </m:r>
                            </m:sub>
                          </m:sSub>
                        </m:num>
                        <m:den>
                          <m:r>
                            <a:rPr lang="en-US" sz="2000" b="0" i="1" smtClean="0">
                              <a:latin typeface="Cambria Math" panose="02040503050406030204" pitchFamily="18" charset="0"/>
                            </a:rPr>
                            <m:t>𝑛𝐹</m:t>
                          </m:r>
                        </m:den>
                      </m:f>
                    </m:oMath>
                  </m:oMathPara>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6815752" y="851831"/>
                <a:ext cx="1204513" cy="666529"/>
              </a:xfrm>
              <a:prstGeom prst="rect">
                <a:avLst/>
              </a:prstGeom>
              <a:blipFill>
                <a:blip r:embed="rId7"/>
                <a:stretch>
                  <a:fillRect r="-116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313523" y="2157100"/>
                <a:ext cx="1502229" cy="66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𝑎</m:t>
                              </m:r>
                              <m:r>
                                <a:rPr lang="en-US" sz="2000" b="0" i="1" smtClean="0">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𝑏𝑖</m:t>
                              </m:r>
                            </m:sub>
                          </m:sSub>
                        </m:num>
                        <m:den>
                          <m:r>
                            <a:rPr lang="en-US" sz="2000" i="1">
                              <a:latin typeface="Cambria Math" panose="02040503050406030204" pitchFamily="18" charset="0"/>
                            </a:rPr>
                            <m:t>𝐹</m:t>
                          </m:r>
                        </m:den>
                      </m:f>
                    </m:oMath>
                  </m:oMathPara>
                </a14:m>
                <a:endParaRPr lang="en-US" sz="2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5313523" y="2157100"/>
                <a:ext cx="1502229" cy="66652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242167" y="2701394"/>
                <a:ext cx="5736317" cy="73468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where</a:t>
                </a:r>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 </m:t>
                        </m:r>
                        <m:r>
                          <a:rPr lang="en-US" sz="2000" i="1">
                            <a:latin typeface="Cambria Math" panose="02040503050406030204" pitchFamily="18" charset="0"/>
                          </a:rPr>
                          <m:t>𝐼</m:t>
                        </m:r>
                      </m:e>
                      <m:sub>
                        <m:r>
                          <a:rPr lang="en-US" sz="2000" i="1">
                            <a:latin typeface="Cambria Math" panose="02040503050406030204" pitchFamily="18" charset="0"/>
                          </a:rPr>
                          <m:t>𝑎</m:t>
                        </m:r>
                        <m:r>
                          <a:rPr lang="en-US" sz="2000" b="0" i="1" smtClean="0">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𝑏𝑖</m:t>
                        </m:r>
                      </m:sub>
                    </m:sSub>
                  </m:oMath>
                </a14:m>
                <a:r>
                  <a:rPr lang="en-US" dirty="0"/>
                  <a:t>      </a:t>
                </a:r>
                <a:r>
                  <a:rPr lang="en-US" sz="2000" dirty="0">
                    <a:latin typeface="Cambria Math" panose="02040503050406030204" pitchFamily="18" charset="0"/>
                    <a:ea typeface="Cambria Math" panose="02040503050406030204" pitchFamily="18" charset="0"/>
                  </a:rPr>
                  <a:t>=</a:t>
                </a:r>
                <a:r>
                  <a:rPr lang="en-US" dirty="0">
                    <a:latin typeface="Arial" panose="020B0604020202020204" pitchFamily="34" charset="0"/>
                    <a:ea typeface="Cambria Math" panose="02040503050406030204" pitchFamily="18" charset="0"/>
                    <a:cs typeface="Arial" panose="020B0604020202020204" pitchFamily="34" charset="0"/>
                  </a:rPr>
                  <a:t>   current at </a:t>
                </a:r>
                <a:r>
                  <a:rPr lang="en-US" u="sng" dirty="0">
                    <a:solidFill>
                      <a:srgbClr val="FF0000"/>
                    </a:solidFill>
                    <a:latin typeface="Arial" panose="020B0604020202020204" pitchFamily="34" charset="0"/>
                    <a:ea typeface="Cambria Math" panose="02040503050406030204" pitchFamily="18" charset="0"/>
                    <a:cs typeface="Arial" panose="020B0604020202020204" pitchFamily="34" charset="0"/>
                  </a:rPr>
                  <a:t>each</a:t>
                </a:r>
                <a:r>
                  <a:rPr lang="en-US" dirty="0">
                    <a:latin typeface="Arial" panose="020B0604020202020204" pitchFamily="34" charset="0"/>
                    <a:ea typeface="Cambria Math" panose="02040503050406030204" pitchFamily="18" charset="0"/>
                    <a:cs typeface="Arial" panose="020B0604020202020204" pitchFamily="34" charset="0"/>
                  </a:rPr>
                  <a:t> anode</a:t>
                </a:r>
              </a:p>
              <a:p>
                <a:r>
                  <a:rPr lang="en-US" dirty="0">
                    <a:latin typeface="Arial" panose="020B0604020202020204" pitchFamily="34" charset="0"/>
                    <a:ea typeface="Cambria Math" panose="02040503050406030204" pitchFamily="18" charset="0"/>
                    <a:cs typeface="Arial" panose="020B0604020202020204" pitchFamily="34" charset="0"/>
                  </a:rPr>
                  <a:t>		  (same as </a:t>
                </a: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𝐼</m:t>
                        </m:r>
                      </m:e>
                      <m:sub>
                        <m:r>
                          <a:rPr lang="en-US" sz="2000" i="1">
                            <a:latin typeface="Cambria Math" panose="02040503050406030204" pitchFamily="18" charset="0"/>
                            <a:ea typeface="Cambria Math" panose="02040503050406030204" pitchFamily="18" charset="0"/>
                            <a:cs typeface="Arial" panose="020B0604020202020204" pitchFamily="34" charset="0"/>
                          </a:rPr>
                          <m:t>𝑐𝑒𝑙𝑙</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𝑏𝑖</m:t>
                        </m:r>
                      </m:sub>
                    </m:sSub>
                  </m:oMath>
                </a14:m>
                <a:r>
                  <a:rPr lang="en-US" dirty="0">
                    <a:latin typeface="Arial" panose="020B0604020202020204" pitchFamily="34" charset="0"/>
                    <a:ea typeface="Cambria Math" panose="02040503050406030204" pitchFamily="18" charset="0"/>
                    <a:cs typeface="Arial" panose="020B0604020202020204" pitchFamily="34" charset="0"/>
                  </a:rPr>
                  <a:t> for bipolar cell)</a:t>
                </a:r>
                <a:r>
                  <a:rPr lang="en-US" dirty="0"/>
                  <a:t>    </a:t>
                </a:r>
              </a:p>
            </p:txBody>
          </p:sp>
        </mc:Choice>
        <mc:Fallback xmlns="">
          <p:sp>
            <p:nvSpPr>
              <p:cNvPr id="16" name="TextBox 15"/>
              <p:cNvSpPr txBox="1">
                <a:spLocks noRot="1" noChangeAspect="1" noMove="1" noResize="1" noEditPoints="1" noAdjustHandles="1" noChangeArrowheads="1" noChangeShapeType="1" noTextEdit="1"/>
              </p:cNvSpPr>
              <p:nvPr/>
            </p:nvSpPr>
            <p:spPr>
              <a:xfrm>
                <a:off x="3242167" y="2701394"/>
                <a:ext cx="5736317" cy="734688"/>
              </a:xfrm>
              <a:prstGeom prst="rect">
                <a:avLst/>
              </a:prstGeom>
              <a:blipFill>
                <a:blip r:embed="rId9"/>
                <a:stretch>
                  <a:fillRect l="-956" t="-4959"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99173" y="1031964"/>
                <a:ext cx="5485988" cy="40011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rate of generation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𝑟</m:t>
                        </m:r>
                      </m:e>
                      <m:sub>
                        <m:r>
                          <a:rPr lang="en-US" i="1">
                            <a:latin typeface="Cambria Math" panose="02040503050406030204" pitchFamily="18" charset="0"/>
                            <a:cs typeface="Arial" panose="020B0604020202020204" pitchFamily="34" charset="0"/>
                          </a:rPr>
                          <m:t>𝑀</m:t>
                        </m:r>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𝑗</m:t>
                        </m:r>
                      </m:sub>
                    </m:sSub>
                  </m:oMath>
                </a14:m>
                <a:r>
                  <a:rPr lang="en-US" dirty="0">
                    <a:latin typeface="Arial" panose="020B0604020202020204" pitchFamily="34" charset="0"/>
                    <a:cs typeface="Arial" panose="020B0604020202020204" pitchFamily="34" charset="0"/>
                  </a:rPr>
                  <a:t> of </a:t>
                </a:r>
                <a:r>
                  <a:rPr lang="en-US" dirty="0" err="1">
                    <a:latin typeface="Arial" panose="020B0604020202020204" pitchFamily="34" charset="0"/>
                    <a:cs typeface="Arial" panose="020B0604020202020204" pitchFamily="34" charset="0"/>
                  </a:rPr>
                  <a:t>M</a:t>
                </a:r>
                <a:r>
                  <a:rPr lang="en-US" baseline="30000" dirty="0" err="1">
                    <a:latin typeface="Arial" panose="020B0604020202020204" pitchFamily="34" charset="0"/>
                    <a:cs typeface="Arial" panose="020B0604020202020204" pitchFamily="34" charset="0"/>
                  </a:rPr>
                  <a:t>n</a:t>
                </a:r>
                <a:r>
                  <a:rPr lang="en-US" baseline="300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t>
                </a:r>
                <a:r>
                  <a:rPr lang="en-US" u="sng" dirty="0">
                    <a:solidFill>
                      <a:srgbClr val="FF0000"/>
                    </a:solidFill>
                    <a:latin typeface="Arial" panose="020B0604020202020204" pitchFamily="34" charset="0"/>
                    <a:cs typeface="Arial" panose="020B0604020202020204" pitchFamily="34" charset="0"/>
                  </a:rPr>
                  <a:t>each</a:t>
                </a:r>
                <a:r>
                  <a:rPr lang="en-US" dirty="0">
                    <a:latin typeface="Arial" panose="020B0604020202020204" pitchFamily="34" charset="0"/>
                    <a:cs typeface="Arial" panose="020B0604020202020204" pitchFamily="34" charset="0"/>
                  </a:rPr>
                  <a:t> cathode  </a:t>
                </a:r>
                <a:r>
                  <a:rPr lang="en-US" sz="2000" dirty="0">
                    <a:latin typeface="Cambria Math" panose="02040503050406030204" pitchFamily="18" charset="0"/>
                    <a:ea typeface="Cambria Math" panose="02040503050406030204" pitchFamily="18" charset="0"/>
                    <a:cs typeface="Arial" panose="020B0604020202020204" pitchFamily="34" charset="0"/>
                  </a:rPr>
                  <a:t>=                 </a:t>
                </a:r>
                <a:endParaRPr lang="en-US" sz="2000" dirty="0">
                  <a:latin typeface="Cambria Math" panose="02040503050406030204" pitchFamily="18" charset="0"/>
                  <a:ea typeface="Cambria Math" panose="02040503050406030204" pitchFamily="18"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499173" y="1031964"/>
                <a:ext cx="5485988" cy="400110"/>
              </a:xfrm>
              <a:prstGeom prst="rect">
                <a:avLst/>
              </a:prstGeom>
              <a:blipFill>
                <a:blip r:embed="rId10"/>
                <a:stretch>
                  <a:fillRect l="-778" t="-12121" r="-16222"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95436" y="2297503"/>
                <a:ext cx="5261175" cy="40011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rate of generation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𝑟</m:t>
                        </m:r>
                      </m:e>
                      <m:sub>
                        <m:r>
                          <a:rPr lang="en-US" b="0" i="1" smtClean="0">
                            <a:latin typeface="Cambria Math" panose="02040503050406030204" pitchFamily="18" charset="0"/>
                            <a:cs typeface="Arial" panose="020B0604020202020204" pitchFamily="34" charset="0"/>
                          </a:rPr>
                          <m:t>𝐻</m:t>
                        </m:r>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𝑗</m:t>
                        </m:r>
                      </m:sub>
                    </m:sSub>
                  </m:oMath>
                </a14:m>
                <a:r>
                  <a:rPr lang="en-US" dirty="0">
                    <a:latin typeface="Arial" panose="020B0604020202020204" pitchFamily="34" charset="0"/>
                    <a:cs typeface="Arial" panose="020B0604020202020204" pitchFamily="34" charset="0"/>
                  </a:rPr>
                  <a:t> of H</a:t>
                </a:r>
                <a:r>
                  <a:rPr lang="en-US" baseline="300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t>
                </a:r>
                <a:r>
                  <a:rPr lang="en-US" u="sng" dirty="0">
                    <a:solidFill>
                      <a:srgbClr val="FF0000"/>
                    </a:solidFill>
                    <a:latin typeface="Arial" panose="020B0604020202020204" pitchFamily="34" charset="0"/>
                    <a:cs typeface="Arial" panose="020B0604020202020204" pitchFamily="34" charset="0"/>
                  </a:rPr>
                  <a:t>each</a:t>
                </a:r>
                <a:r>
                  <a:rPr lang="en-US" dirty="0">
                    <a:latin typeface="Arial" panose="020B0604020202020204" pitchFamily="34" charset="0"/>
                    <a:cs typeface="Arial" panose="020B0604020202020204" pitchFamily="34" charset="0"/>
                  </a:rPr>
                  <a:t> anode   </a:t>
                </a:r>
                <a:r>
                  <a:rPr lang="en-US" sz="2000" dirty="0">
                    <a:latin typeface="Cambria Math" panose="02040503050406030204" pitchFamily="18" charset="0"/>
                    <a:ea typeface="Cambria Math" panose="02040503050406030204" pitchFamily="18" charset="0"/>
                    <a:cs typeface="Arial" panose="020B0604020202020204" pitchFamily="34" charset="0"/>
                  </a:rPr>
                  <a:t>=                    </a:t>
                </a:r>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495436" y="2297503"/>
                <a:ext cx="5261175" cy="400110"/>
              </a:xfrm>
              <a:prstGeom prst="rect">
                <a:avLst/>
              </a:prstGeom>
              <a:blipFill>
                <a:blip r:embed="rId11"/>
                <a:stretch>
                  <a:fillRect l="-695" t="-13636" r="-19930"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409932" y="2140474"/>
                <a:ext cx="1487185" cy="66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  </m:t>
                      </m:r>
                      <m:r>
                        <a:rPr lang="en-US" sz="2000" b="0" i="0" smtClean="0">
                          <a:latin typeface="Cambria Math" panose="02040503050406030204" pitchFamily="18" charset="0"/>
                        </a:rPr>
                        <m:t> </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𝑐𝑒𝑙𝑙</m:t>
                              </m:r>
                              <m:r>
                                <a:rPr lang="en-US" sz="2000" i="1">
                                  <a:latin typeface="Cambria Math" panose="02040503050406030204" pitchFamily="18" charset="0"/>
                                </a:rPr>
                                <m:t>,</m:t>
                              </m:r>
                              <m:r>
                                <a:rPr lang="en-US" sz="2000" i="1">
                                  <a:latin typeface="Cambria Math" panose="02040503050406030204" pitchFamily="18" charset="0"/>
                                </a:rPr>
                                <m:t>𝑏𝑖</m:t>
                              </m:r>
                            </m:sub>
                          </m:sSub>
                        </m:num>
                        <m:den>
                          <m:r>
                            <a:rPr lang="en-US" sz="2000" i="1">
                              <a:latin typeface="Cambria Math" panose="02040503050406030204" pitchFamily="18" charset="0"/>
                            </a:rPr>
                            <m:t>𝐹</m:t>
                          </m:r>
                        </m:den>
                      </m:f>
                    </m:oMath>
                  </m:oMathPara>
                </a14:m>
                <a:endParaRPr lang="en-US" sz="2000" dirty="0"/>
              </a:p>
            </p:txBody>
          </p:sp>
        </mc:Choice>
        <mc:Fallback xmlns="">
          <p:sp>
            <p:nvSpPr>
              <p:cNvPr id="19" name="TextBox 18"/>
              <p:cNvSpPr txBox="1">
                <a:spLocks noRot="1" noChangeAspect="1" noMove="1" noResize="1" noEditPoints="1" noAdjustHandles="1" noChangeArrowheads="1" noChangeShapeType="1" noTextEdit="1"/>
              </p:cNvSpPr>
              <p:nvPr/>
            </p:nvSpPr>
            <p:spPr>
              <a:xfrm>
                <a:off x="6409932" y="2140474"/>
                <a:ext cx="1487185" cy="66652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3285451" y="1471061"/>
                <a:ext cx="5708468" cy="73468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where</a:t>
                </a:r>
                <a:r>
                  <a:rPr lang="en-US"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𝑐𝑎𝑡h</m:t>
                        </m:r>
                        <m:r>
                          <a:rPr lang="en-US" sz="2000" i="1">
                            <a:latin typeface="Cambria Math" panose="02040503050406030204" pitchFamily="18" charset="0"/>
                          </a:rPr>
                          <m:t>,</m:t>
                        </m:r>
                        <m:r>
                          <a:rPr lang="en-US" sz="2000" i="1">
                            <a:latin typeface="Cambria Math" panose="02040503050406030204" pitchFamily="18" charset="0"/>
                          </a:rPr>
                          <m:t>𝑏𝑖</m:t>
                        </m:r>
                      </m:sub>
                    </m:sSub>
                  </m:oMath>
                </a14:m>
                <a:r>
                  <a:rPr lang="en-US" dirty="0"/>
                  <a:t>   </a:t>
                </a:r>
                <a:r>
                  <a:rPr lang="en-US" sz="2000" dirty="0">
                    <a:latin typeface="Cambria Math" panose="02040503050406030204" pitchFamily="18" charset="0"/>
                    <a:ea typeface="Cambria Math" panose="02040503050406030204" pitchFamily="18" charset="0"/>
                  </a:rPr>
                  <a:t>=</a:t>
                </a:r>
                <a:r>
                  <a:rPr lang="en-US" dirty="0">
                    <a:latin typeface="Arial" panose="020B0604020202020204" pitchFamily="34" charset="0"/>
                    <a:ea typeface="Cambria Math" panose="02040503050406030204" pitchFamily="18" charset="0"/>
                    <a:cs typeface="Arial" panose="020B0604020202020204" pitchFamily="34" charset="0"/>
                  </a:rPr>
                  <a:t>   current at </a:t>
                </a:r>
                <a:r>
                  <a:rPr lang="en-US" u="sng" dirty="0">
                    <a:solidFill>
                      <a:srgbClr val="FF0000"/>
                    </a:solidFill>
                    <a:latin typeface="Arial" panose="020B0604020202020204" pitchFamily="34" charset="0"/>
                    <a:ea typeface="Cambria Math" panose="02040503050406030204" pitchFamily="18" charset="0"/>
                    <a:cs typeface="Arial" panose="020B0604020202020204" pitchFamily="34" charset="0"/>
                  </a:rPr>
                  <a:t>each</a:t>
                </a:r>
                <a:r>
                  <a:rPr lang="en-US" dirty="0">
                    <a:latin typeface="Arial" panose="020B0604020202020204" pitchFamily="34" charset="0"/>
                    <a:ea typeface="Cambria Math" panose="02040503050406030204" pitchFamily="18" charset="0"/>
                    <a:cs typeface="Arial" panose="020B0604020202020204" pitchFamily="34" charset="0"/>
                  </a:rPr>
                  <a:t> cathode</a:t>
                </a:r>
              </a:p>
              <a:p>
                <a:r>
                  <a:rPr lang="en-US" dirty="0">
                    <a:latin typeface="Arial" panose="020B0604020202020204" pitchFamily="34" charset="0"/>
                    <a:ea typeface="Cambria Math" panose="02040503050406030204" pitchFamily="18" charset="0"/>
                    <a:cs typeface="Arial" panose="020B0604020202020204" pitchFamily="34" charset="0"/>
                  </a:rPr>
                  <a:t>                               (same as </a:t>
                </a:r>
                <a14:m>
                  <m:oMath xmlns:m="http://schemas.openxmlformats.org/officeDocument/2006/math">
                    <m:r>
                      <a:rPr lang="en-US" sz="2000" i="1">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𝐼</m:t>
                        </m:r>
                      </m:e>
                      <m:sub>
                        <m:r>
                          <a:rPr lang="en-US" sz="2000" i="1">
                            <a:latin typeface="Cambria Math" panose="02040503050406030204" pitchFamily="18" charset="0"/>
                            <a:ea typeface="Cambria Math" panose="02040503050406030204" pitchFamily="18" charset="0"/>
                            <a:cs typeface="Arial" panose="020B0604020202020204" pitchFamily="34" charset="0"/>
                          </a:rPr>
                          <m:t>𝑐𝑒𝑙𝑙</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𝑏𝑖</m:t>
                        </m:r>
                      </m:sub>
                    </m:sSub>
                  </m:oMath>
                </a14:m>
                <a:r>
                  <a:rPr lang="en-US" dirty="0">
                    <a:latin typeface="Arial" panose="020B0604020202020204" pitchFamily="34" charset="0"/>
                    <a:ea typeface="Cambria Math" panose="02040503050406030204" pitchFamily="18" charset="0"/>
                    <a:cs typeface="Arial" panose="020B0604020202020204" pitchFamily="34" charset="0"/>
                  </a:rPr>
                  <a:t> for bipolar cell) </a:t>
                </a:r>
              </a:p>
            </p:txBody>
          </p:sp>
        </mc:Choice>
        <mc:Fallback xmlns="">
          <p:sp>
            <p:nvSpPr>
              <p:cNvPr id="15" name="TextBox 14"/>
              <p:cNvSpPr txBox="1">
                <a:spLocks noRot="1" noChangeAspect="1" noMove="1" noResize="1" noEditPoints="1" noAdjustHandles="1" noChangeArrowheads="1" noChangeShapeType="1" noTextEdit="1"/>
              </p:cNvSpPr>
              <p:nvPr/>
            </p:nvSpPr>
            <p:spPr>
              <a:xfrm>
                <a:off x="3285451" y="1471061"/>
                <a:ext cx="5708468" cy="734688"/>
              </a:xfrm>
              <a:prstGeom prst="rect">
                <a:avLst/>
              </a:prstGeom>
              <a:blipFill>
                <a:blip r:embed="rId13"/>
                <a:stretch>
                  <a:fillRect l="-962" t="-4959" b="-9091"/>
                </a:stretch>
              </a:blipFill>
            </p:spPr>
            <p:txBody>
              <a:bodyPr/>
              <a:lstStyle/>
              <a:p>
                <a:r>
                  <a:rPr lang="en-US">
                    <a:noFill/>
                  </a:rPr>
                  <a:t> </a:t>
                </a:r>
              </a:p>
            </p:txBody>
          </p:sp>
        </mc:Fallback>
      </mc:AlternateContent>
    </p:spTree>
    <p:extLst>
      <p:ext uri="{BB962C8B-B14F-4D97-AF65-F5344CB8AC3E}">
        <p14:creationId xmlns:p14="http://schemas.microsoft.com/office/powerpoint/2010/main" val="95948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xEl>
                                              <p:pRg st="0" end="0"/>
                                            </p:txEl>
                                          </p:spTgt>
                                        </p:tgtEl>
                                        <p:attrNameLst>
                                          <p:attrName>style.visibility</p:attrName>
                                        </p:attrNameLst>
                                      </p:cBhvr>
                                      <p:to>
                                        <p:strVal val="visible"/>
                                      </p:to>
                                    </p:set>
                                    <p:animEffect transition="in" filter="fade">
                                      <p:cBhvr>
                                        <p:cTn id="37" dur="500"/>
                                        <p:tgtEl>
                                          <p:spTgt spid="16">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xEl>
                                              <p:pRg st="1" end="1"/>
                                            </p:txEl>
                                          </p:spTgt>
                                        </p:tgtEl>
                                        <p:attrNameLst>
                                          <p:attrName>style.visibility</p:attrName>
                                        </p:attrNameLst>
                                      </p:cBhvr>
                                      <p:to>
                                        <p:strVal val="visible"/>
                                      </p:to>
                                    </p:set>
                                    <p:animEffect transition="in" filter="fade">
                                      <p:cBhvr>
                                        <p:cTn id="40" dur="500"/>
                                        <p:tgtEl>
                                          <p:spTgt spid="16">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3">
                                            <p:txEl>
                                              <p:pRg st="0" end="0"/>
                                            </p:txEl>
                                          </p:spTgt>
                                        </p:tgtEl>
                                        <p:attrNameLst>
                                          <p:attrName>style.visibility</p:attrName>
                                        </p:attrNameLst>
                                      </p:cBhvr>
                                      <p:to>
                                        <p:strVal val="visible"/>
                                      </p:to>
                                    </p:set>
                                    <p:animEffect transition="in" filter="fade">
                                      <p:cBhvr>
                                        <p:cTn id="6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9" grpId="0"/>
      <p:bldP spid="14" grpId="0"/>
      <p:bldP spid="17" grpId="0"/>
      <p:bldP spid="18" grpId="0"/>
      <p:bldP spid="19"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07970"/>
            <a:ext cx="8229600" cy="639762"/>
          </a:xfrm>
        </p:spPr>
        <p:txBody>
          <a:bodyPr>
            <a:normAutofit fontScale="90000"/>
          </a:bodyPr>
          <a:lstStyle/>
          <a:p>
            <a:r>
              <a:rPr lang="en-US" dirty="0"/>
              <a:t>Basic Concepts: Current, Current Density  and Voltage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262005"/>
                <a:ext cx="8533094" cy="2116949"/>
              </a:xfrm>
            </p:spPr>
            <p:txBody>
              <a:bodyPr>
                <a:normAutofit/>
              </a:bodyPr>
              <a:lstStyle/>
              <a:p>
                <a:r>
                  <a:rPr lang="en-US" sz="1600" dirty="0"/>
                  <a:t>So if we want to further charge the plates by moving a positive charge q from plate B (negative) to plate A ( positive), this will require work W</a:t>
                </a:r>
                <a:r>
                  <a:rPr lang="en-US" sz="1600" baseline="-25000" dirty="0"/>
                  <a:t>AB</a:t>
                </a:r>
                <a:r>
                  <a:rPr lang="en-US" sz="1600" dirty="0"/>
                  <a:t> to be done on the system. </a:t>
                </a:r>
              </a:p>
              <a:p>
                <a:pPr marL="346075" indent="0">
                  <a:buNone/>
                </a:pPr>
                <a:r>
                  <a:rPr lang="en-US" sz="1600" dirty="0"/>
                  <a:t>The voltage drop or potential drop between A and B is defined as the work W</a:t>
                </a:r>
                <a:r>
                  <a:rPr lang="en-US" sz="1600" baseline="-25000" dirty="0"/>
                  <a:t>AB </a:t>
                </a:r>
                <a:r>
                  <a:rPr lang="en-US" sz="1600" dirty="0"/>
                  <a:t> per charge q to move charge q from B to A , i.e.,  </a:t>
                </a:r>
              </a:p>
              <a:p>
                <a:pPr marL="0" indent="0">
                  <a:buNone/>
                </a:pPr>
                <a:r>
                  <a:rPr lang="en-US" sz="200" dirty="0"/>
                  <a:t>			</a:t>
                </a:r>
              </a:p>
              <a:p>
                <a:pPr marL="0" indent="0">
                  <a:buNone/>
                </a:pPr>
                <a:r>
                  <a:rPr lang="en-US" sz="1600" dirty="0"/>
                  <a:t>			        </a:t>
                </a:r>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A</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m:rPr>
                            <m:sty m:val="p"/>
                          </m:rPr>
                          <a:rPr lang="en-US" b="0" i="0" smtClean="0">
                            <a:latin typeface="Cambria Math" panose="02040503050406030204" pitchFamily="18" charset="0"/>
                          </a:rPr>
                          <m:t>B</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W</m:t>
                            </m:r>
                          </m:e>
                          <m:sub>
                            <m:r>
                              <m:rPr>
                                <m:sty m:val="p"/>
                              </m:rPr>
                              <a:rPr lang="en-US" b="0" i="0" smtClean="0">
                                <a:latin typeface="Cambria Math" panose="02040503050406030204" pitchFamily="18" charset="0"/>
                              </a:rPr>
                              <m:t>AB</m:t>
                            </m:r>
                          </m:sub>
                        </m:sSub>
                      </m:num>
                      <m:den>
                        <m:r>
                          <m:rPr>
                            <m:sty m:val="p"/>
                          </m:rPr>
                          <a:rPr lang="en-US" b="0" i="0" smtClean="0">
                            <a:latin typeface="Cambria Math" panose="02040503050406030204" pitchFamily="18" charset="0"/>
                          </a:rPr>
                          <m:t>q</m:t>
                        </m:r>
                      </m:den>
                    </m:f>
                  </m:oMath>
                </a14:m>
                <a:endParaRPr lang="en-US" dirty="0"/>
              </a:p>
              <a:p>
                <a:pPr marL="0" indent="0">
                  <a:buNone/>
                </a:pPr>
                <a:r>
                  <a:rPr lang="en-US" sz="1600" dirty="0"/>
                  <a:t> </a:t>
                </a:r>
                <a:endParaRPr lang="en-US" sz="1000" dirty="0"/>
              </a:p>
              <a:p>
                <a:pPr marL="0" indent="0">
                  <a:buNone/>
                </a:pPr>
                <a:endParaRPr lang="en-US" sz="16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262005"/>
                <a:ext cx="8533094" cy="2116949"/>
              </a:xfrm>
              <a:blipFill>
                <a:blip r:embed="rId2"/>
                <a:stretch>
                  <a:fillRect l="-286" t="-2017"/>
                </a:stretch>
              </a:blipFill>
            </p:spPr>
            <p:txBody>
              <a:bodyPr/>
              <a:lstStyle/>
              <a:p>
                <a:r>
                  <a:rPr lang="en-CA">
                    <a:noFill/>
                  </a:rPr>
                  <a:t> </a:t>
                </a:r>
              </a:p>
            </p:txBody>
          </p:sp>
        </mc:Fallback>
      </mc:AlternateContent>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193280" y="6356350"/>
            <a:ext cx="2133600" cy="365125"/>
          </a:xfrm>
        </p:spPr>
        <p:txBody>
          <a:bodyPr/>
          <a:lstStyle/>
          <a:p>
            <a:fld id="{A748D552-2E59-4C4C-ACBB-207C47251780}" type="slidenum">
              <a:rPr lang="en-US" smtClean="0"/>
              <a:t>7</a:t>
            </a:fld>
            <a:endParaRPr lang="en-US" dirty="0"/>
          </a:p>
        </p:txBody>
      </p:sp>
      <p:sp>
        <p:nvSpPr>
          <p:cNvPr id="7" name="TextBox 6"/>
          <p:cNvSpPr txBox="1"/>
          <p:nvPr/>
        </p:nvSpPr>
        <p:spPr>
          <a:xfrm>
            <a:off x="3661021" y="5099297"/>
            <a:ext cx="5142890" cy="1323439"/>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Due to the effect of Coulomb’s law and the preference for </a:t>
            </a:r>
            <a:r>
              <a:rPr lang="en-US" sz="1600" dirty="0" err="1">
                <a:latin typeface="Arial" panose="020B0604020202020204" pitchFamily="34" charset="0"/>
                <a:cs typeface="Arial" panose="020B0604020202020204" pitchFamily="34" charset="0"/>
              </a:rPr>
              <a:t>electroneutrality</a:t>
            </a:r>
            <a:r>
              <a:rPr lang="en-US" sz="1600" dirty="0">
                <a:latin typeface="Arial" panose="020B0604020202020204" pitchFamily="34" charset="0"/>
                <a:cs typeface="Arial" panose="020B0604020202020204" pitchFamily="34" charset="0"/>
              </a:rPr>
              <a:t>, this does not occur spontaneously. Electrical energy must therefore be supplied by the power source in order for the electrons to flow as shown in the diagram. </a:t>
            </a:r>
          </a:p>
        </p:txBody>
      </p:sp>
      <p:sp>
        <p:nvSpPr>
          <p:cNvPr id="8" name="TextBox 7"/>
          <p:cNvSpPr txBox="1"/>
          <p:nvPr/>
        </p:nvSpPr>
        <p:spPr>
          <a:xfrm>
            <a:off x="526472" y="3008452"/>
            <a:ext cx="8091055"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 an electrolytic cell, the terminals of the power supply are similar to the charged plates described above.</a:t>
            </a:r>
          </a:p>
        </p:txBody>
      </p:sp>
      <p:grpSp>
        <p:nvGrpSpPr>
          <p:cNvPr id="11" name="Group 10"/>
          <p:cNvGrpSpPr/>
          <p:nvPr/>
        </p:nvGrpSpPr>
        <p:grpSpPr>
          <a:xfrm>
            <a:off x="166255" y="3498859"/>
            <a:ext cx="8637656" cy="3104979"/>
            <a:chOff x="166255" y="3498859"/>
            <a:chExt cx="8637656" cy="3104979"/>
          </a:xfrm>
        </p:grpSpPr>
        <p:pic>
          <p:nvPicPr>
            <p:cNvPr id="6" name="Picture 5"/>
            <p:cNvPicPr>
              <a:picLocks noChangeAspect="1"/>
            </p:cNvPicPr>
            <p:nvPr/>
          </p:nvPicPr>
          <p:blipFill>
            <a:blip r:embed="rId3"/>
            <a:stretch>
              <a:fillRect/>
            </a:stretch>
          </p:blipFill>
          <p:spPr>
            <a:xfrm>
              <a:off x="166255" y="3677524"/>
              <a:ext cx="3322753" cy="2926314"/>
            </a:xfrm>
            <a:prstGeom prst="rect">
              <a:avLst/>
            </a:prstGeom>
          </p:spPr>
        </p:pic>
        <p:sp>
          <p:nvSpPr>
            <p:cNvPr id="10" name="TextBox 9"/>
            <p:cNvSpPr txBox="1"/>
            <p:nvPr/>
          </p:nvSpPr>
          <p:spPr>
            <a:xfrm>
              <a:off x="3675392" y="3498859"/>
              <a:ext cx="5128519" cy="1846659"/>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Electrons are continuously discharged from the negative terminal of the power supply and re-enter the power supply at the positive terminal during operation. In order for this to occur, electrons must jump across the “gap” from the positive side to the negative side of the power supply. </a:t>
              </a:r>
            </a:p>
            <a:p>
              <a:endParaRPr lang="en-US" dirty="0"/>
            </a:p>
          </p:txBody>
        </p:sp>
      </p:grpSp>
    </p:spTree>
    <p:extLst>
      <p:ext uri="{BB962C8B-B14F-4D97-AF65-F5344CB8AC3E}">
        <p14:creationId xmlns:p14="http://schemas.microsoft.com/office/powerpoint/2010/main" val="180742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500"/>
                                        <p:tgtEl>
                                          <p:spTgt spid="8">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9642" y="547814"/>
            <a:ext cx="9144000" cy="924636"/>
          </a:xfrm>
        </p:spPr>
        <p:txBody>
          <a:bodyPr>
            <a:noAutofit/>
          </a:bodyPr>
          <a:lstStyle/>
          <a:p>
            <a:pPr marL="0" indent="0">
              <a:buNone/>
            </a:pPr>
            <a:r>
              <a:rPr lang="en-US" sz="2000" u="sng" dirty="0"/>
              <a:t>Example 2</a:t>
            </a:r>
            <a:endParaRPr lang="en-US" sz="2000" dirty="0"/>
          </a:p>
          <a:p>
            <a:pPr marL="0" indent="0">
              <a:buNone/>
            </a:pPr>
            <a:r>
              <a:rPr lang="en-US" sz="2000" dirty="0"/>
              <a:t>   </a:t>
            </a:r>
            <a:r>
              <a:rPr lang="en-US" sz="1800" dirty="0"/>
              <a:t>What are the balance equations for the following scheme in a </a:t>
            </a:r>
            <a:r>
              <a:rPr lang="en-US" sz="1800" dirty="0" err="1"/>
              <a:t>monopolar</a:t>
            </a:r>
            <a:r>
              <a:rPr lang="en-US" sz="1800" dirty="0"/>
              <a:t> cell?</a:t>
            </a:r>
            <a:endParaRPr lang="en-US" sz="1800" u="sng" dirty="0"/>
          </a:p>
        </p:txBody>
      </p:sp>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620000" y="6380139"/>
            <a:ext cx="2133600" cy="365125"/>
          </a:xfrm>
        </p:spPr>
        <p:txBody>
          <a:bodyPr/>
          <a:lstStyle/>
          <a:p>
            <a:fld id="{A748D552-2E59-4C4C-ACBB-207C47251780}" type="slidenum">
              <a:rPr lang="en-US" smtClean="0"/>
              <a:t>70</a:t>
            </a:fld>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230873" y="1379047"/>
                <a:ext cx="8416737" cy="925253"/>
              </a:xfrm>
              <a:prstGeom prst="rect">
                <a:avLst/>
              </a:prstGeom>
              <a:noFill/>
            </p:spPr>
            <p:txBody>
              <a:bodyPr wrap="square" rtlCol="0">
                <a:spAutoFit/>
              </a:bodyPr>
              <a:lstStyle/>
              <a:p>
                <a:r>
                  <a:rPr lang="en-US" sz="2000" u="sng" dirty="0">
                    <a:latin typeface="Arial" panose="020B0604020202020204" pitchFamily="34" charset="0"/>
                    <a:cs typeface="Arial" panose="020B0604020202020204" pitchFamily="34" charset="0"/>
                  </a:rPr>
                  <a:t>cathode</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ea typeface="Cambria Math" panose="02040503050406030204" pitchFamily="18" charset="0"/>
                    <a:cs typeface="Arial" panose="020B0604020202020204" pitchFamily="34" charset="0"/>
                  </a:rPr>
                  <a:t>M</a:t>
                </a:r>
                <a:r>
                  <a:rPr lang="en-US" sz="2000" baseline="-25000" dirty="0">
                    <a:latin typeface="Arial" panose="020B0604020202020204" pitchFamily="34" charset="0"/>
                    <a:ea typeface="Cambria Math" panose="02040503050406030204" pitchFamily="18" charset="0"/>
                    <a:cs typeface="Arial" panose="020B0604020202020204" pitchFamily="34" charset="0"/>
                  </a:rPr>
                  <a:t>1</a:t>
                </a:r>
                <a:r>
                  <a:rPr lang="en-US" sz="2000" baseline="30000" dirty="0">
                    <a:latin typeface="Arial" panose="020B0604020202020204" pitchFamily="34" charset="0"/>
                    <a:ea typeface="Cambria Math" panose="02040503050406030204" pitchFamily="18" charset="0"/>
                    <a:cs typeface="Arial" panose="020B0604020202020204" pitchFamily="34" charset="0"/>
                  </a:rPr>
                  <a:t>n1+</a:t>
                </a:r>
                <a:r>
                  <a:rPr lang="en-US" sz="2000" dirty="0">
                    <a:latin typeface="Arial" panose="020B0604020202020204" pitchFamily="34" charset="0"/>
                    <a:ea typeface="Cambria Math" panose="02040503050406030204" pitchFamily="18" charset="0"/>
                    <a:cs typeface="Arial" panose="020B0604020202020204" pitchFamily="34" charset="0"/>
                  </a:rPr>
                  <a:t>(</a:t>
                </a:r>
                <a:r>
                  <a:rPr lang="en-US" sz="2000" dirty="0" err="1">
                    <a:latin typeface="Arial" panose="020B0604020202020204" pitchFamily="34" charset="0"/>
                    <a:ea typeface="Cambria Math" panose="02040503050406030204" pitchFamily="18" charset="0"/>
                    <a:cs typeface="Arial" panose="020B0604020202020204" pitchFamily="34" charset="0"/>
                  </a:rPr>
                  <a:t>aq</a:t>
                </a:r>
                <a:r>
                  <a:rPr lang="en-US" sz="2000" dirty="0">
                    <a:latin typeface="Arial" panose="020B0604020202020204" pitchFamily="34" charset="0"/>
                    <a:ea typeface="Cambria Math" panose="02040503050406030204" pitchFamily="18" charset="0"/>
                    <a:cs typeface="Arial" panose="020B0604020202020204" pitchFamily="34" charset="0"/>
                  </a:rPr>
                  <a:t>)  +  n</a:t>
                </a:r>
                <a:r>
                  <a:rPr lang="en-US" sz="2000" baseline="-25000" dirty="0">
                    <a:latin typeface="Arial" panose="020B0604020202020204" pitchFamily="34" charset="0"/>
                    <a:ea typeface="Cambria Math" panose="02040503050406030204" pitchFamily="18" charset="0"/>
                    <a:cs typeface="Arial" panose="020B0604020202020204" pitchFamily="34" charset="0"/>
                  </a:rPr>
                  <a:t>1</a:t>
                </a:r>
                <a:r>
                  <a:rPr lang="en-US" sz="2000" dirty="0">
                    <a:latin typeface="Arial" panose="020B0604020202020204" pitchFamily="34" charset="0"/>
                    <a:ea typeface="Cambria Math" panose="02040503050406030204" pitchFamily="18" charset="0"/>
                    <a:cs typeface="Arial" panose="020B0604020202020204" pitchFamily="34" charset="0"/>
                  </a:rPr>
                  <a:t> e</a:t>
                </a:r>
                <a:r>
                  <a:rPr lang="en-US" sz="2000" baseline="30000" dirty="0">
                    <a:latin typeface="Arial" panose="020B0604020202020204" pitchFamily="34" charset="0"/>
                    <a:ea typeface="Cambria Math" panose="02040503050406030204" pitchFamily="18" charset="0"/>
                    <a:cs typeface="Arial" panose="020B0604020202020204" pitchFamily="34" charset="0"/>
                  </a:rPr>
                  <a:t>-</a:t>
                </a:r>
                <a:r>
                  <a:rPr lang="en-US" sz="2000" dirty="0">
                    <a:latin typeface="Arial" panose="020B0604020202020204" pitchFamily="34" charset="0"/>
                    <a:ea typeface="Cambria Math" panose="02040503050406030204" pitchFamily="18" charset="0"/>
                    <a:cs typeface="Arial" panose="020B0604020202020204" pitchFamily="34" charset="0"/>
                  </a:rPr>
                  <a:t>   →   M</a:t>
                </a:r>
                <a:r>
                  <a:rPr lang="en-US" sz="2000" baseline="-25000" dirty="0">
                    <a:latin typeface="Arial" panose="020B0604020202020204" pitchFamily="34" charset="0"/>
                    <a:ea typeface="Cambria Math" panose="02040503050406030204" pitchFamily="18" charset="0"/>
                    <a:cs typeface="Arial" panose="020B0604020202020204" pitchFamily="34" charset="0"/>
                  </a:rPr>
                  <a:t>1</a:t>
                </a:r>
                <a:r>
                  <a:rPr lang="en-US" sz="2000" baseline="30000" dirty="0">
                    <a:latin typeface="Arial" panose="020B0604020202020204" pitchFamily="34" charset="0"/>
                    <a:ea typeface="Cambria Math" panose="02040503050406030204" pitchFamily="18" charset="0"/>
                    <a:cs typeface="Arial" panose="020B0604020202020204" pitchFamily="34" charset="0"/>
                  </a:rPr>
                  <a:t>0</a:t>
                </a:r>
                <a:r>
                  <a:rPr lang="en-US" sz="2000" dirty="0">
                    <a:latin typeface="Arial" panose="020B0604020202020204" pitchFamily="34" charset="0"/>
                    <a:ea typeface="Cambria Math" panose="02040503050406030204" pitchFamily="18" charset="0"/>
                    <a:cs typeface="Arial" panose="020B0604020202020204" pitchFamily="34" charset="0"/>
                  </a:rPr>
                  <a:t>(s)    ,                current </a:t>
                </a:r>
                <a:r>
                  <a:rPr lang="en-US" sz="2000" dirty="0">
                    <a:latin typeface="Cambria Math" panose="02040503050406030204" pitchFamily="18" charset="0"/>
                    <a:ea typeface="Cambria Math" panose="02040503050406030204" pitchFamily="18" charset="0"/>
                    <a:cs typeface="Arial" panose="020B0604020202020204" pitchFamily="34" charset="0"/>
                  </a:rPr>
                  <a:t>= </a:t>
                </a:r>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𝑀</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1,</m:t>
                            </m:r>
                            <m:r>
                              <a:rPr lang="en-US" sz="2000" b="0" i="1" smtClean="0">
                                <a:latin typeface="Cambria Math" panose="02040503050406030204" pitchFamily="18" charset="0"/>
                                <a:ea typeface="Cambria Math" panose="02040503050406030204" pitchFamily="18" charset="0"/>
                                <a:cs typeface="Arial" panose="020B0604020202020204" pitchFamily="34" charset="0"/>
                              </a:rPr>
                              <m:t>𝑚𝑜𝑛𝑜</m:t>
                            </m:r>
                          </m:sub>
                        </m:sSub>
                      </m:sub>
                    </m:sSub>
                  </m:oMath>
                </a14:m>
                <a:endParaRPr lang="en-US" sz="2000" i="1" dirty="0">
                  <a:latin typeface="Cambria Math" panose="02040503050406030204" pitchFamily="18" charset="0"/>
                  <a:ea typeface="Cambria Math" panose="02040503050406030204" pitchFamily="18" charset="0"/>
                </a:endParaRPr>
              </a:p>
              <a:p>
                <a:endParaRPr lang="en-US" sz="800" i="1" dirty="0">
                  <a:latin typeface="Cambria Math" panose="02040503050406030204" pitchFamily="18" charset="0"/>
                  <a:ea typeface="Cambria Math" panose="02040503050406030204" pitchFamily="18" charset="0"/>
                  <a:cs typeface="Arial" panose="020B0604020202020204" pitchFamily="34" charset="0"/>
                </a:endParaRPr>
              </a:p>
              <a:p>
                <a:r>
                  <a:rPr lang="en-US" sz="2000" dirty="0">
                    <a:latin typeface="Cambria Math" panose="02040503050406030204" pitchFamily="18" charset="0"/>
                    <a:ea typeface="Cambria Math" panose="02040503050406030204" pitchFamily="18" charset="0"/>
                  </a:rPr>
                  <a:t>                     </a:t>
                </a:r>
                <a:r>
                  <a:rPr lang="en-US" sz="2000" dirty="0">
                    <a:latin typeface="Arial" panose="020B0604020202020204" pitchFamily="34" charset="0"/>
                    <a:ea typeface="Cambria Math" panose="02040503050406030204" pitchFamily="18" charset="0"/>
                    <a:cs typeface="Arial" panose="020B0604020202020204" pitchFamily="34" charset="0"/>
                  </a:rPr>
                  <a:t>M</a:t>
                </a:r>
                <a:r>
                  <a:rPr lang="en-US" sz="2000" baseline="-25000" dirty="0">
                    <a:latin typeface="Arial" panose="020B0604020202020204" pitchFamily="34" charset="0"/>
                    <a:ea typeface="Cambria Math" panose="02040503050406030204" pitchFamily="18" charset="0"/>
                    <a:cs typeface="Arial" panose="020B0604020202020204" pitchFamily="34" charset="0"/>
                  </a:rPr>
                  <a:t>2</a:t>
                </a:r>
                <a:r>
                  <a:rPr lang="en-US" sz="2000" baseline="30000" dirty="0">
                    <a:latin typeface="Arial" panose="020B0604020202020204" pitchFamily="34" charset="0"/>
                    <a:ea typeface="Cambria Math" panose="02040503050406030204" pitchFamily="18" charset="0"/>
                    <a:cs typeface="Arial" panose="020B0604020202020204" pitchFamily="34" charset="0"/>
                  </a:rPr>
                  <a:t>n2+</a:t>
                </a:r>
                <a:r>
                  <a:rPr lang="en-US" sz="2000" dirty="0">
                    <a:latin typeface="Arial" panose="020B0604020202020204" pitchFamily="34" charset="0"/>
                    <a:ea typeface="Cambria Math" panose="02040503050406030204" pitchFamily="18" charset="0"/>
                    <a:cs typeface="Arial" panose="020B0604020202020204" pitchFamily="34" charset="0"/>
                  </a:rPr>
                  <a:t>(</a:t>
                </a:r>
                <a:r>
                  <a:rPr lang="en-US" sz="2000" dirty="0" err="1">
                    <a:latin typeface="Arial" panose="020B0604020202020204" pitchFamily="34" charset="0"/>
                    <a:ea typeface="Cambria Math" panose="02040503050406030204" pitchFamily="18" charset="0"/>
                    <a:cs typeface="Arial" panose="020B0604020202020204" pitchFamily="34" charset="0"/>
                  </a:rPr>
                  <a:t>aq</a:t>
                </a:r>
                <a:r>
                  <a:rPr lang="en-US" sz="2000" dirty="0">
                    <a:latin typeface="Arial" panose="020B0604020202020204" pitchFamily="34" charset="0"/>
                    <a:ea typeface="Cambria Math" panose="02040503050406030204" pitchFamily="18" charset="0"/>
                    <a:cs typeface="Arial" panose="020B0604020202020204" pitchFamily="34" charset="0"/>
                  </a:rPr>
                  <a:t>)  +  n</a:t>
                </a:r>
                <a:r>
                  <a:rPr lang="en-US" sz="2000" baseline="-25000" dirty="0">
                    <a:latin typeface="Arial" panose="020B0604020202020204" pitchFamily="34" charset="0"/>
                    <a:ea typeface="Cambria Math" panose="02040503050406030204" pitchFamily="18" charset="0"/>
                    <a:cs typeface="Arial" panose="020B0604020202020204" pitchFamily="34" charset="0"/>
                  </a:rPr>
                  <a:t>2</a:t>
                </a:r>
                <a:r>
                  <a:rPr lang="en-US" sz="2000" dirty="0">
                    <a:latin typeface="Arial" panose="020B0604020202020204" pitchFamily="34" charset="0"/>
                    <a:ea typeface="Cambria Math" panose="02040503050406030204" pitchFamily="18" charset="0"/>
                    <a:cs typeface="Arial" panose="020B0604020202020204" pitchFamily="34" charset="0"/>
                  </a:rPr>
                  <a:t> e</a:t>
                </a:r>
                <a:r>
                  <a:rPr lang="en-US" sz="2000" baseline="30000" dirty="0">
                    <a:latin typeface="Arial" panose="020B0604020202020204" pitchFamily="34" charset="0"/>
                    <a:ea typeface="Cambria Math" panose="02040503050406030204" pitchFamily="18" charset="0"/>
                    <a:cs typeface="Arial" panose="020B0604020202020204" pitchFamily="34" charset="0"/>
                  </a:rPr>
                  <a:t>-</a:t>
                </a:r>
                <a:r>
                  <a:rPr lang="en-US" sz="2000" dirty="0">
                    <a:latin typeface="Arial" panose="020B0604020202020204" pitchFamily="34" charset="0"/>
                    <a:ea typeface="Cambria Math" panose="02040503050406030204" pitchFamily="18" charset="0"/>
                    <a:cs typeface="Arial" panose="020B0604020202020204" pitchFamily="34" charset="0"/>
                  </a:rPr>
                  <a:t>   →   M</a:t>
                </a:r>
                <a:r>
                  <a:rPr lang="en-US" sz="2000" baseline="-25000" dirty="0">
                    <a:latin typeface="Arial" panose="020B0604020202020204" pitchFamily="34" charset="0"/>
                    <a:ea typeface="Cambria Math" panose="02040503050406030204" pitchFamily="18" charset="0"/>
                    <a:cs typeface="Arial" panose="020B0604020202020204" pitchFamily="34" charset="0"/>
                  </a:rPr>
                  <a:t>2</a:t>
                </a:r>
                <a:r>
                  <a:rPr lang="en-US" sz="2000" baseline="30000" dirty="0">
                    <a:latin typeface="Arial" panose="020B0604020202020204" pitchFamily="34" charset="0"/>
                    <a:ea typeface="Cambria Math" panose="02040503050406030204" pitchFamily="18" charset="0"/>
                    <a:cs typeface="Arial" panose="020B0604020202020204" pitchFamily="34" charset="0"/>
                  </a:rPr>
                  <a:t>0</a:t>
                </a:r>
                <a:r>
                  <a:rPr lang="en-US" sz="2000" dirty="0">
                    <a:latin typeface="Arial" panose="020B0604020202020204" pitchFamily="34" charset="0"/>
                    <a:ea typeface="Cambria Math" panose="02040503050406030204" pitchFamily="18" charset="0"/>
                    <a:cs typeface="Arial" panose="020B0604020202020204" pitchFamily="34" charset="0"/>
                  </a:rPr>
                  <a:t>(s)    ,                current  </a:t>
                </a:r>
                <a:r>
                  <a:rPr lang="en-US" sz="2000" dirty="0">
                    <a:latin typeface="Cambria Math" panose="02040503050406030204" pitchFamily="18" charset="0"/>
                    <a:ea typeface="Cambria Math" panose="02040503050406030204" pitchFamily="18" charset="0"/>
                    <a:cs typeface="Arial" panose="020B0604020202020204" pitchFamily="34" charset="0"/>
                  </a:rPr>
                  <a:t>=</a:t>
                </a:r>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𝐼</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𝑀</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𝑚𝑜𝑛𝑜</m:t>
                            </m:r>
                          </m:sub>
                        </m:sSub>
                      </m:sub>
                    </m:sSub>
                  </m:oMath>
                </a14:m>
                <a:endParaRPr lang="en-US" sz="2000" dirty="0">
                  <a:latin typeface="Cambria Math" panose="02040503050406030204" pitchFamily="18" charset="0"/>
                  <a:ea typeface="Cambria Math" panose="020405030504060302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30873" y="1379047"/>
                <a:ext cx="8416737" cy="925253"/>
              </a:xfrm>
              <a:prstGeom prst="rect">
                <a:avLst/>
              </a:prstGeom>
              <a:blipFill>
                <a:blip r:embed="rId2"/>
                <a:stretch>
                  <a:fillRect l="-797" t="-3947" b="-5921"/>
                </a:stretch>
              </a:blipFill>
            </p:spPr>
            <p:txBody>
              <a:bodyPr/>
              <a:lstStyle/>
              <a:p>
                <a:r>
                  <a:rPr lang="en-US">
                    <a:noFill/>
                  </a:rPr>
                  <a:t> </a:t>
                </a:r>
              </a:p>
            </p:txBody>
          </p:sp>
        </mc:Fallback>
      </mc:AlternateContent>
      <p:sp>
        <p:nvSpPr>
          <p:cNvPr id="9" name="TextBox 8"/>
          <p:cNvSpPr txBox="1"/>
          <p:nvPr/>
        </p:nvSpPr>
        <p:spPr>
          <a:xfrm>
            <a:off x="4394579" y="2975212"/>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20" name="TextBox 19"/>
              <p:cNvSpPr txBox="1"/>
              <p:nvPr/>
            </p:nvSpPr>
            <p:spPr>
              <a:xfrm>
                <a:off x="142383" y="5461002"/>
                <a:ext cx="2183642" cy="1123321"/>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How are </a:t>
                </a:r>
                <a14:m>
                  <m:oMath xmlns:m="http://schemas.openxmlformats.org/officeDocument/2006/math">
                    <m:sSub>
                      <m:sSubPr>
                        <m:ctrlPr>
                          <a:rPr lang="en-US" sz="2000" i="1">
                            <a:solidFill>
                              <a:srgbClr val="FF0000"/>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i="1">
                            <a:solidFill>
                              <a:srgbClr val="FF0000"/>
                            </a:solidFill>
                            <a:latin typeface="Cambria Math" panose="02040503050406030204" pitchFamily="18" charset="0"/>
                            <a:ea typeface="Cambria Math" panose="02040503050406030204" pitchFamily="18" charset="0"/>
                            <a:cs typeface="Arial" panose="020B0604020202020204" pitchFamily="34" charset="0"/>
                          </a:rPr>
                          <m:t>𝐼</m:t>
                        </m:r>
                      </m:e>
                      <m:sub>
                        <m:sSub>
                          <m:sSubPr>
                            <m:ctrlPr>
                              <a:rPr lang="en-US" sz="2000" i="1">
                                <a:solidFill>
                                  <a:srgbClr val="FF0000"/>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i="1">
                                <a:solidFill>
                                  <a:srgbClr val="FF0000"/>
                                </a:solidFill>
                                <a:latin typeface="Cambria Math" panose="02040503050406030204" pitchFamily="18" charset="0"/>
                                <a:ea typeface="Cambria Math" panose="02040503050406030204" pitchFamily="18" charset="0"/>
                                <a:cs typeface="Arial" panose="020B0604020202020204" pitchFamily="34" charset="0"/>
                              </a:rPr>
                              <m:t>𝑀</m:t>
                            </m:r>
                          </m:e>
                          <m:sub>
                            <m:r>
                              <a:rPr lang="en-US" sz="2000" i="1">
                                <a:solidFill>
                                  <a:srgbClr val="FF0000"/>
                                </a:solidFill>
                                <a:latin typeface="Cambria Math" panose="02040503050406030204" pitchFamily="18" charset="0"/>
                                <a:ea typeface="Cambria Math" panose="02040503050406030204" pitchFamily="18" charset="0"/>
                                <a:cs typeface="Arial" panose="020B0604020202020204" pitchFamily="34" charset="0"/>
                              </a:rPr>
                              <m:t>1,</m:t>
                            </m:r>
                            <m:r>
                              <a:rPr lang="en-US" sz="2000" i="1">
                                <a:solidFill>
                                  <a:srgbClr val="FF0000"/>
                                </a:solidFill>
                                <a:latin typeface="Cambria Math" panose="02040503050406030204" pitchFamily="18" charset="0"/>
                                <a:ea typeface="Cambria Math" panose="02040503050406030204" pitchFamily="18" charset="0"/>
                                <a:cs typeface="Arial" panose="020B0604020202020204" pitchFamily="34" charset="0"/>
                              </a:rPr>
                              <m:t>𝑚𝑜𝑛𝑜</m:t>
                            </m:r>
                          </m:sub>
                        </m:sSub>
                      </m:sub>
                    </m:sSub>
                  </m:oMath>
                </a14:m>
                <a:r>
                  <a:rPr lang="en-US" sz="2000" dirty="0">
                    <a:solidFill>
                      <a:srgbClr val="FF0000"/>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i="1">
                            <a:solidFill>
                              <a:srgbClr val="FF0000"/>
                            </a:solidFill>
                            <a:latin typeface="Cambria Math" panose="02040503050406030204" pitchFamily="18" charset="0"/>
                            <a:ea typeface="Cambria Math" panose="02040503050406030204" pitchFamily="18" charset="0"/>
                            <a:cs typeface="Arial" panose="020B0604020202020204" pitchFamily="34" charset="0"/>
                          </a:rPr>
                          <m:t> </m:t>
                        </m:r>
                        <m:r>
                          <a:rPr lang="en-US" sz="2000" i="1">
                            <a:solidFill>
                              <a:srgbClr val="FF0000"/>
                            </a:solidFill>
                            <a:latin typeface="Cambria Math" panose="02040503050406030204" pitchFamily="18" charset="0"/>
                            <a:ea typeface="Cambria Math" panose="02040503050406030204" pitchFamily="18" charset="0"/>
                            <a:cs typeface="Arial" panose="020B0604020202020204" pitchFamily="34" charset="0"/>
                          </a:rPr>
                          <m:t>𝐼</m:t>
                        </m:r>
                      </m:e>
                      <m:sub>
                        <m:sSub>
                          <m:sSubPr>
                            <m:ctrlPr>
                              <a:rPr lang="en-US" sz="2000" i="1">
                                <a:solidFill>
                                  <a:srgbClr val="FF0000"/>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i="1">
                                <a:solidFill>
                                  <a:srgbClr val="FF0000"/>
                                </a:solidFill>
                                <a:latin typeface="Cambria Math" panose="02040503050406030204" pitchFamily="18" charset="0"/>
                                <a:ea typeface="Cambria Math" panose="02040503050406030204" pitchFamily="18" charset="0"/>
                                <a:cs typeface="Arial" panose="020B0604020202020204" pitchFamily="34" charset="0"/>
                              </a:rPr>
                              <m:t>𝑀</m:t>
                            </m:r>
                          </m:e>
                          <m:sub>
                            <m:r>
                              <a:rPr lang="en-US" sz="2000" i="1">
                                <a:solidFill>
                                  <a:srgbClr val="FF0000"/>
                                </a:solidFill>
                                <a:latin typeface="Cambria Math" panose="02040503050406030204" pitchFamily="18" charset="0"/>
                                <a:ea typeface="Cambria Math" panose="02040503050406030204" pitchFamily="18" charset="0"/>
                                <a:cs typeface="Arial" panose="020B0604020202020204" pitchFamily="34" charset="0"/>
                              </a:rPr>
                              <m:t>2,</m:t>
                            </m:r>
                            <m:r>
                              <a:rPr lang="en-US" sz="2000" i="1">
                                <a:solidFill>
                                  <a:srgbClr val="FF0000"/>
                                </a:solidFill>
                                <a:latin typeface="Cambria Math" panose="02040503050406030204" pitchFamily="18" charset="0"/>
                                <a:ea typeface="Cambria Math" panose="02040503050406030204" pitchFamily="18" charset="0"/>
                                <a:cs typeface="Arial" panose="020B0604020202020204" pitchFamily="34" charset="0"/>
                              </a:rPr>
                              <m:t>𝑚𝑜𝑛𝑜</m:t>
                            </m:r>
                          </m:sub>
                        </m:sSub>
                      </m:sub>
                    </m:sSub>
                  </m:oMath>
                </a14:m>
                <a:r>
                  <a:rPr lang="en-US" sz="2000" dirty="0">
                    <a:solidFill>
                      <a:srgbClr val="FF0000"/>
                    </a:solidFill>
                    <a:latin typeface="Cambria Math" panose="02040503050406030204" pitchFamily="18" charset="0"/>
                    <a:ea typeface="Cambria Math" panose="02040503050406030204" pitchFamily="18" charset="0"/>
                  </a:rPr>
                  <a:t> </a:t>
                </a:r>
                <a:r>
                  <a:rPr lang="en-US" dirty="0">
                    <a:solidFill>
                      <a:srgbClr val="FF0000"/>
                    </a:solidFill>
                    <a:latin typeface="Arial" panose="020B0604020202020204" pitchFamily="34" charset="0"/>
                    <a:cs typeface="Arial" panose="020B0604020202020204" pitchFamily="34" charset="0"/>
                  </a:rPr>
                  <a:t>and</a:t>
                </a:r>
                <a:r>
                  <a:rPr lang="en-US" dirty="0">
                    <a:solidFill>
                      <a:srgbClr val="FF0000"/>
                    </a:solidFill>
                  </a:rPr>
                  <a:t> </a:t>
                </a:r>
                <a14:m>
                  <m:oMath xmlns:m="http://schemas.openxmlformats.org/officeDocument/2006/math">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𝐼</m:t>
                        </m:r>
                      </m:e>
                      <m:sub>
                        <m:r>
                          <a:rPr lang="en-US" sz="2000" i="1">
                            <a:solidFill>
                              <a:srgbClr val="FF0000"/>
                            </a:solidFill>
                            <a:latin typeface="Cambria Math" panose="02040503050406030204" pitchFamily="18" charset="0"/>
                          </a:rPr>
                          <m:t>𝑎𝑛</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𝑚𝑜𝑛𝑜</m:t>
                        </m:r>
                      </m:sub>
                    </m:sSub>
                  </m:oMath>
                </a14:m>
                <a:r>
                  <a:rPr lang="en-US" dirty="0">
                    <a:solidFill>
                      <a:srgbClr val="FF0000"/>
                    </a:solidFill>
                  </a:rPr>
                  <a:t> </a:t>
                </a:r>
                <a:r>
                  <a:rPr lang="en-US" dirty="0">
                    <a:solidFill>
                      <a:srgbClr val="FF0000"/>
                    </a:solidFill>
                    <a:latin typeface="Arial" panose="020B0604020202020204" pitchFamily="34" charset="0"/>
                    <a:cs typeface="Arial" panose="020B0604020202020204" pitchFamily="34" charset="0"/>
                  </a:rPr>
                  <a:t>related?</a:t>
                </a:r>
              </a:p>
            </p:txBody>
          </p:sp>
        </mc:Choice>
        <mc:Fallback xmlns="">
          <p:sp>
            <p:nvSpPr>
              <p:cNvPr id="20" name="TextBox 19"/>
              <p:cNvSpPr txBox="1">
                <a:spLocks noRot="1" noChangeAspect="1" noMove="1" noResize="1" noEditPoints="1" noAdjustHandles="1" noChangeArrowheads="1" noChangeShapeType="1" noTextEdit="1"/>
              </p:cNvSpPr>
              <p:nvPr/>
            </p:nvSpPr>
            <p:spPr>
              <a:xfrm>
                <a:off x="142383" y="5461002"/>
                <a:ext cx="2183642" cy="1123321"/>
              </a:xfrm>
              <a:prstGeom prst="rect">
                <a:avLst/>
              </a:prstGeom>
              <a:blipFill>
                <a:blip r:embed="rId3"/>
                <a:stretch>
                  <a:fillRect l="-2228" t="-3804" b="-5978"/>
                </a:stretch>
              </a:blipFill>
            </p:spPr>
            <p:txBody>
              <a:bodyPr/>
              <a:lstStyle/>
              <a:p>
                <a:r>
                  <a:rPr lang="en-US">
                    <a:noFill/>
                  </a:rPr>
                  <a:t> </a:t>
                </a:r>
              </a:p>
            </p:txBody>
          </p:sp>
        </mc:Fallback>
      </mc:AlternateContent>
      <p:grpSp>
        <p:nvGrpSpPr>
          <p:cNvPr id="24" name="Group 23"/>
          <p:cNvGrpSpPr/>
          <p:nvPr/>
        </p:nvGrpSpPr>
        <p:grpSpPr>
          <a:xfrm>
            <a:off x="2168854" y="5699968"/>
            <a:ext cx="7155173" cy="487365"/>
            <a:chOff x="2550716" y="5593132"/>
            <a:chExt cx="7155173" cy="487365"/>
          </a:xfrm>
        </p:grpSpPr>
        <mc:AlternateContent xmlns:mc="http://schemas.openxmlformats.org/markup-compatibility/2006" xmlns:a14="http://schemas.microsoft.com/office/drawing/2010/main">
          <mc:Choice Requires="a14">
            <p:sp>
              <p:nvSpPr>
                <p:cNvPr id="22" name="TextBox 21"/>
                <p:cNvSpPr txBox="1"/>
                <p:nvPr/>
              </p:nvSpPr>
              <p:spPr>
                <a:xfrm>
                  <a:off x="2550716" y="5611138"/>
                  <a:ext cx="5545486" cy="469359"/>
                </a:xfrm>
                <a:prstGeom prst="rect">
                  <a:avLst/>
                </a:prstGeom>
                <a:noFill/>
              </p:spPr>
              <p:txBody>
                <a:bodyPr wrap="square" rtlCol="0">
                  <a:spAutoFit/>
                </a:bodyPr>
                <a:lstStyle/>
                <a:p>
                  <a14:m>
                    <m:oMath xmlns:m="http://schemas.openxmlformats.org/officeDocument/2006/math">
                      <m:sSub>
                        <m:sSubPr>
                          <m:ctrlPr>
                            <a:rPr lang="en-US" sz="2000" i="1" smtClean="0">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𝐼</m:t>
                          </m:r>
                        </m:e>
                        <m:sub>
                          <m:r>
                            <a:rPr lang="en-US" sz="2000" i="1">
                              <a:solidFill>
                                <a:srgbClr val="FF0000"/>
                              </a:solidFill>
                              <a:latin typeface="Cambria Math" panose="02040503050406030204" pitchFamily="18" charset="0"/>
                              <a:ea typeface="Cambria Math" panose="02040503050406030204" pitchFamily="18" charset="0"/>
                            </a:rPr>
                            <m:t>𝑎𝑛</m:t>
                          </m:r>
                          <m:r>
                            <a:rPr lang="en-US" sz="2000" i="1">
                              <a:solidFill>
                                <a:srgbClr val="FF0000"/>
                              </a:solidFill>
                              <a:latin typeface="Cambria Math" panose="02040503050406030204" pitchFamily="18" charset="0"/>
                              <a:ea typeface="Cambria Math" panose="02040503050406030204" pitchFamily="18" charset="0"/>
                            </a:rPr>
                            <m:t>,</m:t>
                          </m:r>
                          <m:r>
                            <a:rPr lang="en-US" sz="2000" i="1">
                              <a:solidFill>
                                <a:srgbClr val="FF0000"/>
                              </a:solidFill>
                              <a:latin typeface="Cambria Math" panose="02040503050406030204" pitchFamily="18" charset="0"/>
                              <a:ea typeface="Cambria Math" panose="02040503050406030204" pitchFamily="18" charset="0"/>
                            </a:rPr>
                            <m:t>𝑚𝑜𝑛𝑜</m:t>
                          </m:r>
                        </m:sub>
                      </m:sSub>
                    </m:oMath>
                  </a14:m>
                  <a:r>
                    <a:rPr lang="en-US" sz="2000" dirty="0">
                      <a:solidFill>
                        <a:srgbClr val="FF0000"/>
                      </a:solidFill>
                      <a:latin typeface="Cambria Math" panose="02040503050406030204" pitchFamily="18" charset="0"/>
                      <a:ea typeface="Cambria Math" panose="02040503050406030204" pitchFamily="18" charset="0"/>
                    </a:rPr>
                    <a:t>   =  </a:t>
                  </a:r>
                  <a14:m>
                    <m:oMath xmlns:m="http://schemas.openxmlformats.org/officeDocument/2006/math">
                      <m:d>
                        <m:dPr>
                          <m:begChr m:val="|"/>
                          <m:endChr m:val="|"/>
                          <m:ctrlPr>
                            <a:rPr lang="en-US" sz="2000" i="1">
                              <a:solidFill>
                                <a:srgbClr val="FF0000"/>
                              </a:solidFill>
                              <a:latin typeface="Cambria Math" panose="02040503050406030204" pitchFamily="18" charset="0"/>
                              <a:ea typeface="Cambria Math" panose="02040503050406030204" pitchFamily="18" charset="0"/>
                            </a:rPr>
                          </m:ctrlPr>
                        </m:dPr>
                        <m:e>
                          <m:sSub>
                            <m:sSubPr>
                              <m:ctrlPr>
                                <a:rPr lang="en-US" sz="2000"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i="1">
                                  <a:solidFill>
                                    <a:srgbClr val="FF0000"/>
                                  </a:solidFill>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𝑐𝑎𝑡h</m:t>
                              </m:r>
                              <m:r>
                                <a:rPr lang="en-US" sz="2000" b="0"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m:t>
                              </m:r>
                              <m:r>
                                <a:rPr lang="en-US" sz="2000" b="0"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𝑚𝑜𝑛𝑜</m:t>
                              </m:r>
                            </m:sub>
                          </m:sSub>
                        </m:e>
                      </m:d>
                    </m:oMath>
                  </a14:m>
                  <a:r>
                    <a:rPr lang="en-US" sz="2000" dirty="0">
                      <a:solidFill>
                        <a:srgbClr val="FF0000"/>
                      </a:solidFill>
                      <a:latin typeface="Cambria Math" panose="02040503050406030204" pitchFamily="18" charset="0"/>
                      <a:ea typeface="Cambria Math" panose="02040503050406030204" pitchFamily="18" charset="0"/>
                    </a:rPr>
                    <a:t>=  </a:t>
                  </a:r>
                  <a14:m>
                    <m:oMath xmlns:m="http://schemas.openxmlformats.org/officeDocument/2006/math">
                      <m:d>
                        <m:dPr>
                          <m:begChr m:val="|"/>
                          <m:endChr m:val="|"/>
                          <m:ctrlPr>
                            <a:rPr lang="en-US" sz="2000" i="1">
                              <a:solidFill>
                                <a:srgbClr val="FF0000"/>
                              </a:solidFill>
                              <a:latin typeface="Cambria Math" panose="02040503050406030204" pitchFamily="18" charset="0"/>
                              <a:ea typeface="Cambria Math" panose="02040503050406030204" pitchFamily="18" charset="0"/>
                            </a:rPr>
                          </m:ctrlPr>
                        </m:dPr>
                        <m:e>
                          <m:sSub>
                            <m:sSubPr>
                              <m:ctrlPr>
                                <a:rPr lang="en-US" sz="2000"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i="1">
                                  <a:solidFill>
                                    <a:srgbClr val="FF0000"/>
                                  </a:solidFill>
                                  <a:latin typeface="Cambria Math" panose="02040503050406030204" pitchFamily="18" charset="0"/>
                                  <a:ea typeface="Cambria Math" panose="02040503050406030204" pitchFamily="18" charset="0"/>
                                  <a:cs typeface="Arial" panose="020B0604020202020204" pitchFamily="34" charset="0"/>
                                </a:rPr>
                                <m:t>𝐼</m:t>
                              </m:r>
                            </m:e>
                            <m:sub>
                              <m:sSub>
                                <m:sSubPr>
                                  <m:ctrlPr>
                                    <a:rPr lang="en-US" sz="2000" i="1">
                                      <a:solidFill>
                                        <a:srgbClr val="FF0000"/>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i="1">
                                      <a:solidFill>
                                        <a:srgbClr val="FF0000"/>
                                      </a:solidFill>
                                      <a:latin typeface="Cambria Math" panose="02040503050406030204" pitchFamily="18" charset="0"/>
                                      <a:ea typeface="Cambria Math" panose="02040503050406030204" pitchFamily="18" charset="0"/>
                                      <a:cs typeface="Arial" panose="020B0604020202020204" pitchFamily="34" charset="0"/>
                                    </a:rPr>
                                    <m:t>𝑀</m:t>
                                  </m:r>
                                </m:e>
                                <m:sub>
                                  <m:r>
                                    <a:rPr lang="en-US" sz="2000" i="1">
                                      <a:solidFill>
                                        <a:srgbClr val="FF0000"/>
                                      </a:solidFill>
                                      <a:latin typeface="Cambria Math" panose="02040503050406030204" pitchFamily="18" charset="0"/>
                                      <a:ea typeface="Cambria Math" panose="02040503050406030204" pitchFamily="18" charset="0"/>
                                      <a:cs typeface="Arial" panose="020B0604020202020204" pitchFamily="34" charset="0"/>
                                    </a:rPr>
                                    <m:t>1,</m:t>
                                  </m:r>
                                  <m:r>
                                    <a:rPr lang="en-US" sz="2000" i="1">
                                      <a:solidFill>
                                        <a:srgbClr val="FF0000"/>
                                      </a:solidFill>
                                      <a:latin typeface="Cambria Math" panose="02040503050406030204" pitchFamily="18" charset="0"/>
                                      <a:ea typeface="Cambria Math" panose="02040503050406030204" pitchFamily="18" charset="0"/>
                                      <a:cs typeface="Arial" panose="020B0604020202020204" pitchFamily="34" charset="0"/>
                                    </a:rPr>
                                    <m:t>𝑚𝑜𝑛𝑜</m:t>
                                  </m:r>
                                </m:sub>
                              </m:sSub>
                            </m:sub>
                          </m:sSub>
                        </m:e>
                      </m:d>
                    </m:oMath>
                  </a14:m>
                  <a:r>
                    <a:rPr lang="en-US" sz="2000" dirty="0">
                      <a:solidFill>
                        <a:srgbClr val="FF0000"/>
                      </a:solidFill>
                      <a:latin typeface="Cambria Math" panose="02040503050406030204" pitchFamily="18" charset="0"/>
                      <a:ea typeface="Cambria Math" panose="02040503050406030204" pitchFamily="18" charset="0"/>
                    </a:rPr>
                    <a:t>  +  </a:t>
                  </a:r>
                  <a14:m>
                    <m:oMath xmlns:m="http://schemas.openxmlformats.org/officeDocument/2006/math">
                      <m:d>
                        <m:dPr>
                          <m:begChr m:val="|"/>
                          <m:endChr m:val="|"/>
                          <m:ctrlPr>
                            <a:rPr lang="en-US" sz="2000" i="1">
                              <a:solidFill>
                                <a:srgbClr val="FF0000"/>
                              </a:solidFill>
                              <a:latin typeface="Cambria Math" panose="02040503050406030204" pitchFamily="18" charset="0"/>
                              <a:ea typeface="Cambria Math" panose="02040503050406030204" pitchFamily="18" charset="0"/>
                            </a:rPr>
                          </m:ctrlPr>
                        </m:dPr>
                        <m:e>
                          <m:sSub>
                            <m:sSubPr>
                              <m:ctrlPr>
                                <a:rPr lang="en-US" sz="2000"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i="1">
                                  <a:solidFill>
                                    <a:srgbClr val="FF0000"/>
                                  </a:solidFill>
                                  <a:latin typeface="Cambria Math" panose="02040503050406030204" pitchFamily="18" charset="0"/>
                                  <a:ea typeface="Cambria Math" panose="02040503050406030204" pitchFamily="18" charset="0"/>
                                  <a:cs typeface="Arial" panose="020B0604020202020204" pitchFamily="34" charset="0"/>
                                </a:rPr>
                                <m:t> </m:t>
                              </m:r>
                              <m:r>
                                <a:rPr lang="en-US" sz="2000" i="1">
                                  <a:solidFill>
                                    <a:srgbClr val="FF0000"/>
                                  </a:solidFill>
                                  <a:latin typeface="Cambria Math" panose="02040503050406030204" pitchFamily="18" charset="0"/>
                                  <a:ea typeface="Cambria Math" panose="02040503050406030204" pitchFamily="18" charset="0"/>
                                  <a:cs typeface="Arial" panose="020B0604020202020204" pitchFamily="34" charset="0"/>
                                </a:rPr>
                                <m:t>𝐼</m:t>
                              </m:r>
                            </m:e>
                            <m:sub>
                              <m:sSub>
                                <m:sSubPr>
                                  <m:ctrlPr>
                                    <a:rPr lang="en-US" sz="2000" i="1">
                                      <a:solidFill>
                                        <a:srgbClr val="FF0000"/>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i="1">
                                      <a:solidFill>
                                        <a:srgbClr val="FF0000"/>
                                      </a:solidFill>
                                      <a:latin typeface="Cambria Math" panose="02040503050406030204" pitchFamily="18" charset="0"/>
                                      <a:ea typeface="Cambria Math" panose="02040503050406030204" pitchFamily="18" charset="0"/>
                                      <a:cs typeface="Arial" panose="020B0604020202020204" pitchFamily="34" charset="0"/>
                                    </a:rPr>
                                    <m:t>𝑀</m:t>
                                  </m:r>
                                </m:e>
                                <m:sub>
                                  <m:r>
                                    <a:rPr lang="en-US" sz="2000" i="1">
                                      <a:solidFill>
                                        <a:srgbClr val="FF0000"/>
                                      </a:solidFill>
                                      <a:latin typeface="Cambria Math" panose="02040503050406030204" pitchFamily="18" charset="0"/>
                                      <a:ea typeface="Cambria Math" panose="02040503050406030204" pitchFamily="18" charset="0"/>
                                      <a:cs typeface="Arial" panose="020B0604020202020204" pitchFamily="34" charset="0"/>
                                    </a:rPr>
                                    <m:t>2,</m:t>
                                  </m:r>
                                  <m:r>
                                    <a:rPr lang="en-US" sz="2000" i="1">
                                      <a:solidFill>
                                        <a:srgbClr val="FF0000"/>
                                      </a:solidFill>
                                      <a:latin typeface="Cambria Math" panose="02040503050406030204" pitchFamily="18" charset="0"/>
                                      <a:ea typeface="Cambria Math" panose="02040503050406030204" pitchFamily="18" charset="0"/>
                                      <a:cs typeface="Arial" panose="020B0604020202020204" pitchFamily="34" charset="0"/>
                                    </a:rPr>
                                    <m:t>𝑚𝑜𝑛𝑜</m:t>
                                  </m:r>
                                </m:sub>
                              </m:sSub>
                            </m:sub>
                          </m:sSub>
                        </m:e>
                      </m:d>
                    </m:oMath>
                  </a14:m>
                  <a:r>
                    <a:rPr lang="en-US" dirty="0"/>
                    <a:t> </a:t>
                  </a:r>
                </a:p>
              </p:txBody>
            </p:sp>
          </mc:Choice>
          <mc:Fallback xmlns="">
            <p:sp>
              <p:nvSpPr>
                <p:cNvPr id="22" name="TextBox 21"/>
                <p:cNvSpPr txBox="1">
                  <a:spLocks noRot="1" noChangeAspect="1" noMove="1" noResize="1" noEditPoints="1" noAdjustHandles="1" noChangeArrowheads="1" noChangeShapeType="1" noTextEdit="1"/>
                </p:cNvSpPr>
                <p:nvPr/>
              </p:nvSpPr>
              <p:spPr>
                <a:xfrm>
                  <a:off x="2550716" y="5611138"/>
                  <a:ext cx="5545486" cy="469359"/>
                </a:xfrm>
                <a:prstGeom prst="rect">
                  <a:avLst/>
                </a:prstGeom>
                <a:blipFill>
                  <a:blip r:embed="rId4"/>
                  <a:stretch>
                    <a:fillRect t="-5195" b="-10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7991614" y="5593132"/>
                  <a:ext cx="1714275" cy="413511"/>
                </a:xfrm>
                <a:prstGeom prst="rect">
                  <a:avLst/>
                </a:prstGeom>
                <a:noFill/>
              </p:spPr>
              <p:txBody>
                <a:bodyPr wrap="square" rtlCol="0">
                  <a:spAutoFit/>
                </a:bodyPr>
                <a:lstStyle/>
                <a:p>
                  <a:r>
                    <a:rPr lang="en-US" sz="2000" dirty="0">
                      <a:solidFill>
                        <a:srgbClr val="FF0000"/>
                      </a:solidFill>
                      <a:latin typeface="Cambria Math" panose="02040503050406030204" pitchFamily="18" charset="0"/>
                      <a:ea typeface="Cambria Math" panose="02040503050406030204" pitchFamily="18" charset="0"/>
                    </a:rPr>
                    <a:t>=</a:t>
                  </a:r>
                  <a:r>
                    <a:rPr lang="en-US" sz="2000" dirty="0">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𝐼</m:t>
                          </m:r>
                        </m:e>
                        <m:sub>
                          <m:r>
                            <a:rPr lang="en-US" sz="2000" b="0" i="1" smtClean="0">
                              <a:solidFill>
                                <a:srgbClr val="FF0000"/>
                              </a:solidFill>
                              <a:latin typeface="Cambria Math" panose="02040503050406030204" pitchFamily="18" charset="0"/>
                            </a:rPr>
                            <m:t>𝑐𝑒𝑙𝑙</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𝑚𝑜𝑛𝑜</m:t>
                          </m:r>
                        </m:sub>
                      </m:sSub>
                    </m:oMath>
                  </a14:m>
                  <a:r>
                    <a:rPr lang="en-US" sz="2000" dirty="0">
                      <a:latin typeface="Cambria Math" panose="02040503050406030204" pitchFamily="18" charset="0"/>
                      <a:ea typeface="Cambria Math" panose="02040503050406030204" pitchFamily="18" charset="0"/>
                    </a:rPr>
                    <a:t> </a:t>
                  </a:r>
                  <a:r>
                    <a:rPr lang="en-US" dirty="0"/>
                    <a:t>  </a:t>
                  </a:r>
                </a:p>
              </p:txBody>
            </p:sp>
          </mc:Choice>
          <mc:Fallback xmlns="">
            <p:sp>
              <p:nvSpPr>
                <p:cNvPr id="23" name="TextBox 22"/>
                <p:cNvSpPr txBox="1">
                  <a:spLocks noRot="1" noChangeAspect="1" noMove="1" noResize="1" noEditPoints="1" noAdjustHandles="1" noChangeArrowheads="1" noChangeShapeType="1" noTextEdit="1"/>
                </p:cNvSpPr>
                <p:nvPr/>
              </p:nvSpPr>
              <p:spPr>
                <a:xfrm>
                  <a:off x="7991614" y="5593132"/>
                  <a:ext cx="1714275" cy="413511"/>
                </a:xfrm>
                <a:prstGeom prst="rect">
                  <a:avLst/>
                </a:prstGeom>
                <a:blipFill>
                  <a:blip r:embed="rId5"/>
                  <a:stretch>
                    <a:fillRect l="-3546" t="-8824" b="-20588"/>
                  </a:stretch>
                </a:blipFill>
              </p:spPr>
              <p:txBody>
                <a:bodyPr/>
                <a:lstStyle/>
                <a:p>
                  <a:r>
                    <a:rPr lang="en-US">
                      <a:noFill/>
                    </a:rPr>
                    <a:t> </a:t>
                  </a:r>
                </a:p>
              </p:txBody>
            </p:sp>
          </mc:Fallback>
        </mc:AlternateContent>
      </p:grpSp>
      <p:grpSp>
        <p:nvGrpSpPr>
          <p:cNvPr id="17" name="Group 16"/>
          <p:cNvGrpSpPr/>
          <p:nvPr/>
        </p:nvGrpSpPr>
        <p:grpSpPr>
          <a:xfrm>
            <a:off x="746641" y="3256537"/>
            <a:ext cx="5624016" cy="795775"/>
            <a:chOff x="685069" y="2997774"/>
            <a:chExt cx="5624016" cy="795775"/>
          </a:xfrm>
        </p:grpSpPr>
        <p:grpSp>
          <p:nvGrpSpPr>
            <p:cNvPr id="12" name="Group 11"/>
            <p:cNvGrpSpPr/>
            <p:nvPr/>
          </p:nvGrpSpPr>
          <p:grpSpPr>
            <a:xfrm>
              <a:off x="685069" y="2997774"/>
              <a:ext cx="5624016" cy="676660"/>
              <a:chOff x="395785" y="3342238"/>
              <a:chExt cx="5624016" cy="676660"/>
            </a:xfrm>
          </p:grpSpPr>
          <mc:AlternateContent xmlns:mc="http://schemas.openxmlformats.org/markup-compatibility/2006" xmlns:a14="http://schemas.microsoft.com/office/drawing/2010/main">
            <mc:Choice Requires="a14">
              <p:sp>
                <p:nvSpPr>
                  <p:cNvPr id="10" name="TextBox 9"/>
                  <p:cNvSpPr txBox="1"/>
                  <p:nvPr/>
                </p:nvSpPr>
                <p:spPr>
                  <a:xfrm>
                    <a:off x="395785" y="3457865"/>
                    <a:ext cx="5624016" cy="488339"/>
                  </a:xfrm>
                  <a:prstGeom prst="rect">
                    <a:avLst/>
                  </a:prstGeom>
                  <a:noFill/>
                </p:spPr>
                <p:txBody>
                  <a:bodyPr wrap="square" rtlCol="0">
                    <a:spAutoFit/>
                  </a:bodyPr>
                  <a:lstStyle/>
                  <a:p>
                    <a:r>
                      <a:rPr lang="en-US" sz="2000" dirty="0">
                        <a:latin typeface="Arial" panose="020B0604020202020204" pitchFamily="34" charset="0"/>
                        <a:ea typeface="Cambria Math" panose="02040503050406030204" pitchFamily="18" charset="0"/>
                        <a:cs typeface="Arial" panose="020B0604020202020204" pitchFamily="34" charset="0"/>
                      </a:rPr>
                      <a:t>M</a:t>
                    </a:r>
                    <a:r>
                      <a:rPr lang="en-US" sz="2000" baseline="-25000" dirty="0">
                        <a:latin typeface="Arial" panose="020B0604020202020204" pitchFamily="34" charset="0"/>
                        <a:ea typeface="Cambria Math" panose="02040503050406030204" pitchFamily="18" charset="0"/>
                        <a:cs typeface="Arial" panose="020B0604020202020204" pitchFamily="34" charset="0"/>
                      </a:rPr>
                      <a:t>1</a:t>
                    </a:r>
                    <a:r>
                      <a:rPr lang="en-US" sz="2000" baseline="30000" dirty="0">
                        <a:latin typeface="Arial" panose="020B0604020202020204" pitchFamily="34" charset="0"/>
                        <a:ea typeface="Cambria Math" panose="02040503050406030204" pitchFamily="18" charset="0"/>
                        <a:cs typeface="Arial" panose="020B0604020202020204" pitchFamily="34" charset="0"/>
                      </a:rPr>
                      <a:t>n1</a:t>
                    </a:r>
                    <a:r>
                      <a:rPr lang="en-US" baseline="30000" dirty="0">
                        <a:latin typeface="Arial" panose="020B0604020202020204" pitchFamily="34" charset="0"/>
                        <a:ea typeface="Cambria Math" panose="02040503050406030204" pitchFamily="18" charset="0"/>
                        <a:cs typeface="Arial" panose="020B0604020202020204" pitchFamily="34" charset="0"/>
                      </a:rPr>
                      <a:t>+</a:t>
                    </a:r>
                    <a14:m>
                      <m:oMath xmlns:m="http://schemas.openxmlformats.org/officeDocument/2006/math">
                        <m:r>
                          <a:rPr lang="en-US" sz="2000" b="0" i="0"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𝐶</m:t>
                            </m:r>
                          </m:e>
                          <m:sub>
                            <m:sSub>
                              <m:sSubPr>
                                <m:ctrlPr>
                                  <a:rPr lang="en-US" sz="2000" i="1">
                                    <a:latin typeface="Cambria Math" panose="02040503050406030204" pitchFamily="18" charset="0"/>
                                    <a:cs typeface="Arial" panose="020B0604020202020204" pitchFamily="34" charset="0"/>
                                  </a:rPr>
                                </m:ctrlPr>
                              </m:sSubPr>
                              <m:e>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𝑀</m:t>
                                    </m:r>
                                  </m:e>
                                  <m:sub>
                                    <m:r>
                                      <a:rPr lang="en-US" sz="2000" b="0" i="1" smtClean="0">
                                        <a:latin typeface="Cambria Math" panose="02040503050406030204" pitchFamily="18" charset="0"/>
                                        <a:cs typeface="Arial" panose="020B0604020202020204" pitchFamily="34" charset="0"/>
                                      </a:rPr>
                                      <m:t>1</m:t>
                                    </m:r>
                                  </m:sub>
                                </m:sSub>
                              </m:e>
                              <m:sub>
                                <m:r>
                                  <a:rPr lang="en-US" sz="2000" i="1">
                                    <a:latin typeface="Cambria Math" panose="02040503050406030204" pitchFamily="18" charset="0"/>
                                    <a:cs typeface="Arial" panose="020B0604020202020204" pitchFamily="34" charset="0"/>
                                  </a:rPr>
                                  <m:t>𝑓</m:t>
                                </m:r>
                              </m:sub>
                            </m:sSub>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𝐶</m:t>
                            </m:r>
                          </m:e>
                          <m: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𝑀</m:t>
                                </m:r>
                              </m:e>
                              <m:sub>
                                <m:r>
                                  <a:rPr lang="en-US" sz="2000" b="0" i="1" smtClean="0">
                                    <a:latin typeface="Cambria Math" panose="02040503050406030204" pitchFamily="18" charset="0"/>
                                    <a:cs typeface="Arial" panose="020B0604020202020204" pitchFamily="34" charset="0"/>
                                  </a:rPr>
                                  <m:t>1</m:t>
                                </m:r>
                              </m:sub>
                            </m:sSub>
                          </m:sub>
                        </m:sSub>
                        <m:r>
                          <a:rPr lang="en-US" sz="2000" i="1">
                            <a:latin typeface="Cambria Math" panose="02040503050406030204" pitchFamily="18" charset="0"/>
                            <a:cs typeface="Arial" panose="020B0604020202020204" pitchFamily="34" charset="0"/>
                          </a:rPr>
                          <m:t> −</m:t>
                        </m:r>
                      </m:oMath>
                    </a14:m>
                    <a:endParaRPr lang="en-US"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95785" y="3457865"/>
                    <a:ext cx="5624016" cy="488339"/>
                  </a:xfrm>
                  <a:prstGeom prst="rect">
                    <a:avLst/>
                  </a:prstGeom>
                  <a:blipFill>
                    <a:blip r:embed="rId6"/>
                    <a:stretch>
                      <a:fillRect l="-1083" t="-6250"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957325" y="3342238"/>
                    <a:ext cx="1542197" cy="6766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cs typeface="Arial" panose="020B0604020202020204" pitchFamily="34" charset="0"/>
                            </a:rPr>
                            <m:t>𝑉</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𝑑</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𝐶</m:t>
                                  </m:r>
                                </m:e>
                                <m:sub>
                                  <m:r>
                                    <a:rPr lang="en-US" sz="2000" i="1">
                                      <a:latin typeface="Cambria Math" panose="02040503050406030204" pitchFamily="18" charset="0"/>
                                      <a:cs typeface="Arial" panose="020B0604020202020204" pitchFamily="34" charset="0"/>
                                    </a:rPr>
                                    <m:t>𝑀</m:t>
                                  </m:r>
                                  <m:r>
                                    <a:rPr lang="en-US" sz="2000" b="0" i="1" smtClean="0">
                                      <a:latin typeface="Cambria Math" panose="02040503050406030204" pitchFamily="18" charset="0"/>
                                      <a:cs typeface="Arial" panose="020B0604020202020204" pitchFamily="34" charset="0"/>
                                    </a:rPr>
                                    <m:t>1</m:t>
                                  </m:r>
                                </m:sub>
                              </m:sSub>
                            </m:num>
                            <m:den>
                              <m:r>
                                <a:rPr lang="en-US" sz="2000" i="1">
                                  <a:latin typeface="Cambria Math" panose="02040503050406030204" pitchFamily="18" charset="0"/>
                                  <a:cs typeface="Arial" panose="020B0604020202020204" pitchFamily="34" charset="0"/>
                                </a:rPr>
                                <m:t>𝑑𝑡</m:t>
                              </m:r>
                            </m:den>
                          </m:f>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957325" y="3342238"/>
                    <a:ext cx="1542197" cy="676660"/>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 name="TextBox 5"/>
                <p:cNvSpPr txBox="1"/>
                <p:nvPr/>
              </p:nvSpPr>
              <p:spPr>
                <a:xfrm>
                  <a:off x="5123423" y="3015707"/>
                  <a:ext cx="1094509" cy="7778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𝑀</m:t>
                                    </m:r>
                                    <m:r>
                                      <a:rPr lang="en-US" sz="2000" b="0" i="1" smtClean="0">
                                        <a:latin typeface="Cambria Math" panose="02040503050406030204" pitchFamily="18" charset="0"/>
                                      </a:rPr>
                                      <m:t>1,</m:t>
                                    </m:r>
                                    <m:r>
                                      <a:rPr lang="en-US" sz="2000" b="0" i="1" smtClean="0">
                                        <a:latin typeface="Cambria Math" panose="02040503050406030204" pitchFamily="18" charset="0"/>
                                      </a:rPr>
                                      <m:t>𝑚𝑜𝑛𝑜</m:t>
                                    </m:r>
                                  </m:sub>
                                </m:sSub>
                              </m:e>
                            </m:d>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1</m:t>
                                </m:r>
                              </m:sub>
                            </m:sSub>
                            <m:r>
                              <a:rPr lang="en-US" sz="2000" i="1">
                                <a:latin typeface="Cambria Math" panose="02040503050406030204" pitchFamily="18" charset="0"/>
                              </a:rPr>
                              <m:t> </m:t>
                            </m:r>
                            <m:r>
                              <a:rPr lang="en-US" sz="2000" i="1">
                                <a:latin typeface="Cambria Math" panose="02040503050406030204" pitchFamily="18" charset="0"/>
                              </a:rPr>
                              <m:t>𝐹</m:t>
                            </m:r>
                          </m:den>
                        </m:f>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5123423" y="3015707"/>
                  <a:ext cx="1094509" cy="777842"/>
                </a:xfrm>
                <a:prstGeom prst="rect">
                  <a:avLst/>
                </a:prstGeom>
                <a:blipFill>
                  <a:blip r:embed="rId15"/>
                  <a:stretch>
                    <a:fillRect r="-7263"/>
                  </a:stretch>
                </a:blipFill>
              </p:spPr>
              <p:txBody>
                <a:bodyPr/>
                <a:lstStyle/>
                <a:p>
                  <a:r>
                    <a:rPr lang="en-US">
                      <a:noFill/>
                    </a:rPr>
                    <a:t> </a:t>
                  </a:r>
                </a:p>
              </p:txBody>
            </p:sp>
          </mc:Fallback>
        </mc:AlternateContent>
      </p:grpSp>
      <p:grpSp>
        <p:nvGrpSpPr>
          <p:cNvPr id="26" name="Group 25"/>
          <p:cNvGrpSpPr/>
          <p:nvPr/>
        </p:nvGrpSpPr>
        <p:grpSpPr>
          <a:xfrm>
            <a:off x="452030" y="3954521"/>
            <a:ext cx="6109649" cy="777842"/>
            <a:chOff x="516003" y="3755453"/>
            <a:chExt cx="6109649" cy="777842"/>
          </a:xfrm>
        </p:grpSpPr>
        <p:grpSp>
          <p:nvGrpSpPr>
            <p:cNvPr id="15" name="Group 14"/>
            <p:cNvGrpSpPr/>
            <p:nvPr/>
          </p:nvGrpSpPr>
          <p:grpSpPr>
            <a:xfrm>
              <a:off x="516003" y="3834588"/>
              <a:ext cx="6109649" cy="676660"/>
              <a:chOff x="661086" y="5396285"/>
              <a:chExt cx="7342496" cy="676660"/>
            </a:xfrm>
          </p:grpSpPr>
          <mc:AlternateContent xmlns:mc="http://schemas.openxmlformats.org/markup-compatibility/2006" xmlns:a14="http://schemas.microsoft.com/office/drawing/2010/main">
            <mc:Choice Requires="a14">
              <p:sp>
                <p:nvSpPr>
                  <p:cNvPr id="13" name="TextBox 12"/>
                  <p:cNvSpPr txBox="1"/>
                  <p:nvPr/>
                </p:nvSpPr>
                <p:spPr>
                  <a:xfrm>
                    <a:off x="661086" y="5553985"/>
                    <a:ext cx="7342496" cy="488339"/>
                  </a:xfrm>
                  <a:prstGeom prst="rect">
                    <a:avLst/>
                  </a:prstGeom>
                  <a:noFill/>
                </p:spPr>
                <p:txBody>
                  <a:bodyPr wrap="square" rtlCol="0">
                    <a:spAutoFit/>
                  </a:bodyPr>
                  <a:lstStyle/>
                  <a:p>
                    <a:r>
                      <a:rPr lang="en-US" sz="2000" dirty="0">
                        <a:latin typeface="Arial" panose="020B0604020202020204" pitchFamily="34" charset="0"/>
                        <a:ea typeface="Cambria Math" panose="02040503050406030204" pitchFamily="18" charset="0"/>
                        <a:cs typeface="Arial" panose="020B0604020202020204" pitchFamily="34" charset="0"/>
                      </a:rPr>
                      <a:t>    M</a:t>
                    </a:r>
                    <a:r>
                      <a:rPr lang="en-US" sz="2000" baseline="-25000" dirty="0">
                        <a:latin typeface="Arial" panose="020B0604020202020204" pitchFamily="34" charset="0"/>
                        <a:ea typeface="Cambria Math" panose="02040503050406030204" pitchFamily="18" charset="0"/>
                        <a:cs typeface="Arial" panose="020B0604020202020204" pitchFamily="34" charset="0"/>
                      </a:rPr>
                      <a:t>2</a:t>
                    </a:r>
                    <a:r>
                      <a:rPr lang="en-US" sz="2000" baseline="30000" dirty="0">
                        <a:latin typeface="Arial" panose="020B0604020202020204" pitchFamily="34" charset="0"/>
                        <a:ea typeface="Cambria Math" panose="02040503050406030204" pitchFamily="18" charset="0"/>
                        <a:cs typeface="Arial" panose="020B0604020202020204" pitchFamily="34" charset="0"/>
                      </a:rPr>
                      <a:t>n2+</a:t>
                    </a:r>
                    <a14:m>
                      <m:oMath xmlns:m="http://schemas.openxmlformats.org/officeDocument/2006/math">
                        <m:r>
                          <a:rPr lang="en-US" sz="200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  </m:t>
                        </m:r>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𝐶</m:t>
                            </m:r>
                          </m:e>
                          <m:sub>
                            <m:sSub>
                              <m:sSubPr>
                                <m:ctrlPr>
                                  <a:rPr lang="en-US" sz="2000" i="1">
                                    <a:latin typeface="Cambria Math" panose="02040503050406030204" pitchFamily="18" charset="0"/>
                                    <a:cs typeface="Arial" panose="020B0604020202020204" pitchFamily="34" charset="0"/>
                                  </a:rPr>
                                </m:ctrlPr>
                              </m:sSubPr>
                              <m:e>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𝑀</m:t>
                                    </m:r>
                                  </m:e>
                                  <m:sub>
                                    <m:r>
                                      <a:rPr lang="en-US" sz="2000" b="0" i="1" smtClean="0">
                                        <a:latin typeface="Cambria Math" panose="02040503050406030204" pitchFamily="18" charset="0"/>
                                        <a:cs typeface="Arial" panose="020B0604020202020204" pitchFamily="34" charset="0"/>
                                      </a:rPr>
                                      <m:t>2</m:t>
                                    </m:r>
                                  </m:sub>
                                </m:sSub>
                              </m:e>
                              <m:sub>
                                <m:r>
                                  <a:rPr lang="en-US" sz="2000" i="1">
                                    <a:latin typeface="Cambria Math" panose="02040503050406030204" pitchFamily="18" charset="0"/>
                                    <a:cs typeface="Arial" panose="020B0604020202020204" pitchFamily="34" charset="0"/>
                                  </a:rPr>
                                  <m:t>𝑓</m:t>
                                </m:r>
                              </m:sub>
                            </m:sSub>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𝐶</m:t>
                            </m:r>
                          </m:e>
                          <m:sub>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𝑀</m:t>
                                </m:r>
                              </m:e>
                              <m:sub>
                                <m:r>
                                  <a:rPr lang="en-US" sz="2000" b="0" i="1" smtClean="0">
                                    <a:latin typeface="Cambria Math" panose="02040503050406030204" pitchFamily="18" charset="0"/>
                                    <a:cs typeface="Arial" panose="020B0604020202020204" pitchFamily="34" charset="0"/>
                                  </a:rPr>
                                  <m:t>2</m:t>
                                </m:r>
                              </m:sub>
                            </m:sSub>
                          </m:sub>
                        </m:sSub>
                        <m:r>
                          <a:rPr lang="en-US" sz="2000" i="1">
                            <a:latin typeface="Cambria Math" panose="02040503050406030204" pitchFamily="18" charset="0"/>
                            <a:cs typeface="Arial" panose="020B0604020202020204" pitchFamily="34" charset="0"/>
                          </a:rPr>
                          <m:t> −</m:t>
                        </m:r>
                      </m:oMath>
                    </a14:m>
                    <a:endParaRPr lang="en-US" sz="2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661086" y="5553985"/>
                    <a:ext cx="7342496" cy="488339"/>
                  </a:xfrm>
                  <a:prstGeom prst="rect">
                    <a:avLst/>
                  </a:prstGeom>
                  <a:blipFill>
                    <a:blip r:embed="rId16"/>
                    <a:stretch>
                      <a:fillRect t="-7500"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664893" y="5396285"/>
                    <a:ext cx="1364777" cy="6766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Arial" panose="020B0604020202020204" pitchFamily="34" charset="0"/>
                            </a:rPr>
                            <m:t>     </m:t>
                          </m:r>
                          <m:r>
                            <a:rPr lang="en-US" sz="2000" i="1" smtClean="0">
                              <a:latin typeface="Cambria Math" panose="02040503050406030204" pitchFamily="18" charset="0"/>
                              <a:cs typeface="Arial" panose="020B0604020202020204" pitchFamily="34" charset="0"/>
                            </a:rPr>
                            <m:t>𝑉</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𝑑</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𝑀</m:t>
                                  </m:r>
                                  <m:r>
                                    <a:rPr lang="en-US" sz="2000" b="0" i="1" smtClean="0">
                                      <a:latin typeface="Cambria Math" panose="02040503050406030204" pitchFamily="18" charset="0"/>
                                      <a:cs typeface="Arial" panose="020B0604020202020204" pitchFamily="34" charset="0"/>
                                    </a:rPr>
                                    <m:t>2</m:t>
                                  </m:r>
                                </m:sub>
                              </m:sSub>
                            </m:num>
                            <m:den>
                              <m:r>
                                <a:rPr lang="en-US" sz="2000" i="1">
                                  <a:latin typeface="Cambria Math" panose="02040503050406030204" pitchFamily="18" charset="0"/>
                                  <a:cs typeface="Arial" panose="020B0604020202020204" pitchFamily="34" charset="0"/>
                                </a:rPr>
                                <m:t>𝑑𝑡</m:t>
                              </m:r>
                            </m:den>
                          </m:f>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1664893" y="5396285"/>
                    <a:ext cx="1364777" cy="676660"/>
                  </a:xfrm>
                  <a:prstGeom prst="rect">
                    <a:avLst/>
                  </a:prstGeom>
                  <a:blipFill>
                    <a:blip r:embed="rId17"/>
                    <a:stretch>
                      <a:fillRect r="-698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5" name="TextBox 24"/>
                <p:cNvSpPr txBox="1"/>
                <p:nvPr/>
              </p:nvSpPr>
              <p:spPr>
                <a:xfrm>
                  <a:off x="4988504" y="3755453"/>
                  <a:ext cx="1438001" cy="7778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𝑀</m:t>
                                    </m:r>
                                    <m:r>
                                      <a:rPr lang="en-US" sz="2000" b="0" i="1" smtClean="0">
                                        <a:latin typeface="Cambria Math" panose="02040503050406030204" pitchFamily="18" charset="0"/>
                                      </a:rPr>
                                      <m:t>2</m:t>
                                    </m:r>
                                    <m:r>
                                      <a:rPr lang="en-US" sz="2000" i="1">
                                        <a:latin typeface="Cambria Math" panose="02040503050406030204" pitchFamily="18" charset="0"/>
                                      </a:rPr>
                                      <m:t>,</m:t>
                                    </m:r>
                                    <m:r>
                                      <a:rPr lang="en-US" sz="2000" i="1">
                                        <a:latin typeface="Cambria Math" panose="02040503050406030204" pitchFamily="18" charset="0"/>
                                      </a:rPr>
                                      <m:t>𝑚𝑜𝑛𝑜</m:t>
                                    </m:r>
                                  </m:sub>
                                </m:sSub>
                              </m:e>
                            </m:d>
                          </m:num>
                          <m:den>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b="0" i="1" smtClean="0">
                                    <a:latin typeface="Cambria Math" panose="02040503050406030204" pitchFamily="18" charset="0"/>
                                  </a:rPr>
                                  <m:t>2</m:t>
                                </m:r>
                              </m:sub>
                            </m:sSub>
                            <m:r>
                              <a:rPr lang="en-US" sz="2000" i="1">
                                <a:latin typeface="Cambria Math" panose="02040503050406030204" pitchFamily="18" charset="0"/>
                              </a:rPr>
                              <m:t> </m:t>
                            </m:r>
                            <m:r>
                              <a:rPr lang="en-US" sz="2000" i="1">
                                <a:latin typeface="Cambria Math" panose="02040503050406030204" pitchFamily="18" charset="0"/>
                              </a:rPr>
                              <m:t>𝐹</m:t>
                            </m:r>
                          </m:den>
                        </m:f>
                      </m:oMath>
                    </m:oMathPara>
                  </a14:m>
                  <a:endParaRPr lang="en-US" sz="2000" dirty="0"/>
                </a:p>
              </p:txBody>
            </p:sp>
          </mc:Choice>
          <mc:Fallback xmlns="">
            <p:sp>
              <p:nvSpPr>
                <p:cNvPr id="25" name="TextBox 24"/>
                <p:cNvSpPr txBox="1">
                  <a:spLocks noRot="1" noChangeAspect="1" noMove="1" noResize="1" noEditPoints="1" noAdjustHandles="1" noChangeArrowheads="1" noChangeShapeType="1" noTextEdit="1"/>
                </p:cNvSpPr>
                <p:nvPr/>
              </p:nvSpPr>
              <p:spPr>
                <a:xfrm>
                  <a:off x="4988504" y="3755453"/>
                  <a:ext cx="1438001" cy="777842"/>
                </a:xfrm>
                <a:prstGeom prst="rect">
                  <a:avLst/>
                </a:prstGeom>
                <a:blipFill>
                  <a:blip r:embed="rId18"/>
                  <a:stretch>
                    <a:fillRect/>
                  </a:stretch>
                </a:blipFill>
              </p:spPr>
              <p:txBody>
                <a:bodyPr/>
                <a:lstStyle/>
                <a:p>
                  <a:r>
                    <a:rPr lang="en-US">
                      <a:noFill/>
                    </a:rPr>
                    <a:t> </a:t>
                  </a:r>
                </a:p>
              </p:txBody>
            </p:sp>
          </mc:Fallback>
        </mc:AlternateContent>
      </p:grpSp>
      <p:grpSp>
        <p:nvGrpSpPr>
          <p:cNvPr id="28" name="Group 27"/>
          <p:cNvGrpSpPr/>
          <p:nvPr/>
        </p:nvGrpSpPr>
        <p:grpSpPr>
          <a:xfrm>
            <a:off x="747209" y="4787902"/>
            <a:ext cx="6331059" cy="878737"/>
            <a:chOff x="747209" y="4510407"/>
            <a:chExt cx="6331059" cy="878737"/>
          </a:xfrm>
        </p:grpSpPr>
        <p:grpSp>
          <p:nvGrpSpPr>
            <p:cNvPr id="19" name="Group 18"/>
            <p:cNvGrpSpPr/>
            <p:nvPr/>
          </p:nvGrpSpPr>
          <p:grpSpPr>
            <a:xfrm>
              <a:off x="747209" y="4571302"/>
              <a:ext cx="6331059" cy="817842"/>
              <a:chOff x="661915" y="5017852"/>
              <a:chExt cx="6331059" cy="676660"/>
            </a:xfrm>
          </p:grpSpPr>
          <mc:AlternateContent xmlns:mc="http://schemas.openxmlformats.org/markup-compatibility/2006" xmlns:a14="http://schemas.microsoft.com/office/drawing/2010/main">
            <mc:Choice Requires="a14">
              <p:sp>
                <p:nvSpPr>
                  <p:cNvPr id="16" name="TextBox 15"/>
                  <p:cNvSpPr txBox="1"/>
                  <p:nvPr/>
                </p:nvSpPr>
                <p:spPr>
                  <a:xfrm>
                    <a:off x="661915" y="5095640"/>
                    <a:ext cx="6331059" cy="381174"/>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H</a:t>
                    </a:r>
                    <a:r>
                      <a:rPr lang="en-US" sz="2000" baseline="30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t>
                    </a:r>
                    <a14:m>
                      <m:oMath xmlns:m="http://schemas.openxmlformats.org/officeDocument/2006/math">
                        <m:r>
                          <a:rPr lang="en-US" sz="2000" b="0" i="0" smtClean="0">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𝐶</m:t>
                            </m:r>
                          </m:e>
                          <m:sub>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𝐻</m:t>
                                </m:r>
                              </m:e>
                              <m:sub>
                                <m:r>
                                  <a:rPr lang="en-US" sz="2000" b="0" i="1" smtClean="0">
                                    <a:latin typeface="Cambria Math" panose="02040503050406030204" pitchFamily="18" charset="0"/>
                                    <a:cs typeface="Arial" panose="020B0604020202020204" pitchFamily="34" charset="0"/>
                                  </a:rPr>
                                  <m:t>𝑓</m:t>
                                </m:r>
                              </m:sub>
                            </m:sSub>
                          </m:sub>
                        </m:sSub>
                        <m:r>
                          <a:rPr lang="en-US" sz="2000" b="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𝐶</m:t>
                            </m:r>
                          </m:e>
                          <m:sub>
                            <m:r>
                              <a:rPr lang="en-US" sz="2000" i="1">
                                <a:latin typeface="Cambria Math" panose="02040503050406030204" pitchFamily="18" charset="0"/>
                                <a:cs typeface="Arial" panose="020B0604020202020204" pitchFamily="34" charset="0"/>
                              </a:rPr>
                              <m:t>𝐻</m:t>
                            </m:r>
                          </m:sub>
                        </m:sSub>
                        <m:r>
                          <a:rPr lang="en-US" sz="2000" i="1">
                            <a:latin typeface="Cambria Math" panose="02040503050406030204" pitchFamily="18" charset="0"/>
                            <a:cs typeface="Arial" panose="020B0604020202020204" pitchFamily="34" charset="0"/>
                          </a:rPr>
                          <m:t> </m:t>
                        </m:r>
                        <m:r>
                          <a:rPr lang="en-US" sz="2000" b="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oMath>
                    </a14:m>
                    <a:endParaRPr lang="en-US" sz="2000" dirty="0">
                      <a:latin typeface="Arial" panose="020B0604020202020204" pitchFamily="34" charset="0"/>
                      <a:cs typeface="Arial" panose="020B0604020202020204" pitchFamily="34"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61915" y="5095640"/>
                    <a:ext cx="6331059" cy="381174"/>
                  </a:xfrm>
                  <a:prstGeom prst="rect">
                    <a:avLst/>
                  </a:prstGeom>
                  <a:blipFill>
                    <a:blip r:embed="rId19"/>
                    <a:stretch>
                      <a:fillRect l="-962" t="-6579"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301087" y="5017852"/>
                    <a:ext cx="1342030" cy="6766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cs typeface="Arial" panose="020B0604020202020204" pitchFamily="34" charset="0"/>
                            </a:rPr>
                            <m:t>𝑉</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𝑑</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𝐶</m:t>
                                  </m:r>
                                </m:e>
                                <m:sub>
                                  <m:r>
                                    <a:rPr lang="en-US" sz="2000" i="1">
                                      <a:latin typeface="Cambria Math" panose="02040503050406030204" pitchFamily="18" charset="0"/>
                                      <a:cs typeface="Arial" panose="020B0604020202020204" pitchFamily="34" charset="0"/>
                                    </a:rPr>
                                    <m:t>𝐻</m:t>
                                  </m:r>
                                </m:sub>
                              </m:sSub>
                            </m:num>
                            <m:den>
                              <m:r>
                                <a:rPr lang="en-US" sz="2000" i="1">
                                  <a:latin typeface="Cambria Math" panose="02040503050406030204" pitchFamily="18" charset="0"/>
                                  <a:cs typeface="Arial" panose="020B0604020202020204" pitchFamily="34" charset="0"/>
                                </a:rPr>
                                <m:t>𝑑𝑡</m:t>
                              </m:r>
                            </m:den>
                          </m:f>
                        </m:oMath>
                      </m:oMathPara>
                    </a14:m>
                    <a:endParaRPr lang="en-US" sz="2000" dirty="0"/>
                  </a:p>
                </p:txBody>
              </p:sp>
            </mc:Choice>
            <mc:Fallback xmlns="">
              <p:sp>
                <p:nvSpPr>
                  <p:cNvPr id="18" name="TextBox 17"/>
                  <p:cNvSpPr txBox="1">
                    <a:spLocks noRot="1" noChangeAspect="1" noMove="1" noResize="1" noEditPoints="1" noAdjustHandles="1" noChangeArrowheads="1" noChangeShapeType="1" noTextEdit="1"/>
                  </p:cNvSpPr>
                  <p:nvPr/>
                </p:nvSpPr>
                <p:spPr>
                  <a:xfrm>
                    <a:off x="1301087" y="5017852"/>
                    <a:ext cx="1342030" cy="676660"/>
                  </a:xfrm>
                  <a:prstGeom prst="rect">
                    <a:avLst/>
                  </a:prstGeom>
                  <a:blipFill>
                    <a:blip r:embed="rId20"/>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7" name="TextBox 26"/>
                <p:cNvSpPr txBox="1"/>
                <p:nvPr/>
              </p:nvSpPr>
              <p:spPr>
                <a:xfrm>
                  <a:off x="5019078" y="4510407"/>
                  <a:ext cx="1454727" cy="7256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b="0" i="1" smtClean="0">
                                        <a:latin typeface="Cambria Math" panose="02040503050406030204" pitchFamily="18" charset="0"/>
                                      </a:rPr>
                                      <m:t>𝑎𝑛</m:t>
                                    </m:r>
                                    <m:r>
                                      <a:rPr lang="en-US" sz="2000" i="1">
                                        <a:latin typeface="Cambria Math" panose="02040503050406030204" pitchFamily="18" charset="0"/>
                                      </a:rPr>
                                      <m:t>,</m:t>
                                    </m:r>
                                    <m:r>
                                      <a:rPr lang="en-US" sz="2000" i="1">
                                        <a:latin typeface="Cambria Math" panose="02040503050406030204" pitchFamily="18" charset="0"/>
                                      </a:rPr>
                                      <m:t>𝑚𝑜𝑛𝑜</m:t>
                                    </m:r>
                                  </m:sub>
                                </m:sSub>
                              </m:e>
                            </m:d>
                          </m:num>
                          <m:den>
                            <m:r>
                              <a:rPr lang="en-US" sz="2000" i="1">
                                <a:latin typeface="Cambria Math" panose="02040503050406030204" pitchFamily="18" charset="0"/>
                              </a:rPr>
                              <m:t> </m:t>
                            </m:r>
                            <m:r>
                              <a:rPr lang="en-US" sz="2000" i="1">
                                <a:latin typeface="Cambria Math" panose="02040503050406030204" pitchFamily="18" charset="0"/>
                              </a:rPr>
                              <m:t>𝐹</m:t>
                            </m:r>
                          </m:den>
                        </m:f>
                      </m:oMath>
                    </m:oMathPara>
                  </a14:m>
                  <a:endParaRPr lang="en-US" sz="2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5019078" y="4510407"/>
                  <a:ext cx="1454727" cy="725648"/>
                </a:xfrm>
                <a:prstGeom prst="rect">
                  <a:avLst/>
                </a:prstGeom>
                <a:blipFill>
                  <a:blip r:embed="rId21"/>
                  <a:stretch>
                    <a:fillRect/>
                  </a:stretch>
                </a:blipFill>
              </p:spPr>
              <p:txBody>
                <a:bodyPr/>
                <a:lstStyle/>
                <a:p>
                  <a:r>
                    <a:rPr lang="en-US">
                      <a:noFill/>
                    </a:rPr>
                    <a:t> </a:t>
                  </a:r>
                </a:p>
              </p:txBody>
            </p:sp>
          </mc:Fallback>
        </mc:AlternateContent>
      </p:grpSp>
      <p:sp>
        <p:nvSpPr>
          <p:cNvPr id="2" name="TextBox 1"/>
          <p:cNvSpPr txBox="1"/>
          <p:nvPr/>
        </p:nvSpPr>
        <p:spPr>
          <a:xfrm>
            <a:off x="230873" y="2838421"/>
            <a:ext cx="6551964" cy="400110"/>
          </a:xfrm>
          <a:prstGeom prst="rect">
            <a:avLst/>
          </a:prstGeom>
          <a:noFill/>
        </p:spPr>
        <p:txBody>
          <a:bodyPr wrap="square" rtlCol="0">
            <a:spAutoFit/>
          </a:bodyPr>
          <a:lstStyle/>
          <a:p>
            <a:r>
              <a:rPr lang="en-US" sz="2000" u="sng" dirty="0">
                <a:latin typeface="Arial" panose="020B0604020202020204" pitchFamily="34" charset="0"/>
                <a:cs typeface="Arial" panose="020B0604020202020204" pitchFamily="34" charset="0"/>
              </a:rPr>
              <a:t>dissolved species</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ea typeface="Cambria Math" panose="02040503050406030204" pitchFamily="18" charset="0"/>
                <a:cs typeface="Arial" panose="020B0604020202020204" pitchFamily="34" charset="0"/>
              </a:rPr>
              <a:t>M</a:t>
            </a:r>
            <a:r>
              <a:rPr lang="en-US" sz="2000" baseline="-25000" dirty="0">
                <a:latin typeface="Arial" panose="020B0604020202020204" pitchFamily="34" charset="0"/>
                <a:ea typeface="Cambria Math" panose="02040503050406030204" pitchFamily="18" charset="0"/>
                <a:cs typeface="Arial" panose="020B0604020202020204" pitchFamily="34" charset="0"/>
              </a:rPr>
              <a:t>1</a:t>
            </a:r>
            <a:r>
              <a:rPr lang="en-US" sz="2000" baseline="30000" dirty="0">
                <a:latin typeface="Arial" panose="020B0604020202020204" pitchFamily="34" charset="0"/>
                <a:ea typeface="Cambria Math" panose="02040503050406030204" pitchFamily="18" charset="0"/>
                <a:cs typeface="Arial" panose="020B0604020202020204" pitchFamily="34" charset="0"/>
              </a:rPr>
              <a:t>n1+</a:t>
            </a:r>
            <a:r>
              <a:rPr lang="en-US" sz="2000" dirty="0">
                <a:latin typeface="Arial" panose="020B0604020202020204" pitchFamily="34" charset="0"/>
                <a:ea typeface="Cambria Math" panose="02040503050406030204" pitchFamily="18" charset="0"/>
                <a:cs typeface="Arial" panose="020B0604020202020204" pitchFamily="34" charset="0"/>
              </a:rPr>
              <a:t>(</a:t>
            </a:r>
            <a:r>
              <a:rPr lang="en-US" sz="2000" dirty="0" err="1">
                <a:latin typeface="Arial" panose="020B0604020202020204" pitchFamily="34" charset="0"/>
                <a:ea typeface="Cambria Math" panose="02040503050406030204" pitchFamily="18" charset="0"/>
                <a:cs typeface="Arial" panose="020B0604020202020204" pitchFamily="34" charset="0"/>
              </a:rPr>
              <a:t>aq</a:t>
            </a:r>
            <a:r>
              <a:rPr lang="en-US" sz="2000" dirty="0">
                <a:latin typeface="Arial" panose="020B0604020202020204" pitchFamily="34" charset="0"/>
                <a:ea typeface="Cambria Math" panose="02040503050406030204" pitchFamily="18" charset="0"/>
                <a:cs typeface="Arial" panose="020B0604020202020204" pitchFamily="34" charset="0"/>
              </a:rPr>
              <a:t>), M</a:t>
            </a:r>
            <a:r>
              <a:rPr lang="en-US" sz="2000" baseline="-25000" dirty="0">
                <a:latin typeface="Arial" panose="020B0604020202020204" pitchFamily="34" charset="0"/>
                <a:ea typeface="Cambria Math" panose="02040503050406030204" pitchFamily="18" charset="0"/>
                <a:cs typeface="Arial" panose="020B0604020202020204" pitchFamily="34" charset="0"/>
              </a:rPr>
              <a:t>2</a:t>
            </a:r>
            <a:r>
              <a:rPr lang="en-US" sz="2000" baseline="30000" dirty="0">
                <a:latin typeface="Arial" panose="020B0604020202020204" pitchFamily="34" charset="0"/>
                <a:ea typeface="Cambria Math" panose="02040503050406030204" pitchFamily="18" charset="0"/>
                <a:cs typeface="Arial" panose="020B0604020202020204" pitchFamily="34" charset="0"/>
              </a:rPr>
              <a:t>n2+</a:t>
            </a:r>
            <a:r>
              <a:rPr lang="en-US" sz="2000" dirty="0">
                <a:latin typeface="Arial" panose="020B0604020202020204" pitchFamily="34" charset="0"/>
                <a:ea typeface="Cambria Math" panose="02040503050406030204" pitchFamily="18" charset="0"/>
                <a:cs typeface="Arial" panose="020B0604020202020204" pitchFamily="34" charset="0"/>
              </a:rPr>
              <a:t>(</a:t>
            </a:r>
            <a:r>
              <a:rPr lang="en-US" sz="2000" dirty="0" err="1">
                <a:latin typeface="Arial" panose="020B0604020202020204" pitchFamily="34" charset="0"/>
                <a:ea typeface="Cambria Math" panose="02040503050406030204" pitchFamily="18" charset="0"/>
                <a:cs typeface="Arial" panose="020B0604020202020204" pitchFamily="34" charset="0"/>
              </a:rPr>
              <a:t>aq</a:t>
            </a:r>
            <a:r>
              <a:rPr lang="en-US" sz="2000" dirty="0">
                <a:latin typeface="Arial" panose="020B0604020202020204" pitchFamily="34" charset="0"/>
                <a:ea typeface="Cambria Math" panose="02040503050406030204" pitchFamily="18" charset="0"/>
                <a:cs typeface="Arial" panose="020B0604020202020204" pitchFamily="34" charset="0"/>
              </a:rPr>
              <a:t>),</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ea typeface="Cambria Math" panose="02040503050406030204" pitchFamily="18" charset="0"/>
                <a:cs typeface="Arial" panose="020B0604020202020204" pitchFamily="34" charset="0"/>
              </a:rPr>
              <a:t>H</a:t>
            </a:r>
            <a:r>
              <a:rPr lang="en-US" sz="2000" baseline="30000" dirty="0">
                <a:latin typeface="Arial" panose="020B0604020202020204" pitchFamily="34" charset="0"/>
                <a:ea typeface="Cambria Math" panose="02040503050406030204" pitchFamily="18" charset="0"/>
                <a:cs typeface="Arial" panose="020B0604020202020204" pitchFamily="34" charset="0"/>
              </a:rPr>
              <a:t>+</a:t>
            </a:r>
            <a:r>
              <a:rPr lang="en-US" sz="2000" dirty="0">
                <a:latin typeface="Arial" panose="020B0604020202020204" pitchFamily="34" charset="0"/>
                <a:ea typeface="Cambria Math" panose="02040503050406030204" pitchFamily="18" charset="0"/>
                <a:cs typeface="Arial" panose="020B0604020202020204" pitchFamily="34" charset="0"/>
              </a:rPr>
              <a:t>(</a:t>
            </a:r>
            <a:r>
              <a:rPr lang="en-US" sz="2000" dirty="0" err="1">
                <a:latin typeface="Arial" panose="020B0604020202020204" pitchFamily="34" charset="0"/>
                <a:ea typeface="Cambria Math" panose="02040503050406030204" pitchFamily="18" charset="0"/>
                <a:cs typeface="Arial" panose="020B0604020202020204" pitchFamily="34" charset="0"/>
              </a:rPr>
              <a:t>aq</a:t>
            </a:r>
            <a:r>
              <a:rPr lang="en-US" sz="2000" dirty="0">
                <a:latin typeface="Arial" panose="020B0604020202020204" pitchFamily="34" charset="0"/>
                <a:ea typeface="Cambria Math" panose="02040503050406030204" pitchFamily="18"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 name="TextBox 7"/>
              <p:cNvSpPr txBox="1"/>
              <p:nvPr/>
            </p:nvSpPr>
            <p:spPr>
              <a:xfrm>
                <a:off x="230873" y="2324718"/>
                <a:ext cx="8730247" cy="223252"/>
              </a:xfrm>
              <a:prstGeom prst="rect">
                <a:avLst/>
              </a:prstGeom>
              <a:noFill/>
            </p:spPr>
            <p:txBody>
              <a:bodyPr wrap="square" rtlCol="0">
                <a:spAutoFit/>
              </a:bodyPr>
              <a:lstStyle/>
              <a:p>
                <a:r>
                  <a:rPr lang="en-US" sz="2000" u="sng" dirty="0">
                    <a:latin typeface="Arial" panose="020B0604020202020204" pitchFamily="34" charset="0"/>
                    <a:cs typeface="Arial" panose="020B0604020202020204" pitchFamily="34" charset="0"/>
                  </a:rPr>
                  <a:t>anode</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ea typeface="Cambria Math" panose="02040503050406030204" pitchFamily="18" charset="0"/>
                    <a:cs typeface="Arial" panose="020B0604020202020204" pitchFamily="34" charset="0"/>
                  </a:rPr>
                  <a:t>     H</a:t>
                </a:r>
                <a:r>
                  <a:rPr lang="en-US" sz="2000" baseline="-25000" dirty="0">
                    <a:latin typeface="Arial" panose="020B0604020202020204" pitchFamily="34" charset="0"/>
                    <a:ea typeface="Cambria Math" panose="02040503050406030204" pitchFamily="18" charset="0"/>
                    <a:cs typeface="Arial" panose="020B0604020202020204" pitchFamily="34" charset="0"/>
                  </a:rPr>
                  <a:t>2</a:t>
                </a:r>
                <a:r>
                  <a:rPr lang="en-US" sz="2000" dirty="0">
                    <a:latin typeface="Arial" panose="020B0604020202020204" pitchFamily="34" charset="0"/>
                    <a:ea typeface="Cambria Math" panose="02040503050406030204" pitchFamily="18" charset="0"/>
                    <a:cs typeface="Arial" panose="020B0604020202020204" pitchFamily="34" charset="0"/>
                  </a:rPr>
                  <a:t>O(</a:t>
                </a:r>
                <a:r>
                  <a:rPr lang="en-US" sz="2000" i="1" dirty="0">
                    <a:latin typeface="Arial" panose="020B0604020202020204" pitchFamily="34" charset="0"/>
                    <a:ea typeface="Cambria Math" panose="02040503050406030204" pitchFamily="18" charset="0"/>
                    <a:cs typeface="Arial" panose="020B0604020202020204" pitchFamily="34" charset="0"/>
                  </a:rPr>
                  <a:t>l</a:t>
                </a:r>
                <a:r>
                  <a:rPr lang="en-US" sz="2000" dirty="0">
                    <a:latin typeface="Arial" panose="020B0604020202020204" pitchFamily="34" charset="0"/>
                    <a:ea typeface="Cambria Math" panose="02040503050406030204" pitchFamily="18" charset="0"/>
                    <a:cs typeface="Arial" panose="020B0604020202020204" pitchFamily="34" charset="0"/>
                  </a:rPr>
                  <a:t>)   →   ½ O</a:t>
                </a:r>
                <a:r>
                  <a:rPr lang="en-US" sz="2000" baseline="-25000" dirty="0">
                    <a:latin typeface="Arial" panose="020B0604020202020204" pitchFamily="34" charset="0"/>
                    <a:ea typeface="Cambria Math" panose="02040503050406030204" pitchFamily="18" charset="0"/>
                    <a:cs typeface="Arial" panose="020B0604020202020204" pitchFamily="34" charset="0"/>
                  </a:rPr>
                  <a:t>2</a:t>
                </a:r>
                <a:r>
                  <a:rPr lang="en-US" sz="2000" dirty="0">
                    <a:latin typeface="Arial" panose="020B0604020202020204" pitchFamily="34" charset="0"/>
                    <a:ea typeface="Cambria Math" panose="02040503050406030204" pitchFamily="18" charset="0"/>
                    <a:cs typeface="Arial" panose="020B0604020202020204" pitchFamily="34" charset="0"/>
                  </a:rPr>
                  <a:t>(g)  +  2 H</a:t>
                </a:r>
                <a:r>
                  <a:rPr lang="en-US" sz="2000" baseline="30000" dirty="0">
                    <a:latin typeface="Arial" panose="020B0604020202020204" pitchFamily="34" charset="0"/>
                    <a:ea typeface="Cambria Math" panose="02040503050406030204" pitchFamily="18" charset="0"/>
                    <a:cs typeface="Arial" panose="020B0604020202020204" pitchFamily="34" charset="0"/>
                  </a:rPr>
                  <a:t>+</a:t>
                </a:r>
                <a:r>
                  <a:rPr lang="en-US" sz="2000" dirty="0">
                    <a:latin typeface="Arial" panose="020B0604020202020204" pitchFamily="34" charset="0"/>
                    <a:ea typeface="Cambria Math" panose="02040503050406030204" pitchFamily="18" charset="0"/>
                    <a:cs typeface="Arial" panose="020B0604020202020204" pitchFamily="34" charset="0"/>
                  </a:rPr>
                  <a:t>(</a:t>
                </a:r>
                <a:r>
                  <a:rPr lang="en-US" sz="2000" dirty="0" err="1">
                    <a:latin typeface="Arial" panose="020B0604020202020204" pitchFamily="34" charset="0"/>
                    <a:ea typeface="Cambria Math" panose="02040503050406030204" pitchFamily="18" charset="0"/>
                    <a:cs typeface="Arial" panose="020B0604020202020204" pitchFamily="34" charset="0"/>
                  </a:rPr>
                  <a:t>aq</a:t>
                </a:r>
                <a:r>
                  <a:rPr lang="en-US" sz="2000" dirty="0">
                    <a:latin typeface="Arial" panose="020B0604020202020204" pitchFamily="34" charset="0"/>
                    <a:ea typeface="Cambria Math" panose="02040503050406030204" pitchFamily="18" charset="0"/>
                    <a:cs typeface="Arial" panose="020B0604020202020204" pitchFamily="34" charset="0"/>
                  </a:rPr>
                  <a:t>)  +  2 e</a:t>
                </a:r>
                <a:r>
                  <a:rPr lang="en-US" sz="2000" baseline="30000" dirty="0">
                    <a:latin typeface="Arial" panose="020B0604020202020204" pitchFamily="34" charset="0"/>
                    <a:ea typeface="Cambria Math" panose="02040503050406030204" pitchFamily="18" charset="0"/>
                    <a:cs typeface="Arial" panose="020B0604020202020204" pitchFamily="34" charset="0"/>
                  </a:rPr>
                  <a:t>-</a:t>
                </a:r>
                <a:r>
                  <a:rPr lang="en-US" sz="2000" dirty="0">
                    <a:latin typeface="Arial" panose="020B0604020202020204" pitchFamily="34" charset="0"/>
                    <a:ea typeface="Cambria Math" panose="02040503050406030204" pitchFamily="18" charset="0"/>
                    <a:cs typeface="Arial" panose="020B0604020202020204" pitchFamily="34" charset="0"/>
                  </a:rPr>
                  <a:t> ,</a:t>
                </a:r>
                <a:r>
                  <a:rPr lang="en-US" dirty="0">
                    <a:latin typeface="Arial" panose="020B0604020202020204" pitchFamily="34" charset="0"/>
                    <a:ea typeface="Cambria Math" panose="02040503050406030204" pitchFamily="18" charset="0"/>
                    <a:cs typeface="Arial" panose="020B0604020202020204" pitchFamily="34" charset="0"/>
                  </a:rPr>
                  <a:t>   </a:t>
                </a:r>
                <a:r>
                  <a:rPr lang="en-US" sz="2000" dirty="0">
                    <a:latin typeface="Arial" panose="020B0604020202020204" pitchFamily="34" charset="0"/>
                    <a:ea typeface="Cambria Math" panose="02040503050406030204" pitchFamily="18" charset="0"/>
                    <a:cs typeface="Arial" panose="020B0604020202020204" pitchFamily="34" charset="0"/>
                  </a:rPr>
                  <a:t>current </a:t>
                </a:r>
                <a:r>
                  <a:rPr lang="en-US" sz="2000" dirty="0">
                    <a:latin typeface="Cambria Math" panose="02040503050406030204" pitchFamily="18" charset="0"/>
                    <a:ea typeface="Cambria Math" panose="02040503050406030204" pitchFamily="18" charset="0"/>
                    <a:cs typeface="Arial" panose="020B0604020202020204" pitchFamily="34" charset="0"/>
                  </a:rPr>
                  <a:t>=</a:t>
                </a:r>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𝑎𝑛</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𝑚𝑜𝑛𝑜</m:t>
                        </m:r>
                      </m:sub>
                    </m:sSub>
                    <m:r>
                      <a:rPr lang="en-US" sz="2000" i="1">
                        <a:latin typeface="Cambria Math" panose="02040503050406030204" pitchFamily="18" charset="0"/>
                        <a:ea typeface="Cambria Math" panose="02040503050406030204" pitchFamily="18" charset="0"/>
                      </a:rPr>
                      <m:t> </m:t>
                    </m:r>
                  </m:oMath>
                </a14:m>
                <a:endParaRPr lang="en-US" sz="2000" i="1" dirty="0">
                  <a:latin typeface="Cambria Math" panose="02040503050406030204" pitchFamily="18" charset="0"/>
                  <a:ea typeface="Cambria Math" panose="020405030504060302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30873" y="2324718"/>
                <a:ext cx="8730247" cy="223252"/>
              </a:xfrm>
              <a:prstGeom prst="rect">
                <a:avLst/>
              </a:prstGeom>
              <a:blipFill>
                <a:blip r:embed="rId22"/>
                <a:stretch>
                  <a:fillRect l="-768" t="-16216" b="-124324"/>
                </a:stretch>
              </a:blipFill>
            </p:spPr>
            <p:txBody>
              <a:bodyPr/>
              <a:lstStyle/>
              <a:p>
                <a:r>
                  <a:rPr lang="en-US">
                    <a:noFill/>
                  </a:rPr>
                  <a:t> </a:t>
                </a:r>
              </a:p>
            </p:txBody>
          </p:sp>
        </mc:Fallback>
      </mc:AlternateContent>
      <p:grpSp>
        <p:nvGrpSpPr>
          <p:cNvPr id="55" name="Group 54"/>
          <p:cNvGrpSpPr/>
          <p:nvPr/>
        </p:nvGrpSpPr>
        <p:grpSpPr>
          <a:xfrm>
            <a:off x="7156609" y="1451269"/>
            <a:ext cx="2052284" cy="2963540"/>
            <a:chOff x="7189141" y="1942640"/>
            <a:chExt cx="2052284" cy="2963540"/>
          </a:xfrm>
        </p:grpSpPr>
        <p:sp>
          <p:nvSpPr>
            <p:cNvPr id="29" name="TextBox 28"/>
            <p:cNvSpPr txBox="1"/>
            <p:nvPr/>
          </p:nvSpPr>
          <p:spPr>
            <a:xfrm>
              <a:off x="7189141" y="3828962"/>
              <a:ext cx="2052284" cy="1077218"/>
            </a:xfrm>
            <a:prstGeom prst="rect">
              <a:avLst/>
            </a:prstGeom>
            <a:noFill/>
          </p:spPr>
          <p:txBody>
            <a:bodyPr wrap="square" rtlCol="0">
              <a:spAutoFit/>
            </a:bodyPr>
            <a:lstStyle/>
            <a:p>
              <a:r>
                <a:rPr lang="en-US" sz="1600" dirty="0">
                  <a:solidFill>
                    <a:srgbClr val="FF0000"/>
                  </a:solidFill>
                  <a:latin typeface="Arial" panose="020B0604020202020204" pitchFamily="34" charset="0"/>
                  <a:cs typeface="Arial" panose="020B0604020202020204" pitchFamily="34" charset="0"/>
                </a:rPr>
                <a:t>these are all </a:t>
              </a:r>
              <a:r>
                <a:rPr lang="en-US" sz="1600" u="sng" dirty="0">
                  <a:solidFill>
                    <a:srgbClr val="FF0000"/>
                  </a:solidFill>
                  <a:latin typeface="Arial" panose="020B0604020202020204" pitchFamily="34" charset="0"/>
                  <a:cs typeface="Arial" panose="020B0604020202020204" pitchFamily="34" charset="0"/>
                </a:rPr>
                <a:t>total </a:t>
              </a:r>
              <a:r>
                <a:rPr lang="en-US" sz="1600" dirty="0">
                  <a:solidFill>
                    <a:srgbClr val="FF0000"/>
                  </a:solidFill>
                  <a:latin typeface="Arial" panose="020B0604020202020204" pitchFamily="34" charset="0"/>
                  <a:cs typeface="Arial" panose="020B0604020202020204" pitchFamily="34" charset="0"/>
                </a:rPr>
                <a:t>currents at </a:t>
              </a:r>
              <a:r>
                <a:rPr lang="en-US" sz="1600" u="sng" dirty="0">
                  <a:solidFill>
                    <a:srgbClr val="FF0000"/>
                  </a:solidFill>
                  <a:latin typeface="Arial" panose="020B0604020202020204" pitchFamily="34" charset="0"/>
                  <a:cs typeface="Arial" panose="020B0604020202020204" pitchFamily="34" charset="0"/>
                </a:rPr>
                <a:t>all</a:t>
              </a:r>
              <a:r>
                <a:rPr lang="en-US" sz="1600" dirty="0">
                  <a:solidFill>
                    <a:srgbClr val="FF0000"/>
                  </a:solidFill>
                  <a:latin typeface="Arial" panose="020B0604020202020204" pitchFamily="34" charset="0"/>
                  <a:cs typeface="Arial" panose="020B0604020202020204" pitchFamily="34" charset="0"/>
                </a:rPr>
                <a:t> cathodes or anodes in reactor</a:t>
              </a:r>
            </a:p>
          </p:txBody>
        </p:sp>
        <p:grpSp>
          <p:nvGrpSpPr>
            <p:cNvPr id="54" name="Group 53"/>
            <p:cNvGrpSpPr/>
            <p:nvPr/>
          </p:nvGrpSpPr>
          <p:grpSpPr>
            <a:xfrm>
              <a:off x="8037343" y="1942640"/>
              <a:ext cx="810077" cy="1885176"/>
              <a:chOff x="8063047" y="1458851"/>
              <a:chExt cx="810077" cy="1885176"/>
            </a:xfrm>
          </p:grpSpPr>
          <p:sp>
            <p:nvSpPr>
              <p:cNvPr id="42" name="Right Brace 41"/>
              <p:cNvSpPr/>
              <p:nvPr/>
            </p:nvSpPr>
            <p:spPr>
              <a:xfrm>
                <a:off x="8591565" y="1458851"/>
                <a:ext cx="281559" cy="1199206"/>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cxnSp>
            <p:nvCxnSpPr>
              <p:cNvPr id="52" name="Straight Arrow Connector 51"/>
              <p:cNvCxnSpPr/>
              <p:nvPr/>
            </p:nvCxnSpPr>
            <p:spPr>
              <a:xfrm flipH="1" flipV="1">
                <a:off x="8063047" y="2729278"/>
                <a:ext cx="7301" cy="6147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458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P spid="2" grpId="0"/>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173" y="416882"/>
            <a:ext cx="8298873" cy="742694"/>
          </a:xfrm>
        </p:spPr>
        <p:txBody>
          <a:bodyPr>
            <a:normAutofit/>
          </a:bodyPr>
          <a:lstStyle/>
          <a:p>
            <a:pPr marL="0" indent="0">
              <a:buNone/>
            </a:pPr>
            <a:r>
              <a:rPr lang="en-US" sz="2000" u="sng" dirty="0"/>
              <a:t>Example 3</a:t>
            </a:r>
            <a:endParaRPr lang="en-US" sz="2000" dirty="0"/>
          </a:p>
          <a:p>
            <a:pPr marL="0" indent="0">
              <a:buNone/>
            </a:pPr>
            <a:r>
              <a:rPr lang="en-US" sz="2000" dirty="0"/>
              <a:t>    </a:t>
            </a:r>
            <a:r>
              <a:rPr lang="en-US" sz="1800" dirty="0"/>
              <a:t>As a final example, consider the following reactions in a </a:t>
            </a:r>
            <a:r>
              <a:rPr lang="en-US" sz="1800" dirty="0" err="1"/>
              <a:t>monopolar</a:t>
            </a:r>
            <a:r>
              <a:rPr lang="en-US" sz="1800" dirty="0"/>
              <a:t> cell</a:t>
            </a:r>
            <a:r>
              <a:rPr lang="en-US" sz="2000" dirty="0"/>
              <a:t>.</a:t>
            </a:r>
          </a:p>
        </p:txBody>
      </p:sp>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879878" y="6268466"/>
            <a:ext cx="2133600" cy="365125"/>
          </a:xfrm>
        </p:spPr>
        <p:txBody>
          <a:bodyPr/>
          <a:lstStyle/>
          <a:p>
            <a:fld id="{A748D552-2E59-4C4C-ACBB-207C47251780}" type="slidenum">
              <a:rPr lang="en-US" smtClean="0"/>
              <a:t>71</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461748" y="1150321"/>
                <a:ext cx="8325135" cy="882806"/>
              </a:xfrm>
              <a:prstGeom prst="rect">
                <a:avLst/>
              </a:prstGeom>
              <a:noFill/>
            </p:spPr>
            <p:txBody>
              <a:bodyPr wrap="square" rtlCol="0">
                <a:spAutoFit/>
              </a:bodyPr>
              <a:lstStyle/>
              <a:p>
                <a:r>
                  <a:rPr lang="en-US" u="sng" dirty="0">
                    <a:latin typeface="Arial" panose="020B0604020202020204" pitchFamily="34" charset="0"/>
                    <a:cs typeface="Arial" panose="020B0604020202020204" pitchFamily="34" charset="0"/>
                  </a:rPr>
                  <a:t>cathode</a:t>
                </a:r>
                <a:r>
                  <a:rPr lang="en-US" dirty="0">
                    <a:latin typeface="Arial" panose="020B0604020202020204" pitchFamily="34" charset="0"/>
                    <a:cs typeface="Arial" panose="020B0604020202020204" pitchFamily="34" charset="0"/>
                  </a:rPr>
                  <a:t>:     </a:t>
                </a:r>
                <a:r>
                  <a:rPr lang="en-US" sz="2000" dirty="0" err="1">
                    <a:latin typeface="Arial" panose="020B0604020202020204" pitchFamily="34" charset="0"/>
                    <a:ea typeface="Cambria Math" panose="02040503050406030204" pitchFamily="18" charset="0"/>
                    <a:cs typeface="Arial" panose="020B0604020202020204" pitchFamily="34" charset="0"/>
                  </a:rPr>
                  <a:t>M</a:t>
                </a:r>
                <a:r>
                  <a:rPr lang="en-US" sz="2000" baseline="30000" dirty="0" err="1">
                    <a:latin typeface="Arial" panose="020B0604020202020204" pitchFamily="34" charset="0"/>
                    <a:ea typeface="Cambria Math" panose="02040503050406030204" pitchFamily="18" charset="0"/>
                    <a:cs typeface="Arial" panose="020B0604020202020204" pitchFamily="34" charset="0"/>
                  </a:rPr>
                  <a:t>n</a:t>
                </a:r>
                <a:r>
                  <a:rPr lang="en-US" sz="2000" baseline="30000" dirty="0">
                    <a:latin typeface="Arial" panose="020B0604020202020204" pitchFamily="34" charset="0"/>
                    <a:ea typeface="Cambria Math" panose="02040503050406030204" pitchFamily="18" charset="0"/>
                    <a:cs typeface="Arial" panose="020B0604020202020204" pitchFamily="34" charset="0"/>
                  </a:rPr>
                  <a:t>+</a:t>
                </a:r>
                <a:r>
                  <a:rPr lang="en-US" sz="2000" dirty="0">
                    <a:latin typeface="Arial" panose="020B0604020202020204" pitchFamily="34" charset="0"/>
                    <a:ea typeface="Cambria Math" panose="02040503050406030204" pitchFamily="18" charset="0"/>
                    <a:cs typeface="Arial" panose="020B0604020202020204" pitchFamily="34" charset="0"/>
                  </a:rPr>
                  <a:t>(</a:t>
                </a:r>
                <a:r>
                  <a:rPr lang="en-US" sz="2000" dirty="0" err="1">
                    <a:latin typeface="Arial" panose="020B0604020202020204" pitchFamily="34" charset="0"/>
                    <a:ea typeface="Cambria Math" panose="02040503050406030204" pitchFamily="18" charset="0"/>
                    <a:cs typeface="Arial" panose="020B0604020202020204" pitchFamily="34" charset="0"/>
                  </a:rPr>
                  <a:t>aq</a:t>
                </a:r>
                <a:r>
                  <a:rPr lang="en-US" sz="2000" dirty="0">
                    <a:latin typeface="Arial" panose="020B0604020202020204" pitchFamily="34" charset="0"/>
                    <a:ea typeface="Cambria Math" panose="02040503050406030204" pitchFamily="18" charset="0"/>
                    <a:cs typeface="Arial" panose="020B0604020202020204" pitchFamily="34" charset="0"/>
                  </a:rPr>
                  <a:t>)  +  n e</a:t>
                </a:r>
                <a:r>
                  <a:rPr lang="en-US" sz="2000" baseline="30000" dirty="0">
                    <a:latin typeface="Arial" panose="020B0604020202020204" pitchFamily="34" charset="0"/>
                    <a:ea typeface="Cambria Math" panose="02040503050406030204" pitchFamily="18" charset="0"/>
                    <a:cs typeface="Arial" panose="020B0604020202020204" pitchFamily="34" charset="0"/>
                  </a:rPr>
                  <a:t>-</a:t>
                </a:r>
                <a:r>
                  <a:rPr lang="en-US" sz="2000" dirty="0">
                    <a:latin typeface="Arial" panose="020B0604020202020204" pitchFamily="34" charset="0"/>
                    <a:ea typeface="Cambria Math" panose="02040503050406030204" pitchFamily="18" charset="0"/>
                    <a:cs typeface="Arial" panose="020B0604020202020204" pitchFamily="34" charset="0"/>
                  </a:rPr>
                  <a:t>   →   M</a:t>
                </a:r>
                <a:r>
                  <a:rPr lang="en-US" sz="2000" baseline="30000" dirty="0">
                    <a:latin typeface="Arial" panose="020B0604020202020204" pitchFamily="34" charset="0"/>
                    <a:ea typeface="Cambria Math" panose="02040503050406030204" pitchFamily="18" charset="0"/>
                    <a:cs typeface="Arial" panose="020B0604020202020204" pitchFamily="34" charset="0"/>
                  </a:rPr>
                  <a:t>0</a:t>
                </a:r>
                <a:r>
                  <a:rPr lang="en-US" sz="2000" dirty="0">
                    <a:latin typeface="Arial" panose="020B0604020202020204" pitchFamily="34" charset="0"/>
                    <a:ea typeface="Cambria Math" panose="02040503050406030204" pitchFamily="18" charset="0"/>
                    <a:cs typeface="Arial" panose="020B0604020202020204" pitchFamily="34" charset="0"/>
                  </a:rPr>
                  <a:t>(s)    ,                     current  </a:t>
                </a:r>
                <a:r>
                  <a:rPr lang="en-US" sz="2000" dirty="0">
                    <a:latin typeface="Cambria Math" panose="02040503050406030204" pitchFamily="18" charset="0"/>
                    <a:ea typeface="Cambria Math" panose="02040503050406030204" pitchFamily="18" charset="0"/>
                    <a:cs typeface="Arial" panose="020B0604020202020204" pitchFamily="34" charset="0"/>
                  </a:rPr>
                  <a:t>=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𝑀</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𝑚𝑜𝑛𝑜</m:t>
                        </m:r>
                      </m:sub>
                    </m:sSub>
                  </m:oMath>
                </a14:m>
                <a:endParaRPr lang="en-US" sz="2000" i="1" dirty="0">
                  <a:latin typeface="Cambria Math" panose="02040503050406030204" pitchFamily="18" charset="0"/>
                  <a:ea typeface="Cambria Math" panose="02040503050406030204" pitchFamily="18" charset="0"/>
                </a:endParaRPr>
              </a:p>
              <a:p>
                <a:endParaRPr lang="en-US" sz="800" i="1" dirty="0">
                  <a:latin typeface="Cambria Math" panose="02040503050406030204" pitchFamily="18" charset="0"/>
                  <a:ea typeface="Cambria Math" panose="02040503050406030204" pitchFamily="18" charset="0"/>
                  <a:cs typeface="Arial" panose="020B0604020202020204" pitchFamily="34" charset="0"/>
                </a:endParaRPr>
              </a:p>
              <a:p>
                <a:r>
                  <a:rPr lang="en-US" sz="2000" dirty="0">
                    <a:latin typeface="Cambria Math" panose="02040503050406030204" pitchFamily="18" charset="0"/>
                    <a:ea typeface="Cambria Math" panose="02040503050406030204" pitchFamily="18" charset="0"/>
                  </a:rPr>
                  <a:t>                     </a:t>
                </a:r>
                <a:r>
                  <a:rPr lang="en-US" sz="2000" dirty="0">
                    <a:latin typeface="Arial" panose="020B0604020202020204" pitchFamily="34" charset="0"/>
                    <a:ea typeface="Cambria Math" panose="02040503050406030204" pitchFamily="18" charset="0"/>
                    <a:cs typeface="Arial" panose="020B0604020202020204" pitchFamily="34" charset="0"/>
                  </a:rPr>
                  <a:t>2 H</a:t>
                </a:r>
                <a:r>
                  <a:rPr lang="en-US" sz="2000" baseline="30000" dirty="0">
                    <a:latin typeface="Arial" panose="020B0604020202020204" pitchFamily="34" charset="0"/>
                    <a:ea typeface="Cambria Math" panose="02040503050406030204" pitchFamily="18" charset="0"/>
                    <a:cs typeface="Arial" panose="020B0604020202020204" pitchFamily="34" charset="0"/>
                  </a:rPr>
                  <a:t>+</a:t>
                </a:r>
                <a:r>
                  <a:rPr lang="en-US" sz="2000" dirty="0">
                    <a:latin typeface="Arial" panose="020B0604020202020204" pitchFamily="34" charset="0"/>
                    <a:ea typeface="Cambria Math" panose="02040503050406030204" pitchFamily="18" charset="0"/>
                    <a:cs typeface="Arial" panose="020B0604020202020204" pitchFamily="34" charset="0"/>
                  </a:rPr>
                  <a:t>(</a:t>
                </a:r>
                <a:r>
                  <a:rPr lang="en-US" sz="2000" dirty="0" err="1">
                    <a:latin typeface="Arial" panose="020B0604020202020204" pitchFamily="34" charset="0"/>
                    <a:ea typeface="Cambria Math" panose="02040503050406030204" pitchFamily="18" charset="0"/>
                    <a:cs typeface="Arial" panose="020B0604020202020204" pitchFamily="34" charset="0"/>
                  </a:rPr>
                  <a:t>aq</a:t>
                </a:r>
                <a:r>
                  <a:rPr lang="en-US" sz="2000" dirty="0">
                    <a:latin typeface="Arial" panose="020B0604020202020204" pitchFamily="34" charset="0"/>
                    <a:ea typeface="Cambria Math" panose="02040503050406030204" pitchFamily="18" charset="0"/>
                    <a:cs typeface="Arial" panose="020B0604020202020204" pitchFamily="34" charset="0"/>
                  </a:rPr>
                  <a:t>)  +  2 e</a:t>
                </a:r>
                <a:r>
                  <a:rPr lang="en-US" sz="2000" baseline="30000" dirty="0">
                    <a:latin typeface="Arial" panose="020B0604020202020204" pitchFamily="34" charset="0"/>
                    <a:ea typeface="Cambria Math" panose="02040503050406030204" pitchFamily="18" charset="0"/>
                    <a:cs typeface="Arial" panose="020B0604020202020204" pitchFamily="34" charset="0"/>
                  </a:rPr>
                  <a:t>-</a:t>
                </a:r>
                <a:r>
                  <a:rPr lang="en-US" sz="2000" dirty="0">
                    <a:latin typeface="Arial" panose="020B0604020202020204" pitchFamily="34" charset="0"/>
                    <a:ea typeface="Cambria Math" panose="02040503050406030204" pitchFamily="18" charset="0"/>
                    <a:cs typeface="Arial" panose="020B0604020202020204" pitchFamily="34" charset="0"/>
                  </a:rPr>
                  <a:t>   →   H</a:t>
                </a:r>
                <a:r>
                  <a:rPr lang="en-US" sz="2000" baseline="-25000" dirty="0">
                    <a:latin typeface="Arial" panose="020B0604020202020204" pitchFamily="34" charset="0"/>
                    <a:ea typeface="Cambria Math" panose="02040503050406030204" pitchFamily="18" charset="0"/>
                    <a:cs typeface="Arial" panose="020B0604020202020204" pitchFamily="34" charset="0"/>
                  </a:rPr>
                  <a:t>2</a:t>
                </a:r>
                <a:r>
                  <a:rPr lang="en-US" sz="2000" baseline="30000" dirty="0">
                    <a:latin typeface="Arial" panose="020B0604020202020204" pitchFamily="34" charset="0"/>
                    <a:ea typeface="Cambria Math" panose="02040503050406030204" pitchFamily="18" charset="0"/>
                    <a:cs typeface="Arial" panose="020B0604020202020204" pitchFamily="34" charset="0"/>
                  </a:rPr>
                  <a:t> </a:t>
                </a:r>
                <a:r>
                  <a:rPr lang="en-US" sz="2000" dirty="0">
                    <a:latin typeface="Arial" panose="020B0604020202020204" pitchFamily="34" charset="0"/>
                    <a:ea typeface="Cambria Math" panose="02040503050406030204" pitchFamily="18" charset="0"/>
                    <a:cs typeface="Arial" panose="020B0604020202020204" pitchFamily="34" charset="0"/>
                  </a:rPr>
                  <a:t>(g)    ,                   current  </a:t>
                </a:r>
                <a:r>
                  <a:rPr lang="en-US" sz="2000" dirty="0">
                    <a:latin typeface="Cambria Math" panose="02040503050406030204" pitchFamily="18" charset="0"/>
                    <a:ea typeface="Cambria Math" panose="02040503050406030204" pitchFamily="18" charset="0"/>
                    <a:cs typeface="Arial" panose="020B0604020202020204" pitchFamily="34" charset="0"/>
                  </a:rPr>
                  <a:t>=</a:t>
                </a:r>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𝑚𝑜𝑛𝑜</m:t>
                        </m:r>
                      </m:sub>
                    </m:sSub>
                  </m:oMath>
                </a14:m>
                <a:r>
                  <a:rPr lang="en-US" sz="2000" dirty="0">
                    <a:latin typeface="Arial" panose="020B0604020202020204" pitchFamily="34" charset="0"/>
                    <a:ea typeface="Cambria Math" panose="02040503050406030204" pitchFamily="18" charset="0"/>
                    <a:cs typeface="Arial" panose="020B0604020202020204" pitchFamily="34" charset="0"/>
                  </a:rPr>
                  <a:t> </a:t>
                </a:r>
                <a:endParaRPr lang="en-US" sz="2000" dirty="0">
                  <a:latin typeface="Cambria Math" panose="02040503050406030204" pitchFamily="18" charset="0"/>
                  <a:ea typeface="Cambria Math" panose="020405030504060302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61748" y="1150321"/>
                <a:ext cx="8325135" cy="882806"/>
              </a:xfrm>
              <a:prstGeom prst="rect">
                <a:avLst/>
              </a:prstGeom>
              <a:blipFill>
                <a:blip r:embed="rId2"/>
                <a:stretch>
                  <a:fillRect l="-659" t="-4828" b="-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61748" y="1999787"/>
                <a:ext cx="8484930" cy="998287"/>
              </a:xfrm>
              <a:prstGeom prst="rect">
                <a:avLst/>
              </a:prstGeom>
              <a:noFill/>
            </p:spPr>
            <p:txBody>
              <a:bodyPr wrap="square" rtlCol="0">
                <a:spAutoFit/>
              </a:bodyPr>
              <a:lstStyle/>
              <a:p>
                <a:r>
                  <a:rPr lang="en-US" sz="2000" u="sng" dirty="0">
                    <a:latin typeface="Arial" panose="020B0604020202020204" pitchFamily="34" charset="0"/>
                    <a:cs typeface="Arial" panose="020B0604020202020204" pitchFamily="34" charset="0"/>
                  </a:rPr>
                  <a:t>anode</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ea typeface="Cambria Math" panose="02040503050406030204" pitchFamily="18" charset="0"/>
                    <a:cs typeface="Arial" panose="020B0604020202020204" pitchFamily="34" charset="0"/>
                  </a:rPr>
                  <a:t>     H</a:t>
                </a:r>
                <a:r>
                  <a:rPr lang="en-US" sz="2000" baseline="-25000" dirty="0">
                    <a:latin typeface="Arial" panose="020B0604020202020204" pitchFamily="34" charset="0"/>
                    <a:ea typeface="Cambria Math" panose="02040503050406030204" pitchFamily="18" charset="0"/>
                    <a:cs typeface="Arial" panose="020B0604020202020204" pitchFamily="34" charset="0"/>
                  </a:rPr>
                  <a:t>2</a:t>
                </a:r>
                <a:r>
                  <a:rPr lang="en-US" sz="2000" dirty="0">
                    <a:latin typeface="Arial" panose="020B0604020202020204" pitchFamily="34" charset="0"/>
                    <a:ea typeface="Cambria Math" panose="02040503050406030204" pitchFamily="18" charset="0"/>
                    <a:cs typeface="Arial" panose="020B0604020202020204" pitchFamily="34" charset="0"/>
                  </a:rPr>
                  <a:t>O(</a:t>
                </a:r>
                <a:r>
                  <a:rPr lang="en-US" sz="2000" i="1" dirty="0">
                    <a:latin typeface="Arial" panose="020B0604020202020204" pitchFamily="34" charset="0"/>
                    <a:ea typeface="Cambria Math" panose="02040503050406030204" pitchFamily="18" charset="0"/>
                    <a:cs typeface="Arial" panose="020B0604020202020204" pitchFamily="34" charset="0"/>
                  </a:rPr>
                  <a:t>l</a:t>
                </a:r>
                <a:r>
                  <a:rPr lang="en-US" sz="2000" dirty="0">
                    <a:latin typeface="Arial" panose="020B0604020202020204" pitchFamily="34" charset="0"/>
                    <a:ea typeface="Cambria Math" panose="02040503050406030204" pitchFamily="18" charset="0"/>
                    <a:cs typeface="Arial" panose="020B0604020202020204" pitchFamily="34" charset="0"/>
                  </a:rPr>
                  <a:t>)   →   ½ O</a:t>
                </a:r>
                <a:r>
                  <a:rPr lang="en-US" sz="2000" baseline="-25000" dirty="0">
                    <a:latin typeface="Arial" panose="020B0604020202020204" pitchFamily="34" charset="0"/>
                    <a:ea typeface="Cambria Math" panose="02040503050406030204" pitchFamily="18" charset="0"/>
                    <a:cs typeface="Arial" panose="020B0604020202020204" pitchFamily="34" charset="0"/>
                  </a:rPr>
                  <a:t>2</a:t>
                </a:r>
                <a:r>
                  <a:rPr lang="en-US" sz="2000" dirty="0">
                    <a:latin typeface="Arial" panose="020B0604020202020204" pitchFamily="34" charset="0"/>
                    <a:ea typeface="Cambria Math" panose="02040503050406030204" pitchFamily="18" charset="0"/>
                    <a:cs typeface="Arial" panose="020B0604020202020204" pitchFamily="34" charset="0"/>
                  </a:rPr>
                  <a:t>(g)  +  2 H</a:t>
                </a:r>
                <a:r>
                  <a:rPr lang="en-US" sz="2000" baseline="30000" dirty="0">
                    <a:latin typeface="Arial" panose="020B0604020202020204" pitchFamily="34" charset="0"/>
                    <a:ea typeface="Cambria Math" panose="02040503050406030204" pitchFamily="18" charset="0"/>
                    <a:cs typeface="Arial" panose="020B0604020202020204" pitchFamily="34" charset="0"/>
                  </a:rPr>
                  <a:t>+</a:t>
                </a:r>
                <a:r>
                  <a:rPr lang="en-US" sz="2000" dirty="0">
                    <a:latin typeface="Arial" panose="020B0604020202020204" pitchFamily="34" charset="0"/>
                    <a:ea typeface="Cambria Math" panose="02040503050406030204" pitchFamily="18" charset="0"/>
                    <a:cs typeface="Arial" panose="020B0604020202020204" pitchFamily="34" charset="0"/>
                  </a:rPr>
                  <a:t>(</a:t>
                </a:r>
                <a:r>
                  <a:rPr lang="en-US" sz="2000" dirty="0" err="1">
                    <a:latin typeface="Arial" panose="020B0604020202020204" pitchFamily="34" charset="0"/>
                    <a:ea typeface="Cambria Math" panose="02040503050406030204" pitchFamily="18" charset="0"/>
                    <a:cs typeface="Arial" panose="020B0604020202020204" pitchFamily="34" charset="0"/>
                  </a:rPr>
                  <a:t>aq</a:t>
                </a:r>
                <a:r>
                  <a:rPr lang="en-US" sz="2000" dirty="0">
                    <a:latin typeface="Arial" panose="020B0604020202020204" pitchFamily="34" charset="0"/>
                    <a:ea typeface="Cambria Math" panose="02040503050406030204" pitchFamily="18" charset="0"/>
                    <a:cs typeface="Arial" panose="020B0604020202020204" pitchFamily="34" charset="0"/>
                  </a:rPr>
                  <a:t>)  +  2 e</a:t>
                </a:r>
                <a:r>
                  <a:rPr lang="en-US" sz="2000" baseline="30000" dirty="0">
                    <a:latin typeface="Arial" panose="020B0604020202020204" pitchFamily="34" charset="0"/>
                    <a:ea typeface="Cambria Math" panose="02040503050406030204" pitchFamily="18" charset="0"/>
                    <a:cs typeface="Arial" panose="020B0604020202020204" pitchFamily="34" charset="0"/>
                  </a:rPr>
                  <a:t>-</a:t>
                </a:r>
                <a:r>
                  <a:rPr lang="en-US" sz="2000" dirty="0">
                    <a:latin typeface="Arial" panose="020B0604020202020204" pitchFamily="34" charset="0"/>
                    <a:ea typeface="Cambria Math" panose="02040503050406030204" pitchFamily="18" charset="0"/>
                    <a:cs typeface="Arial" panose="020B0604020202020204" pitchFamily="34" charset="0"/>
                  </a:rPr>
                  <a:t> ,  current  </a:t>
                </a:r>
                <a:r>
                  <a:rPr lang="en-US" sz="2000" dirty="0">
                    <a:latin typeface="Cambria Math" panose="02040503050406030204" pitchFamily="18" charset="0"/>
                    <a:ea typeface="Cambria Math" panose="02040503050406030204" pitchFamily="18" charset="0"/>
                    <a:cs typeface="Arial" panose="020B0604020202020204" pitchFamily="34" charset="0"/>
                  </a:rPr>
                  <a:t>=   </a:t>
                </a:r>
                <a14:m>
                  <m:oMath xmlns:m="http://schemas.openxmlformats.org/officeDocument/2006/math">
                    <m:sSub>
                      <m:sSubPr>
                        <m:ctrlPr>
                          <a:rPr lang="en-US" sz="200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dirty="0" smtClean="0">
                            <a:latin typeface="Cambria Math" panose="02040503050406030204" pitchFamily="18" charset="0"/>
                            <a:ea typeface="Cambria Math" panose="02040503050406030204" pitchFamily="18" charset="0"/>
                            <a:cs typeface="Arial" panose="020B0604020202020204" pitchFamily="34" charset="0"/>
                          </a:rPr>
                          <m:t>𝑎𝑛</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𝑚𝑜𝑛𝑜</m:t>
                        </m:r>
                      </m:sub>
                    </m:sSub>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 </m:t>
                    </m:r>
                  </m:oMath>
                </a14:m>
                <a:endParaRPr lang="en-US" sz="2000" i="1" dirty="0">
                  <a:latin typeface="Cambria Math" panose="02040503050406030204" pitchFamily="18" charset="0"/>
                  <a:ea typeface="Cambria Math" panose="02040503050406030204" pitchFamily="18" charset="0"/>
                </a:endParaRPr>
              </a:p>
              <a:p>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461748" y="1999787"/>
                <a:ext cx="8484930" cy="998287"/>
              </a:xfrm>
              <a:prstGeom prst="rect">
                <a:avLst/>
              </a:prstGeom>
              <a:blipFill>
                <a:blip r:embed="rId3"/>
                <a:stretch>
                  <a:fillRect l="-790" t="-3659"/>
                </a:stretch>
              </a:blipFill>
            </p:spPr>
            <p:txBody>
              <a:bodyPr/>
              <a:lstStyle/>
              <a:p>
                <a:r>
                  <a:rPr lang="en-US">
                    <a:noFill/>
                  </a:rPr>
                  <a:t> </a:t>
                </a:r>
              </a:p>
            </p:txBody>
          </p:sp>
        </mc:Fallback>
      </mc:AlternateContent>
      <p:sp>
        <p:nvSpPr>
          <p:cNvPr id="12" name="TextBox 11"/>
          <p:cNvSpPr txBox="1"/>
          <p:nvPr/>
        </p:nvSpPr>
        <p:spPr>
          <a:xfrm>
            <a:off x="461748" y="3620123"/>
            <a:ext cx="5429601" cy="677108"/>
          </a:xfrm>
          <a:prstGeom prst="rect">
            <a:avLst/>
          </a:prstGeom>
          <a:noFill/>
        </p:spPr>
        <p:txBody>
          <a:bodyPr wrap="square" rtlCol="0">
            <a:spAutoFit/>
          </a:bodyPr>
          <a:lstStyle/>
          <a:p>
            <a:pPr marL="1031875" indent="-1031875"/>
            <a:r>
              <a:rPr lang="en-US" sz="2000" dirty="0">
                <a:latin typeface="Arial" panose="020B0604020202020204" pitchFamily="34" charset="0"/>
                <a:cs typeface="Arial" panose="020B0604020202020204" pitchFamily="34" charset="0"/>
              </a:rPr>
              <a:t>   H</a:t>
            </a:r>
            <a:r>
              <a:rPr lang="en-US" sz="2000" baseline="30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H</a:t>
            </a:r>
            <a:r>
              <a:rPr lang="en-US" baseline="300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is consumed at the cathode, but also generated at the anode.</a:t>
            </a:r>
          </a:p>
        </p:txBody>
      </p:sp>
      <mc:AlternateContent xmlns:mc="http://schemas.openxmlformats.org/markup-compatibility/2006" xmlns:a14="http://schemas.microsoft.com/office/drawing/2010/main">
        <mc:Choice Requires="a14">
          <p:sp>
            <p:nvSpPr>
              <p:cNvPr id="13" name="TextBox 12"/>
              <p:cNvSpPr txBox="1"/>
              <p:nvPr/>
            </p:nvSpPr>
            <p:spPr>
              <a:xfrm>
                <a:off x="461748" y="4345165"/>
                <a:ext cx="1924335" cy="392993"/>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What is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𝐻</m:t>
                        </m:r>
                      </m:sub>
                    </m:sSub>
                  </m:oMath>
                </a14:m>
                <a:r>
                  <a:rPr lang="en-US" dirty="0">
                    <a:latin typeface="Arial" panose="020B0604020202020204" pitchFamily="34" charset="0"/>
                    <a:cs typeface="Arial" panose="020B0604020202020204" pitchFamily="34" charset="0"/>
                  </a:rPr>
                  <a:t> ? </a:t>
                </a:r>
              </a:p>
            </p:txBody>
          </p:sp>
        </mc:Choice>
        <mc:Fallback xmlns="">
          <p:sp>
            <p:nvSpPr>
              <p:cNvPr id="13" name="TextBox 12"/>
              <p:cNvSpPr txBox="1">
                <a:spLocks noRot="1" noChangeAspect="1" noMove="1" noResize="1" noEditPoints="1" noAdjustHandles="1" noChangeArrowheads="1" noChangeShapeType="1" noTextEdit="1"/>
              </p:cNvSpPr>
              <p:nvPr/>
            </p:nvSpPr>
            <p:spPr>
              <a:xfrm>
                <a:off x="461748" y="4345165"/>
                <a:ext cx="1924335" cy="392993"/>
              </a:xfrm>
              <a:prstGeom prst="rect">
                <a:avLst/>
              </a:prstGeom>
              <a:blipFill>
                <a:blip r:embed="rId4"/>
                <a:stretch>
                  <a:fillRect t="-312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175172" y="5707980"/>
                <a:ext cx="4001094" cy="646331"/>
              </a:xfrm>
              <a:prstGeom prst="rect">
                <a:avLst/>
              </a:prstGeom>
              <a:noFill/>
            </p:spPr>
            <p:txBody>
              <a:bodyPr wrap="square" rtlCol="0">
                <a:spAutoFit/>
              </a:bodyPr>
              <a:lstStyle/>
              <a:p>
                <a:pPr marL="234950" indent="-234950">
                  <a:tabLst>
                    <a:tab pos="234950" algn="l"/>
                  </a:tabLst>
                </a:pPr>
                <a:r>
                  <a:rPr lang="en-US" u="sng" dirty="0">
                    <a:latin typeface="Arial" panose="020B0604020202020204" pitchFamily="34" charset="0"/>
                    <a:cs typeface="Arial" panose="020B0604020202020204" pitchFamily="34" charset="0"/>
                  </a:rPr>
                  <a:t>anodic reaction</a:t>
                </a:r>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𝑛</m:t>
                        </m:r>
                      </m:e>
                      <m:sub>
                        <m:r>
                          <a:rPr lang="en-US" i="1">
                            <a:latin typeface="Cambria Math" panose="02040503050406030204" pitchFamily="18" charset="0"/>
                          </a:rPr>
                          <m:t>𝑒</m:t>
                        </m:r>
                      </m:sub>
                    </m:sSub>
                  </m:oMath>
                </a14:m>
                <a:r>
                  <a:rPr lang="en-US" dirty="0">
                    <a:latin typeface="Arial" panose="020B0604020202020204" pitchFamily="34" charset="0"/>
                    <a:cs typeface="Arial" panose="020B0604020202020204" pitchFamily="34" charset="0"/>
                  </a:rPr>
                  <a:t> =  2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m:t>
                            </m:r>
                          </m:sup>
                        </m:sSup>
                      </m:sub>
                    </m:sSub>
                  </m:oMath>
                </a14:m>
                <a:r>
                  <a:rPr lang="en-US" dirty="0">
                    <a:latin typeface="Arial" panose="020B0604020202020204" pitchFamily="34" charset="0"/>
                    <a:cs typeface="Arial" panose="020B0604020202020204" pitchFamily="34" charset="0"/>
                  </a:rPr>
                  <a:t> =  2</a:t>
                </a:r>
              </a:p>
            </p:txBody>
          </p:sp>
        </mc:Choice>
        <mc:Fallback xmlns="">
          <p:sp>
            <p:nvSpPr>
              <p:cNvPr id="21" name="TextBox 20"/>
              <p:cNvSpPr txBox="1">
                <a:spLocks noRot="1" noChangeAspect="1" noMove="1" noResize="1" noEditPoints="1" noAdjustHandles="1" noChangeArrowheads="1" noChangeShapeType="1" noTextEdit="1"/>
              </p:cNvSpPr>
              <p:nvPr/>
            </p:nvSpPr>
            <p:spPr>
              <a:xfrm>
                <a:off x="175172" y="5707980"/>
                <a:ext cx="4001094" cy="646331"/>
              </a:xfrm>
              <a:prstGeom prst="rect">
                <a:avLst/>
              </a:prstGeom>
              <a:blipFill>
                <a:blip r:embed="rId5"/>
                <a:stretch>
                  <a:fillRect l="-1372"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441421" y="5733866"/>
                <a:ext cx="3308266" cy="673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dirty="0" smtClean="0">
                          <a:latin typeface="Arial" panose="020B0604020202020204" pitchFamily="34"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𝐻</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ub>
                              </m:sSub>
                            </m:e>
                          </m:d>
                        </m:e>
                        <m:sub>
                          <m:r>
                            <a:rPr lang="en-US" sz="2000" i="1">
                              <a:latin typeface="Cambria Math" panose="02040503050406030204" pitchFamily="18" charset="0"/>
                              <a:ea typeface="Cambria Math" panose="02040503050406030204" pitchFamily="18" charset="0"/>
                              <a:cs typeface="Arial" panose="020B0604020202020204" pitchFamily="34" charset="0"/>
                            </a:rPr>
                            <m:t>𝑎𝑛</m:t>
                          </m:r>
                        </m:sub>
                      </m:sSub>
                      <m:r>
                        <m:rPr>
                          <m:nor/>
                        </m:rPr>
                        <a:rPr lang="en-US" sz="2000" dirty="0">
                          <a:latin typeface="Arial" panose="020B0604020202020204" pitchFamily="34" charset="0"/>
                          <a:cs typeface="Arial" panose="020B0604020202020204" pitchFamily="34" charset="0"/>
                        </a:rPr>
                        <m:t>  </m:t>
                      </m:r>
                      <m:r>
                        <m:rPr>
                          <m:nor/>
                        </m:rPr>
                        <a:rPr lang="en-US" sz="2000" dirty="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b="0" i="1" smtClean="0">
                                  <a:latin typeface="Cambria Math" panose="02040503050406030204" pitchFamily="18" charset="0"/>
                                </a:rPr>
                                <m:t>𝑎𝑛</m:t>
                              </m:r>
                              <m:r>
                                <a:rPr lang="en-US" sz="2000" b="0" i="1" smtClean="0">
                                  <a:latin typeface="Cambria Math" panose="02040503050406030204" pitchFamily="18" charset="0"/>
                                </a:rPr>
                                <m:t>,</m:t>
                              </m:r>
                              <m:r>
                                <a:rPr lang="en-US" sz="2000" b="0" i="1" smtClean="0">
                                  <a:latin typeface="Cambria Math" panose="02040503050406030204" pitchFamily="18" charset="0"/>
                                </a:rPr>
                                <m:t>𝑚𝑜𝑛𝑜</m:t>
                              </m:r>
                            </m:sub>
                          </m:sSub>
                          <m:r>
                            <a:rPr lang="en-US" sz="2000" i="1">
                              <a:latin typeface="Cambria Math" panose="02040503050406030204" pitchFamily="18" charset="0"/>
                            </a:rPr>
                            <m:t>  </m:t>
                          </m:r>
                        </m:num>
                        <m:den>
                          <m:r>
                            <a:rPr lang="en-US" sz="2000" i="1">
                              <a:latin typeface="Cambria Math" panose="02040503050406030204" pitchFamily="18" charset="0"/>
                            </a:rPr>
                            <m:t>𝐹</m:t>
                          </m:r>
                        </m:den>
                      </m:f>
                    </m:oMath>
                  </m:oMathPara>
                </a14:m>
                <a:endParaRPr lang="en-US" sz="2000" dirty="0"/>
              </a:p>
            </p:txBody>
          </p:sp>
        </mc:Choice>
        <mc:Fallback xmlns="">
          <p:sp>
            <p:nvSpPr>
              <p:cNvPr id="22" name="TextBox 21"/>
              <p:cNvSpPr txBox="1">
                <a:spLocks noRot="1" noChangeAspect="1" noMove="1" noResize="1" noEditPoints="1" noAdjustHandles="1" noChangeArrowheads="1" noChangeShapeType="1" noTextEdit="1"/>
              </p:cNvSpPr>
              <p:nvPr/>
            </p:nvSpPr>
            <p:spPr>
              <a:xfrm>
                <a:off x="2441421" y="5733866"/>
                <a:ext cx="3308266" cy="67377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175172" y="4799170"/>
                <a:ext cx="2266249" cy="646331"/>
              </a:xfrm>
              <a:prstGeom prst="rect">
                <a:avLst/>
              </a:prstGeom>
              <a:noFill/>
            </p:spPr>
            <p:txBody>
              <a:bodyPr wrap="square" rtlCol="0">
                <a:spAutoFit/>
              </a:bodyPr>
              <a:lstStyle/>
              <a:p>
                <a:r>
                  <a:rPr lang="en-US" u="sng" dirty="0">
                    <a:latin typeface="Arial" panose="020B0604020202020204" pitchFamily="34" charset="0"/>
                    <a:cs typeface="Arial" panose="020B0604020202020204" pitchFamily="34" charset="0"/>
                  </a:rPr>
                  <a:t>cathodic reaction</a:t>
                </a:r>
                <a:r>
                  <a:rPr lang="en-US" dirty="0">
                    <a:latin typeface="Arial" panose="020B0604020202020204" pitchFamily="34" charset="0"/>
                    <a:cs typeface="Arial" panose="020B0604020202020204" pitchFamily="34" charset="0"/>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𝑛</m:t>
                        </m:r>
                      </m:e>
                      <m:sub>
                        <m:r>
                          <a:rPr lang="en-US" i="1">
                            <a:latin typeface="Cambria Math" panose="02040503050406030204" pitchFamily="18" charset="0"/>
                          </a:rPr>
                          <m:t>𝑒</m:t>
                        </m:r>
                      </m:sub>
                    </m:sSub>
                  </m:oMath>
                </a14:m>
                <a:r>
                  <a:rPr lang="en-US" dirty="0">
                    <a:latin typeface="Arial" panose="020B0604020202020204" pitchFamily="34" charset="0"/>
                    <a:cs typeface="Arial" panose="020B0604020202020204" pitchFamily="34" charset="0"/>
                  </a:rPr>
                  <a:t> =  2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m:t>
                            </m:r>
                          </m:sup>
                        </m:sSup>
                      </m:sub>
                    </m:sSub>
                  </m:oMath>
                </a14:m>
                <a:r>
                  <a:rPr lang="en-US" dirty="0">
                    <a:latin typeface="Arial" panose="020B0604020202020204" pitchFamily="34" charset="0"/>
                    <a:cs typeface="Arial" panose="020B0604020202020204" pitchFamily="34" charset="0"/>
                  </a:rPr>
                  <a:t> =  2</a:t>
                </a:r>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75172" y="4799170"/>
                <a:ext cx="2266249" cy="646331"/>
              </a:xfrm>
              <a:prstGeom prst="rect">
                <a:avLst/>
              </a:prstGeom>
              <a:blipFill>
                <a:blip r:embed="rId7"/>
                <a:stretch>
                  <a:fillRect l="-2426" t="-4717" b="-13208"/>
                </a:stretch>
              </a:blipFill>
            </p:spPr>
            <p:txBody>
              <a:bodyPr/>
              <a:lstStyle/>
              <a:p>
                <a:r>
                  <a:rPr lang="en-US">
                    <a:noFill/>
                  </a:rPr>
                  <a:t> </a:t>
                </a:r>
              </a:p>
            </p:txBody>
          </p:sp>
        </mc:Fallback>
      </mc:AlternateContent>
      <p:grpSp>
        <p:nvGrpSpPr>
          <p:cNvPr id="25" name="Group 24"/>
          <p:cNvGrpSpPr/>
          <p:nvPr/>
        </p:nvGrpSpPr>
        <p:grpSpPr>
          <a:xfrm>
            <a:off x="625057" y="2899296"/>
            <a:ext cx="7102419" cy="1004590"/>
            <a:chOff x="631985" y="2777399"/>
            <a:chExt cx="7102419" cy="1004590"/>
          </a:xfrm>
        </p:grpSpPr>
        <p:grpSp>
          <p:nvGrpSpPr>
            <p:cNvPr id="11" name="Group 10"/>
            <p:cNvGrpSpPr/>
            <p:nvPr/>
          </p:nvGrpSpPr>
          <p:grpSpPr>
            <a:xfrm>
              <a:off x="631985" y="2831819"/>
              <a:ext cx="7102419" cy="950170"/>
              <a:chOff x="95534" y="3242204"/>
              <a:chExt cx="7102419" cy="676660"/>
            </a:xfrm>
          </p:grpSpPr>
          <mc:AlternateContent xmlns:mc="http://schemas.openxmlformats.org/markup-compatibility/2006" xmlns:a14="http://schemas.microsoft.com/office/drawing/2010/main">
            <mc:Choice Requires="a14">
              <p:sp>
                <p:nvSpPr>
                  <p:cNvPr id="9" name="TextBox 8"/>
                  <p:cNvSpPr txBox="1"/>
                  <p:nvPr/>
                </p:nvSpPr>
                <p:spPr>
                  <a:xfrm>
                    <a:off x="95534" y="3327478"/>
                    <a:ext cx="7102419" cy="328089"/>
                  </a:xfrm>
                  <a:prstGeom prst="rect">
                    <a:avLst/>
                  </a:prstGeom>
                  <a:noFill/>
                </p:spPr>
                <p:txBody>
                  <a:bodyPr wrap="square" rtlCol="0">
                    <a:spAutoFit/>
                  </a:bodyPr>
                  <a:lstStyle/>
                  <a:p>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err="1">
                        <a:latin typeface="Arial" panose="020B0604020202020204" pitchFamily="34" charset="0"/>
                        <a:ea typeface="Cambria Math" panose="02040503050406030204" pitchFamily="18" charset="0"/>
                        <a:cs typeface="Arial" panose="020B0604020202020204" pitchFamily="34" charset="0"/>
                      </a:rPr>
                      <a:t>M</a:t>
                    </a:r>
                    <a:r>
                      <a:rPr lang="en-US" sz="2000" baseline="30000" dirty="0" err="1">
                        <a:latin typeface="Arial" panose="020B0604020202020204" pitchFamily="34" charset="0"/>
                        <a:ea typeface="Cambria Math" panose="02040503050406030204" pitchFamily="18" charset="0"/>
                        <a:cs typeface="Arial" panose="020B0604020202020204" pitchFamily="34" charset="0"/>
                      </a:rPr>
                      <a:t>n</a:t>
                    </a:r>
                    <a:r>
                      <a:rPr lang="en-US" sz="2000" baseline="30000" dirty="0">
                        <a:latin typeface="Arial" panose="020B0604020202020204" pitchFamily="34" charset="0"/>
                        <a:ea typeface="Cambria Math" panose="02040503050406030204" pitchFamily="18" charset="0"/>
                        <a:cs typeface="Arial" panose="020B0604020202020204" pitchFamily="34" charset="0"/>
                      </a:rPr>
                      <a:t>+</a:t>
                    </a:r>
                    <a14:m>
                      <m:oMath xmlns:m="http://schemas.openxmlformats.org/officeDocument/2006/math">
                        <m:r>
                          <a:rPr lang="en-US" sz="200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𝐶</m:t>
                            </m:r>
                          </m:e>
                          <m:sub>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𝑀</m:t>
                                </m:r>
                              </m:e>
                              <m:sub>
                                <m:r>
                                  <a:rPr lang="en-US" sz="2000" i="1">
                                    <a:latin typeface="Cambria Math" panose="02040503050406030204" pitchFamily="18" charset="0"/>
                                    <a:cs typeface="Arial" panose="020B0604020202020204" pitchFamily="34" charset="0"/>
                                  </a:rPr>
                                  <m:t>𝑓</m:t>
                                </m:r>
                              </m:sub>
                            </m:sSub>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𝑀</m:t>
                            </m:r>
                          </m:sub>
                        </m:sSub>
                        <m:r>
                          <a:rPr lang="en-US" sz="2000" i="1">
                            <a:latin typeface="Cambria Math" panose="02040503050406030204" pitchFamily="18" charset="0"/>
                            <a:cs typeface="Arial" panose="020B0604020202020204" pitchFamily="34" charset="0"/>
                          </a:rPr>
                          <m:t> −</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95534" y="3327478"/>
                    <a:ext cx="7102419" cy="328089"/>
                  </a:xfrm>
                  <a:prstGeom prst="rect">
                    <a:avLst/>
                  </a:prstGeom>
                  <a:blipFill>
                    <a:blip r:embed="rId12"/>
                    <a:stretch>
                      <a:fillRect t="-6579"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59572" y="3242204"/>
                    <a:ext cx="1569493" cy="6766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cs typeface="Arial" panose="020B0604020202020204" pitchFamily="34" charset="0"/>
                            </a:rPr>
                            <m:t>𝑉</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𝑑</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𝐶</m:t>
                                  </m:r>
                                </m:e>
                                <m:sub>
                                  <m:r>
                                    <a:rPr lang="en-US" sz="2000" i="1">
                                      <a:latin typeface="Cambria Math" panose="02040503050406030204" pitchFamily="18" charset="0"/>
                                      <a:cs typeface="Arial" panose="020B0604020202020204" pitchFamily="34" charset="0"/>
                                    </a:rPr>
                                    <m:t>𝑀</m:t>
                                  </m:r>
                                </m:sub>
                              </m:sSub>
                            </m:num>
                            <m:den>
                              <m:r>
                                <a:rPr lang="en-US" sz="2000" i="1">
                                  <a:latin typeface="Cambria Math" panose="02040503050406030204" pitchFamily="18" charset="0"/>
                                  <a:cs typeface="Arial" panose="020B0604020202020204" pitchFamily="34" charset="0"/>
                                </a:rPr>
                                <m:t>𝑑𝑡</m:t>
                              </m:r>
                            </m:den>
                          </m:f>
                        </m:oMath>
                      </m:oMathPara>
                    </a14:m>
                    <a:endParaRPr lang="en-US" sz="2000" dirty="0"/>
                  </a:p>
                </p:txBody>
              </p:sp>
            </mc:Choice>
            <mc:Fallback xmlns="">
              <p:sp>
                <p:nvSpPr>
                  <p:cNvPr id="10" name="TextBox 9"/>
                  <p:cNvSpPr txBox="1">
                    <a:spLocks noRot="1" noChangeAspect="1" noMove="1" noResize="1" noEditPoints="1" noAdjustHandles="1" noChangeArrowheads="1" noChangeShapeType="1" noTextEdit="1"/>
                  </p:cNvSpPr>
                  <p:nvPr/>
                </p:nvSpPr>
                <p:spPr>
                  <a:xfrm>
                    <a:off x="659572" y="3242204"/>
                    <a:ext cx="1569493" cy="676660"/>
                  </a:xfrm>
                  <a:prstGeom prst="rect">
                    <a:avLst/>
                  </a:prstGeom>
                  <a:blipFill>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TextBox 19"/>
                <p:cNvSpPr txBox="1"/>
                <p:nvPr/>
              </p:nvSpPr>
              <p:spPr>
                <a:xfrm>
                  <a:off x="4578928" y="2777399"/>
                  <a:ext cx="1701419" cy="7275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𝑀</m:t>
                                    </m:r>
                                    <m:r>
                                      <a:rPr lang="en-US" sz="2000" i="1">
                                        <a:latin typeface="Cambria Math" panose="02040503050406030204" pitchFamily="18" charset="0"/>
                                      </a:rPr>
                                      <m:t>,</m:t>
                                    </m:r>
                                    <m:r>
                                      <a:rPr lang="en-US" sz="2000" i="1">
                                        <a:latin typeface="Cambria Math" panose="02040503050406030204" pitchFamily="18" charset="0"/>
                                      </a:rPr>
                                      <m:t>𝑚𝑜𝑛𝑜</m:t>
                                    </m:r>
                                  </m:sub>
                                </m:sSub>
                              </m:e>
                            </m:d>
                          </m:num>
                          <m:den>
                            <m:r>
                              <a:rPr lang="en-US" sz="2000" b="0" i="1" smtClean="0">
                                <a:latin typeface="Cambria Math" panose="02040503050406030204" pitchFamily="18" charset="0"/>
                              </a:rPr>
                              <m:t>𝑛</m:t>
                            </m:r>
                            <m:r>
                              <a:rPr lang="en-US" sz="2000" b="0" i="1" smtClean="0">
                                <a:latin typeface="Cambria Math" panose="02040503050406030204" pitchFamily="18" charset="0"/>
                              </a:rPr>
                              <m:t> </m:t>
                            </m:r>
                            <m:r>
                              <a:rPr lang="en-US" sz="2000" i="1">
                                <a:latin typeface="Cambria Math" panose="02040503050406030204" pitchFamily="18" charset="0"/>
                              </a:rPr>
                              <m:t>𝐹</m:t>
                            </m:r>
                          </m:den>
                        </m:f>
                      </m:oMath>
                    </m:oMathPara>
                  </a14:m>
                  <a:endParaRPr lang="en-US"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4578928" y="2777399"/>
                  <a:ext cx="1701419" cy="727571"/>
                </a:xfrm>
                <a:prstGeom prst="rect">
                  <a:avLst/>
                </a:prstGeom>
                <a:blipFill>
                  <a:blip r:embed="rId14"/>
                  <a:stretch>
                    <a:fillRect/>
                  </a:stretch>
                </a:blipFill>
              </p:spPr>
              <p:txBody>
                <a:bodyPr/>
                <a:lstStyle/>
                <a:p>
                  <a:r>
                    <a:rPr lang="en-US">
                      <a:noFill/>
                    </a:rPr>
                    <a:t> </a:t>
                  </a:r>
                </a:p>
              </p:txBody>
            </p:sp>
          </mc:Fallback>
        </mc:AlternateContent>
      </p:grpSp>
      <p:grpSp>
        <p:nvGrpSpPr>
          <p:cNvPr id="23" name="Group 22"/>
          <p:cNvGrpSpPr/>
          <p:nvPr/>
        </p:nvGrpSpPr>
        <p:grpSpPr>
          <a:xfrm>
            <a:off x="7112193" y="1258209"/>
            <a:ext cx="2052284" cy="2975816"/>
            <a:chOff x="7069228" y="1942640"/>
            <a:chExt cx="2052284" cy="2975816"/>
          </a:xfrm>
        </p:grpSpPr>
        <p:sp>
          <p:nvSpPr>
            <p:cNvPr id="24" name="TextBox 23"/>
            <p:cNvSpPr txBox="1"/>
            <p:nvPr/>
          </p:nvSpPr>
          <p:spPr>
            <a:xfrm>
              <a:off x="7069228" y="3841238"/>
              <a:ext cx="2052284" cy="1077218"/>
            </a:xfrm>
            <a:prstGeom prst="rect">
              <a:avLst/>
            </a:prstGeom>
            <a:noFill/>
          </p:spPr>
          <p:txBody>
            <a:bodyPr wrap="square" rtlCol="0">
              <a:spAutoFit/>
            </a:bodyPr>
            <a:lstStyle/>
            <a:p>
              <a:r>
                <a:rPr lang="en-US" sz="1600" dirty="0">
                  <a:solidFill>
                    <a:srgbClr val="FF0000"/>
                  </a:solidFill>
                  <a:latin typeface="Arial" panose="020B0604020202020204" pitchFamily="34" charset="0"/>
                  <a:cs typeface="Arial" panose="020B0604020202020204" pitchFamily="34" charset="0"/>
                </a:rPr>
                <a:t>these are all </a:t>
              </a:r>
              <a:r>
                <a:rPr lang="en-US" sz="1600" u="sng" dirty="0">
                  <a:solidFill>
                    <a:srgbClr val="FF0000"/>
                  </a:solidFill>
                  <a:latin typeface="Arial" panose="020B0604020202020204" pitchFamily="34" charset="0"/>
                  <a:cs typeface="Arial" panose="020B0604020202020204" pitchFamily="34" charset="0"/>
                </a:rPr>
                <a:t>total </a:t>
              </a:r>
              <a:r>
                <a:rPr lang="en-US" sz="1600" dirty="0">
                  <a:solidFill>
                    <a:srgbClr val="FF0000"/>
                  </a:solidFill>
                  <a:latin typeface="Arial" panose="020B0604020202020204" pitchFamily="34" charset="0"/>
                  <a:cs typeface="Arial" panose="020B0604020202020204" pitchFamily="34" charset="0"/>
                </a:rPr>
                <a:t>currents at </a:t>
              </a:r>
              <a:r>
                <a:rPr lang="en-US" sz="1600" u="sng" dirty="0">
                  <a:solidFill>
                    <a:srgbClr val="FF0000"/>
                  </a:solidFill>
                  <a:latin typeface="Arial" panose="020B0604020202020204" pitchFamily="34" charset="0"/>
                  <a:cs typeface="Arial" panose="020B0604020202020204" pitchFamily="34" charset="0"/>
                </a:rPr>
                <a:t>all</a:t>
              </a:r>
              <a:r>
                <a:rPr lang="en-US" sz="1600" dirty="0">
                  <a:solidFill>
                    <a:srgbClr val="FF0000"/>
                  </a:solidFill>
                  <a:latin typeface="Arial" panose="020B0604020202020204" pitchFamily="34" charset="0"/>
                  <a:cs typeface="Arial" panose="020B0604020202020204" pitchFamily="34" charset="0"/>
                </a:rPr>
                <a:t> cathodes or anodes in reactor</a:t>
              </a:r>
            </a:p>
          </p:txBody>
        </p:sp>
        <p:grpSp>
          <p:nvGrpSpPr>
            <p:cNvPr id="26" name="Group 25"/>
            <p:cNvGrpSpPr/>
            <p:nvPr/>
          </p:nvGrpSpPr>
          <p:grpSpPr>
            <a:xfrm>
              <a:off x="7850151" y="1942640"/>
              <a:ext cx="997269" cy="1887807"/>
              <a:chOff x="7875855" y="1458851"/>
              <a:chExt cx="997269" cy="1887807"/>
            </a:xfrm>
          </p:grpSpPr>
          <p:sp>
            <p:nvSpPr>
              <p:cNvPr id="27" name="Right Brace 26"/>
              <p:cNvSpPr/>
              <p:nvPr/>
            </p:nvSpPr>
            <p:spPr>
              <a:xfrm>
                <a:off x="8591565" y="1458851"/>
                <a:ext cx="281559" cy="1199206"/>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cxnSp>
            <p:nvCxnSpPr>
              <p:cNvPr id="28" name="Straight Arrow Connector 27"/>
              <p:cNvCxnSpPr/>
              <p:nvPr/>
            </p:nvCxnSpPr>
            <p:spPr>
              <a:xfrm flipH="1" flipV="1">
                <a:off x="7875855" y="2731909"/>
                <a:ext cx="7301" cy="6147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9" name="Rectangle 18"/>
          <p:cNvSpPr/>
          <p:nvPr/>
        </p:nvSpPr>
        <p:spPr>
          <a:xfrm>
            <a:off x="439177" y="2490979"/>
            <a:ext cx="4572000" cy="400110"/>
          </a:xfrm>
          <a:prstGeom prst="rect">
            <a:avLst/>
          </a:prstGeom>
        </p:spPr>
        <p:txBody>
          <a:bodyPr>
            <a:spAutoFit/>
          </a:bodyPr>
          <a:lstStyle/>
          <a:p>
            <a:r>
              <a:rPr lang="en-US" sz="2000" u="sng" dirty="0">
                <a:latin typeface="Arial" panose="020B0604020202020204" pitchFamily="34" charset="0"/>
                <a:cs typeface="Arial" panose="020B0604020202020204" pitchFamily="34" charset="0"/>
              </a:rPr>
              <a:t>dissolved species</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ea typeface="Cambria Math" panose="02040503050406030204" pitchFamily="18" charset="0"/>
                <a:cs typeface="Arial" panose="020B0604020202020204" pitchFamily="34" charset="0"/>
              </a:rPr>
              <a:t>M</a:t>
            </a:r>
            <a:r>
              <a:rPr lang="en-US" sz="2000" baseline="30000" dirty="0" err="1">
                <a:latin typeface="Arial" panose="020B0604020202020204" pitchFamily="34" charset="0"/>
                <a:ea typeface="Cambria Math" panose="02040503050406030204" pitchFamily="18" charset="0"/>
                <a:cs typeface="Arial" panose="020B0604020202020204" pitchFamily="34" charset="0"/>
              </a:rPr>
              <a:t>n</a:t>
            </a:r>
            <a:r>
              <a:rPr lang="en-US" sz="2000" baseline="30000" dirty="0">
                <a:latin typeface="Arial" panose="020B0604020202020204" pitchFamily="34" charset="0"/>
                <a:ea typeface="Cambria Math" panose="02040503050406030204" pitchFamily="18" charset="0"/>
                <a:cs typeface="Arial" panose="020B0604020202020204" pitchFamily="34" charset="0"/>
              </a:rPr>
              <a:t>+</a:t>
            </a:r>
            <a:r>
              <a:rPr lang="en-US" sz="2000" dirty="0">
                <a:latin typeface="Arial" panose="020B0604020202020204" pitchFamily="34" charset="0"/>
                <a:ea typeface="Cambria Math" panose="02040503050406030204" pitchFamily="18" charset="0"/>
                <a:cs typeface="Arial" panose="020B0604020202020204" pitchFamily="34" charset="0"/>
              </a:rPr>
              <a:t>(</a:t>
            </a:r>
            <a:r>
              <a:rPr lang="en-US" sz="2000" dirty="0" err="1">
                <a:latin typeface="Arial" panose="020B0604020202020204" pitchFamily="34" charset="0"/>
                <a:ea typeface="Cambria Math" panose="02040503050406030204" pitchFamily="18" charset="0"/>
                <a:cs typeface="Arial" panose="020B0604020202020204" pitchFamily="34" charset="0"/>
              </a:rPr>
              <a:t>aq</a:t>
            </a:r>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ea typeface="Cambria Math" panose="02040503050406030204" pitchFamily="18" charset="0"/>
                <a:cs typeface="Arial" panose="020B0604020202020204" pitchFamily="34" charset="0"/>
              </a:rPr>
              <a:t>H</a:t>
            </a:r>
            <a:r>
              <a:rPr lang="en-US" sz="2000" baseline="30000" dirty="0">
                <a:latin typeface="Arial" panose="020B0604020202020204" pitchFamily="34" charset="0"/>
                <a:ea typeface="Cambria Math" panose="02040503050406030204" pitchFamily="18" charset="0"/>
                <a:cs typeface="Arial" panose="020B0604020202020204" pitchFamily="34" charset="0"/>
              </a:rPr>
              <a:t>+</a:t>
            </a:r>
            <a:r>
              <a:rPr lang="en-US" sz="2000" dirty="0">
                <a:latin typeface="Arial" panose="020B0604020202020204" pitchFamily="34" charset="0"/>
                <a:ea typeface="Cambria Math" panose="02040503050406030204" pitchFamily="18" charset="0"/>
                <a:cs typeface="Arial" panose="020B0604020202020204" pitchFamily="34" charset="0"/>
              </a:rPr>
              <a:t>(</a:t>
            </a:r>
            <a:r>
              <a:rPr lang="en-US" sz="2000" dirty="0" err="1">
                <a:latin typeface="Arial" panose="020B0604020202020204" pitchFamily="34" charset="0"/>
                <a:ea typeface="Cambria Math" panose="02040503050406030204" pitchFamily="18" charset="0"/>
                <a:cs typeface="Arial" panose="020B0604020202020204" pitchFamily="34" charset="0"/>
              </a:rPr>
              <a:t>aq</a:t>
            </a:r>
            <a:r>
              <a:rPr lang="en-US" sz="2000" dirty="0">
                <a:latin typeface="Arial" panose="020B0604020202020204" pitchFamily="34" charset="0"/>
                <a:ea typeface="Cambria Math" panose="02040503050406030204" pitchFamily="18"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p:txBody>
      </p:sp>
      <p:grpSp>
        <p:nvGrpSpPr>
          <p:cNvPr id="33" name="Group 32"/>
          <p:cNvGrpSpPr/>
          <p:nvPr/>
        </p:nvGrpSpPr>
        <p:grpSpPr>
          <a:xfrm>
            <a:off x="2476512" y="4799170"/>
            <a:ext cx="6215106" cy="951094"/>
            <a:chOff x="2476512" y="4799170"/>
            <a:chExt cx="6215106" cy="951094"/>
          </a:xfrm>
        </p:grpSpPr>
        <p:grpSp>
          <p:nvGrpSpPr>
            <p:cNvPr id="15" name="Group 14"/>
            <p:cNvGrpSpPr/>
            <p:nvPr/>
          </p:nvGrpSpPr>
          <p:grpSpPr>
            <a:xfrm>
              <a:off x="3577814" y="4799170"/>
              <a:ext cx="5113804" cy="951094"/>
              <a:chOff x="4855107" y="4673189"/>
              <a:chExt cx="3509121" cy="951094"/>
            </a:xfrm>
          </p:grpSpPr>
          <p:grpSp>
            <p:nvGrpSpPr>
              <p:cNvPr id="7" name="Group 6"/>
              <p:cNvGrpSpPr/>
              <p:nvPr/>
            </p:nvGrpSpPr>
            <p:grpSpPr>
              <a:xfrm>
                <a:off x="4855107" y="4673189"/>
                <a:ext cx="2300195" cy="951094"/>
                <a:chOff x="4805351" y="4673189"/>
                <a:chExt cx="2300195" cy="951094"/>
              </a:xfrm>
            </p:grpSpPr>
            <mc:AlternateContent xmlns:mc="http://schemas.openxmlformats.org/markup-compatibility/2006" xmlns:a14="http://schemas.microsoft.com/office/drawing/2010/main">
              <mc:Choice Requires="a14">
                <p:sp>
                  <p:nvSpPr>
                    <p:cNvPr id="16" name="TextBox 15"/>
                    <p:cNvSpPr txBox="1"/>
                    <p:nvPr/>
                  </p:nvSpPr>
                  <p:spPr>
                    <a:xfrm>
                      <a:off x="4805351" y="4673189"/>
                      <a:ext cx="1173707" cy="9510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𝐼</m:t>
                                    </m:r>
                                  </m:e>
                                  <m: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2,</m:t>
                                        </m:r>
                                        <m:r>
                                          <a:rPr lang="en-US" sz="2000" b="0" i="1" smtClean="0">
                                            <a:latin typeface="Cambria Math" panose="02040503050406030204" pitchFamily="18" charset="0"/>
                                          </a:rPr>
                                          <m:t>𝑚𝑜𝑛𝑜</m:t>
                                        </m:r>
                                      </m:sub>
                                    </m:sSub>
                                  </m:sub>
                                </m:sSub>
                                <m:r>
                                  <a:rPr lang="en-US" sz="2000" b="0" i="1" smtClean="0">
                                    <a:latin typeface="Cambria Math" panose="02040503050406030204" pitchFamily="18" charset="0"/>
                                  </a:rPr>
                                  <m:t>  </m:t>
                                </m:r>
                              </m:num>
                              <m:den>
                                <m:r>
                                  <a:rPr lang="en-US" sz="2000" i="1">
                                    <a:latin typeface="Cambria Math" panose="02040503050406030204" pitchFamily="18" charset="0"/>
                                  </a:rPr>
                                  <m:t> </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𝑒</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𝑏</m:t>
                                        </m:r>
                                      </m:e>
                                      <m:sub>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𝐻</m:t>
                                            </m:r>
                                          </m:e>
                                          <m:sup>
                                            <m:r>
                                              <a:rPr lang="en-US" sz="2000" b="0" i="1" smtClean="0">
                                                <a:latin typeface="Cambria Math" panose="02040503050406030204" pitchFamily="18" charset="0"/>
                                              </a:rPr>
                                              <m:t>+</m:t>
                                            </m:r>
                                          </m:sup>
                                        </m:sSup>
                                      </m:sub>
                                    </m:sSub>
                                  </m:den>
                                </m:f>
                                <m:r>
                                  <a:rPr lang="en-US" sz="2000" i="1">
                                    <a:latin typeface="Cambria Math" panose="02040503050406030204" pitchFamily="18" charset="0"/>
                                  </a:rPr>
                                  <m:t> </m:t>
                                </m:r>
                                <m:r>
                                  <a:rPr lang="en-US" sz="2000" i="1">
                                    <a:latin typeface="Cambria Math" panose="02040503050406030204" pitchFamily="18" charset="0"/>
                                  </a:rPr>
                                  <m:t>𝐹</m:t>
                                </m:r>
                              </m:den>
                            </m:f>
                          </m:oMath>
                        </m:oMathPara>
                      </a14:m>
                      <a:endParaRPr lang="en-US"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805351" y="4673189"/>
                      <a:ext cx="1173707" cy="95109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805367" y="4738954"/>
                      <a:ext cx="1300179" cy="6771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  </m:t>
                            </m:r>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𝑚𝑜𝑛𝑜</m:t>
                                    </m:r>
                                  </m:sub>
                                </m:sSub>
                                <m:r>
                                  <a:rPr lang="en-US" sz="2000" i="1">
                                    <a:latin typeface="Cambria Math" panose="02040503050406030204" pitchFamily="18" charset="0"/>
                                  </a:rPr>
                                  <m:t>  </m:t>
                                </m:r>
                              </m:num>
                              <m:den>
                                <m:r>
                                  <a:rPr lang="en-US" sz="2000" i="1">
                                    <a:latin typeface="Cambria Math" panose="02040503050406030204" pitchFamily="18" charset="0"/>
                                  </a:rPr>
                                  <m:t>𝐹</m:t>
                                </m:r>
                              </m:den>
                            </m:f>
                          </m:oMath>
                        </m:oMathPara>
                      </a14:m>
                      <a:endParaRPr lang="en-US" sz="2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5805367" y="4738954"/>
                      <a:ext cx="1300179" cy="677173"/>
                    </a:xfrm>
                    <a:prstGeom prst="rect">
                      <a:avLst/>
                    </a:prstGeom>
                    <a:blipFill>
                      <a:blip r:embed="rId1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8" name="TextBox 17"/>
                  <p:cNvSpPr txBox="1"/>
                  <p:nvPr/>
                </p:nvSpPr>
                <p:spPr>
                  <a:xfrm>
                    <a:off x="7216679" y="4673189"/>
                    <a:ext cx="1147549" cy="734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Arial" panose="020B0604020202020204" pitchFamily="34" charset="0"/>
                            </a:rPr>
                            <m:t>=  </m:t>
                          </m:r>
                          <m:r>
                            <a:rPr lang="en-US" sz="200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rPr>
                              </m:ctrlPr>
                            </m:fPr>
                            <m:num>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𝐼</m:t>
                                      </m:r>
                                    </m:e>
                                    <m: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𝑚𝑜𝑛𝑜</m:t>
                                      </m:r>
                                    </m:sub>
                                  </m:sSub>
                                </m:e>
                              </m:d>
                            </m:num>
                            <m:den>
                              <m:r>
                                <a:rPr lang="en-US" sz="2000" i="1">
                                  <a:latin typeface="Cambria Math" panose="02040503050406030204" pitchFamily="18" charset="0"/>
                                </a:rPr>
                                <m:t> </m:t>
                              </m:r>
                              <m:r>
                                <a:rPr lang="en-US" sz="2000" i="1">
                                  <a:latin typeface="Cambria Math" panose="02040503050406030204" pitchFamily="18" charset="0"/>
                                </a:rPr>
                                <m:t>𝐹</m:t>
                              </m:r>
                            </m:den>
                          </m:f>
                        </m:oMath>
                      </m:oMathPara>
                    </a14:m>
                    <a:endParaRPr lang="en-US" sz="2000" dirty="0"/>
                  </a:p>
                </p:txBody>
              </p:sp>
            </mc:Choice>
            <mc:Fallback xmlns="">
              <p:sp>
                <p:nvSpPr>
                  <p:cNvPr id="18" name="TextBox 17"/>
                  <p:cNvSpPr txBox="1">
                    <a:spLocks noRot="1" noChangeAspect="1" noMove="1" noResize="1" noEditPoints="1" noAdjustHandles="1" noChangeArrowheads="1" noChangeShapeType="1" noTextEdit="1"/>
                  </p:cNvSpPr>
                  <p:nvPr/>
                </p:nvSpPr>
                <p:spPr>
                  <a:xfrm>
                    <a:off x="7216679" y="4673189"/>
                    <a:ext cx="1147549" cy="734560"/>
                  </a:xfrm>
                  <a:prstGeom prst="rect">
                    <a:avLst/>
                  </a:prstGeom>
                  <a:blipFill>
                    <a:blip r:embed="rId17"/>
                    <a:stretch>
                      <a:fillRect r="-363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0" name="TextBox 29"/>
                <p:cNvSpPr txBox="1"/>
                <p:nvPr/>
              </p:nvSpPr>
              <p:spPr>
                <a:xfrm>
                  <a:off x="2476512" y="4956231"/>
                  <a:ext cx="1436932" cy="5423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cs typeface="Arial" panose="020B0604020202020204" pitchFamily="34" charset="0"/>
                              </a:rPr>
                            </m:ctrlPr>
                          </m:sSubPr>
                          <m:e>
                            <m:d>
                              <m:dPr>
                                <m:begChr m:val=""/>
                                <m:endChr m:val="|"/>
                                <m:ctrlPr>
                                  <a:rPr lang="en-US"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𝑟</m:t>
                                    </m:r>
                                  </m:e>
                                  <m:sub>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𝐻</m:t>
                                        </m:r>
                                      </m:e>
                                      <m:sup>
                                        <m:r>
                                          <a:rPr lang="en-US" i="1">
                                            <a:latin typeface="Cambria Math" panose="02040503050406030204" pitchFamily="18" charset="0"/>
                                            <a:ea typeface="Cambria Math" panose="02040503050406030204" pitchFamily="18" charset="0"/>
                                            <a:cs typeface="Arial" panose="020B0604020202020204" pitchFamily="34" charset="0"/>
                                          </a:rPr>
                                          <m:t>+</m:t>
                                        </m:r>
                                      </m:sup>
                                    </m:sSup>
                                  </m:sub>
                                </m:sSub>
                              </m:e>
                            </m:d>
                          </m:e>
                          <m:sub>
                            <m:r>
                              <a:rPr lang="en-US" b="0" i="1" smtClean="0">
                                <a:latin typeface="Cambria Math" panose="02040503050406030204" pitchFamily="18" charset="0"/>
                                <a:ea typeface="Cambria Math" panose="02040503050406030204" pitchFamily="18" charset="0"/>
                                <a:cs typeface="Arial" panose="020B0604020202020204" pitchFamily="34" charset="0"/>
                              </a:rPr>
                              <m:t>𝑐</m:t>
                            </m:r>
                            <m:r>
                              <a:rPr lang="en-US" i="1">
                                <a:latin typeface="Cambria Math" panose="02040503050406030204" pitchFamily="18" charset="0"/>
                                <a:ea typeface="Cambria Math" panose="02040503050406030204" pitchFamily="18" charset="0"/>
                                <a:cs typeface="Arial" panose="020B0604020202020204" pitchFamily="34" charset="0"/>
                              </a:rPr>
                              <m:t>𝑎</m:t>
                            </m:r>
                            <m:r>
                              <a:rPr lang="en-US" b="0" i="1" smtClean="0">
                                <a:latin typeface="Cambria Math" panose="02040503050406030204" pitchFamily="18" charset="0"/>
                                <a:ea typeface="Cambria Math" panose="02040503050406030204" pitchFamily="18" charset="0"/>
                                <a:cs typeface="Arial" panose="020B0604020202020204" pitchFamily="34" charset="0"/>
                              </a:rPr>
                              <m:t>𝑡h</m:t>
                            </m:r>
                          </m:sub>
                        </m:sSub>
                        <m:r>
                          <a:rPr lang="en-US" b="0" i="1" smtClean="0">
                            <a:latin typeface="Cambria Math" panose="02040503050406030204" pitchFamily="18" charset="0"/>
                            <a:ea typeface="Cambria Math" panose="02040503050406030204" pitchFamily="18" charset="0"/>
                            <a:cs typeface="Arial" panose="020B0604020202020204" pitchFamily="34"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2476512" y="4956231"/>
                  <a:ext cx="1436932" cy="542393"/>
                </a:xfrm>
                <a:prstGeom prst="rect">
                  <a:avLst/>
                </a:prstGeom>
                <a:blipFill>
                  <a:blip r:embed="rId18"/>
                  <a:stretch>
                    <a:fillRect l="-13559" t="-160674" b="-228090"/>
                  </a:stretch>
                </a:blipFill>
              </p:spPr>
              <p:txBody>
                <a:bodyPr/>
                <a:lstStyle/>
                <a:p>
                  <a:r>
                    <a:rPr lang="en-US">
                      <a:noFill/>
                    </a:rPr>
                    <a:t> </a:t>
                  </a:r>
                </a:p>
              </p:txBody>
            </p:sp>
          </mc:Fallback>
        </mc:AlternateContent>
      </p:grpSp>
      <p:grpSp>
        <p:nvGrpSpPr>
          <p:cNvPr id="32" name="Group 31"/>
          <p:cNvGrpSpPr/>
          <p:nvPr/>
        </p:nvGrpSpPr>
        <p:grpSpPr>
          <a:xfrm>
            <a:off x="2619195" y="4252167"/>
            <a:ext cx="3182656" cy="549075"/>
            <a:chOff x="2619195" y="4252167"/>
            <a:chExt cx="3182656" cy="549075"/>
          </a:xfrm>
        </p:grpSpPr>
        <mc:AlternateContent xmlns:mc="http://schemas.openxmlformats.org/markup-compatibility/2006" xmlns:a14="http://schemas.microsoft.com/office/drawing/2010/main">
          <mc:Choice Requires="a14">
            <p:sp>
              <p:nvSpPr>
                <p:cNvPr id="29" name="TextBox 28"/>
                <p:cNvSpPr txBox="1"/>
                <p:nvPr/>
              </p:nvSpPr>
              <p:spPr>
                <a:xfrm>
                  <a:off x="2619195" y="4252167"/>
                  <a:ext cx="1873737" cy="5423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𝐻</m:t>
                            </m:r>
                          </m:sub>
                        </m:sSub>
                        <m:r>
                          <a:rPr lang="en-US" b="0" i="1" smtClean="0">
                            <a:latin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d>
                              <m:dPr>
                                <m:begChr m:val=""/>
                                <m:endChr m:val="|"/>
                                <m:ctrlPr>
                                  <a:rPr lang="en-US"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𝑟</m:t>
                                    </m:r>
                                  </m:e>
                                  <m:sub>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𝐻</m:t>
                                        </m:r>
                                      </m:e>
                                      <m:sup>
                                        <m:r>
                                          <a:rPr lang="en-US" i="1">
                                            <a:latin typeface="Cambria Math" panose="02040503050406030204" pitchFamily="18" charset="0"/>
                                            <a:ea typeface="Cambria Math" panose="02040503050406030204" pitchFamily="18" charset="0"/>
                                            <a:cs typeface="Arial" panose="020B0604020202020204" pitchFamily="34" charset="0"/>
                                          </a:rPr>
                                          <m:t>+</m:t>
                                        </m:r>
                                      </m:sup>
                                    </m:sSup>
                                  </m:sub>
                                </m:sSub>
                              </m:e>
                            </m:d>
                          </m:e>
                          <m:sub>
                            <m:r>
                              <a:rPr lang="en-US" i="1">
                                <a:latin typeface="Cambria Math" panose="02040503050406030204" pitchFamily="18" charset="0"/>
                                <a:ea typeface="Cambria Math" panose="02040503050406030204" pitchFamily="18" charset="0"/>
                                <a:cs typeface="Arial" panose="020B0604020202020204" pitchFamily="34" charset="0"/>
                              </a:rPr>
                              <m:t>𝑐𝑎𝑡h</m:t>
                            </m:r>
                          </m:sub>
                        </m:sSub>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2619195" y="4252167"/>
                  <a:ext cx="1873737" cy="542393"/>
                </a:xfrm>
                <a:prstGeom prst="rect">
                  <a:avLst/>
                </a:prstGeom>
                <a:blipFill>
                  <a:blip r:embed="rId19"/>
                  <a:stretch>
                    <a:fillRect t="-160674" r="-11726" b="-2280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4030359" y="4258849"/>
                  <a:ext cx="1771492" cy="5423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d>
                              <m:dPr>
                                <m:begChr m:val=""/>
                                <m:endChr m:val="|"/>
                                <m:ctrlPr>
                                  <a:rPr lang="en-US"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𝑟</m:t>
                                    </m:r>
                                  </m:e>
                                  <m:sub>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𝐻</m:t>
                                        </m:r>
                                      </m:e>
                                      <m:sup>
                                        <m:r>
                                          <a:rPr lang="en-US" i="1">
                                            <a:latin typeface="Cambria Math" panose="02040503050406030204" pitchFamily="18" charset="0"/>
                                            <a:ea typeface="Cambria Math" panose="02040503050406030204" pitchFamily="18" charset="0"/>
                                            <a:cs typeface="Arial" panose="020B0604020202020204" pitchFamily="34" charset="0"/>
                                          </a:rPr>
                                          <m:t>+</m:t>
                                        </m:r>
                                      </m:sup>
                                    </m:sSup>
                                  </m:sub>
                                </m:sSub>
                              </m:e>
                            </m:d>
                          </m:e>
                          <m:sub>
                            <m:r>
                              <a:rPr lang="en-US" i="1">
                                <a:latin typeface="Cambria Math" panose="02040503050406030204" pitchFamily="18" charset="0"/>
                                <a:ea typeface="Cambria Math" panose="02040503050406030204" pitchFamily="18" charset="0"/>
                                <a:cs typeface="Arial" panose="020B0604020202020204" pitchFamily="34" charset="0"/>
                              </a:rPr>
                              <m:t>𝑎𝑛</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4030359" y="4258849"/>
                  <a:ext cx="1771492" cy="542393"/>
                </a:xfrm>
                <a:prstGeom prst="rect">
                  <a:avLst/>
                </a:prstGeom>
                <a:blipFill>
                  <a:blip r:embed="rId20"/>
                  <a:stretch>
                    <a:fillRect t="-160674" r="-9278" b="-228090"/>
                  </a:stretch>
                </a:blipFill>
              </p:spPr>
              <p:txBody>
                <a:bodyPr/>
                <a:lstStyle/>
                <a:p>
                  <a:r>
                    <a:rPr lang="en-US">
                      <a:noFill/>
                    </a:rPr>
                    <a:t> </a:t>
                  </a:r>
                </a:p>
              </p:txBody>
            </p:sp>
          </mc:Fallback>
        </mc:AlternateContent>
      </p:grpSp>
    </p:spTree>
    <p:extLst>
      <p:ext uri="{BB962C8B-B14F-4D97-AF65-F5344CB8AC3E}">
        <p14:creationId xmlns:p14="http://schemas.microsoft.com/office/powerpoint/2010/main" val="170807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p:bldP spid="13" grpId="0"/>
      <p:bldP spid="21" grpId="0"/>
      <p:bldP spid="22" grpId="0"/>
      <p:bldP spid="2" grpId="0"/>
      <p:bldP spid="19" grpId="0"/>
    </p:bld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137998" y="552532"/>
                <a:ext cx="1426191" cy="709683"/>
              </a:xfrm>
            </p:spPr>
            <p:txBody>
              <a:bodyPr>
                <a:normAutofit fontScale="85000" lnSpcReduction="10000"/>
              </a:bodyPr>
              <a:lstStyle/>
              <a:p>
                <a:pPr marL="0" indent="0">
                  <a:buNone/>
                </a:pPr>
                <a:r>
                  <a:rPr lang="en-US" dirty="0">
                    <a:latin typeface="Cambria Math" panose="02040503050406030204" pitchFamily="18" charset="0"/>
                    <a:ea typeface="Cambria Math" panose="02040503050406030204" pitchFamily="18" charset="0"/>
                  </a:rPr>
                  <a:t>                            </a:t>
                </a:r>
                <a:r>
                  <a:rPr lang="en-US" sz="29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2900" i="1" smtClean="0">
                            <a:latin typeface="Cambria Math" panose="02040503050406030204" pitchFamily="18" charset="0"/>
                          </a:rPr>
                        </m:ctrlPr>
                      </m:sSubPr>
                      <m:e>
                        <m:r>
                          <a:rPr lang="en-US" sz="2900" b="0" i="1" smtClean="0">
                            <a:latin typeface="Cambria Math" panose="02040503050406030204" pitchFamily="18" charset="0"/>
                          </a:rPr>
                          <m:t>  </m:t>
                        </m:r>
                        <m:r>
                          <a:rPr lang="en-US" sz="2900" i="1">
                            <a:latin typeface="Cambria Math" panose="02040503050406030204" pitchFamily="18" charset="0"/>
                          </a:rPr>
                          <m:t>𝑟</m:t>
                        </m:r>
                      </m:e>
                      <m:sub>
                        <m:r>
                          <a:rPr lang="en-US" sz="2900" i="1">
                            <a:latin typeface="Cambria Math" panose="02040503050406030204" pitchFamily="18" charset="0"/>
                          </a:rPr>
                          <m:t>𝐻</m:t>
                        </m:r>
                      </m:sub>
                    </m:sSub>
                    <m:r>
                      <a:rPr lang="en-US" sz="2900" b="0" i="1" smtClean="0">
                        <a:latin typeface="Cambria Math" panose="02040503050406030204" pitchFamily="18" charset="0"/>
                      </a:rPr>
                      <m:t>  =</m:t>
                    </m:r>
                  </m:oMath>
                </a14:m>
                <a:endParaRPr lang="en-US" sz="29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137998" y="552532"/>
                <a:ext cx="1426191" cy="709683"/>
              </a:xfrm>
              <a:blipFill>
                <a:blip r:embed="rId2"/>
                <a:stretch>
                  <a:fillRect l="-7265" b="-7759"/>
                </a:stretch>
              </a:blipFill>
            </p:spPr>
            <p:txBody>
              <a:bodyPr/>
              <a:lstStyle/>
              <a:p>
                <a:r>
                  <a:rPr lang="en-CA">
                    <a:noFill/>
                  </a:rPr>
                  <a:t> </a:t>
                </a:r>
              </a:p>
            </p:txBody>
          </p:sp>
        </mc:Fallback>
      </mc:AlternateContent>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467600" y="6356349"/>
            <a:ext cx="2133600" cy="365125"/>
          </a:xfrm>
        </p:spPr>
        <p:txBody>
          <a:bodyPr/>
          <a:lstStyle/>
          <a:p>
            <a:fld id="{A748D552-2E59-4C4C-ACBB-207C47251780}" type="slidenum">
              <a:rPr lang="en-US" smtClean="0"/>
              <a:t>72</a:t>
            </a:fld>
            <a:endParaRPr lang="en-US" dirty="0"/>
          </a:p>
        </p:txBody>
      </p:sp>
      <p:grpSp>
        <p:nvGrpSpPr>
          <p:cNvPr id="2" name="Group 1"/>
          <p:cNvGrpSpPr/>
          <p:nvPr/>
        </p:nvGrpSpPr>
        <p:grpSpPr>
          <a:xfrm>
            <a:off x="3069457" y="479371"/>
            <a:ext cx="3360204" cy="751022"/>
            <a:chOff x="3069457" y="424538"/>
            <a:chExt cx="3360204" cy="751022"/>
          </a:xfrm>
        </p:grpSpPr>
        <p:grpSp>
          <p:nvGrpSpPr>
            <p:cNvPr id="11" name="Group 10"/>
            <p:cNvGrpSpPr/>
            <p:nvPr/>
          </p:nvGrpSpPr>
          <p:grpSpPr>
            <a:xfrm>
              <a:off x="3069457" y="424538"/>
              <a:ext cx="3360204" cy="751022"/>
              <a:chOff x="213093" y="1179956"/>
              <a:chExt cx="3360204" cy="751022"/>
            </a:xfrm>
          </p:grpSpPr>
          <mc:AlternateContent xmlns:mc="http://schemas.openxmlformats.org/markup-compatibility/2006" xmlns:a14="http://schemas.microsoft.com/office/drawing/2010/main">
            <mc:Choice Requires="a14">
              <p:sp>
                <p:nvSpPr>
                  <p:cNvPr id="7" name="TextBox 6"/>
                  <p:cNvSpPr txBox="1"/>
                  <p:nvPr/>
                </p:nvSpPr>
                <p:spPr>
                  <a:xfrm>
                    <a:off x="213093" y="1179956"/>
                    <a:ext cx="1473958" cy="734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rPr>
                              </m:ctrlPr>
                            </m:fPr>
                            <m:num>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𝑚𝑜𝑛𝑜</m:t>
                                      </m:r>
                                    </m:sub>
                                  </m:sSub>
                                </m:e>
                              </m:d>
                            </m:num>
                            <m:den>
                              <m:r>
                                <a:rPr lang="en-US" sz="2000" i="1">
                                  <a:latin typeface="Cambria Math" panose="02040503050406030204" pitchFamily="18" charset="0"/>
                                </a:rPr>
                                <m:t> </m:t>
                              </m:r>
                              <m:r>
                                <a:rPr lang="en-US" sz="2000" i="1">
                                  <a:latin typeface="Cambria Math" panose="02040503050406030204" pitchFamily="18" charset="0"/>
                                </a:rPr>
                                <m:t>𝐹</m:t>
                              </m:r>
                            </m:den>
                          </m:f>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213093" y="1179956"/>
                    <a:ext cx="1473958" cy="734560"/>
                  </a:xfrm>
                  <a:prstGeom prst="rect">
                    <a:avLst/>
                  </a:prstGeom>
                  <a:blipFill>
                    <a:blip r:embed="rId3"/>
                    <a:stretch>
                      <a:fillRect r="-78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276760" y="1264449"/>
                    <a:ext cx="1296537" cy="66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𝑎𝑛</m:t>
                                  </m:r>
                                  <m:r>
                                    <a:rPr lang="en-US" sz="2000" i="1">
                                      <a:latin typeface="Cambria Math" panose="02040503050406030204" pitchFamily="18" charset="0"/>
                                    </a:rPr>
                                    <m:t>,</m:t>
                                  </m:r>
                                  <m:r>
                                    <a:rPr lang="en-US" sz="2000" i="1">
                                      <a:latin typeface="Cambria Math" panose="02040503050406030204" pitchFamily="18" charset="0"/>
                                    </a:rPr>
                                    <m:t>𝑚𝑜𝑛𝑜</m:t>
                                  </m:r>
                                </m:sub>
                              </m:sSub>
                              <m:r>
                                <a:rPr lang="en-US" sz="2000" i="1">
                                  <a:latin typeface="Cambria Math" panose="02040503050406030204" pitchFamily="18" charset="0"/>
                                </a:rPr>
                                <m:t>  </m:t>
                              </m:r>
                            </m:num>
                            <m:den>
                              <m:r>
                                <a:rPr lang="en-US" sz="2000" i="1">
                                  <a:latin typeface="Cambria Math" panose="02040503050406030204" pitchFamily="18" charset="0"/>
                                </a:rPr>
                                <m:t>𝐹</m:t>
                              </m:r>
                            </m:den>
                          </m:f>
                        </m:oMath>
                      </m:oMathPara>
                    </a14:m>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2276760" y="1264449"/>
                    <a:ext cx="1296537" cy="666529"/>
                  </a:xfrm>
                  <a:prstGeom prst="rect">
                    <a:avLst/>
                  </a:prstGeom>
                  <a:blipFill>
                    <a:blip r:embed="rId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TextBox 12"/>
                <p:cNvSpPr txBox="1"/>
                <p:nvPr/>
              </p:nvSpPr>
              <p:spPr>
                <a:xfrm>
                  <a:off x="4650550" y="640225"/>
                  <a:ext cx="436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4650550" y="640225"/>
                  <a:ext cx="436728" cy="369332"/>
                </a:xfrm>
                <a:prstGeom prst="rect">
                  <a:avLst/>
                </a:prstGeom>
                <a:blipFill>
                  <a:blip r:embed="rId5"/>
                  <a:stretch>
                    <a:fillRect/>
                  </a:stretch>
                </a:blipFill>
              </p:spPr>
              <p:txBody>
                <a:bodyPr/>
                <a:lstStyle/>
                <a:p>
                  <a:r>
                    <a:rPr lang="en-US">
                      <a:noFill/>
                    </a:rPr>
                    <a:t> </a:t>
                  </a:r>
                </a:p>
              </p:txBody>
            </p:sp>
          </mc:Fallback>
        </mc:AlternateContent>
      </p:grpSp>
      <p:sp>
        <p:nvSpPr>
          <p:cNvPr id="15" name="TextBox 14"/>
          <p:cNvSpPr txBox="1"/>
          <p:nvPr/>
        </p:nvSpPr>
        <p:spPr>
          <a:xfrm>
            <a:off x="99089" y="1327041"/>
            <a:ext cx="426521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Thus, the balance for H</a:t>
            </a:r>
            <a:r>
              <a:rPr lang="en-US" baseline="300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is:</a:t>
            </a:r>
          </a:p>
        </p:txBody>
      </p:sp>
      <p:grpSp>
        <p:nvGrpSpPr>
          <p:cNvPr id="21" name="Group 20"/>
          <p:cNvGrpSpPr/>
          <p:nvPr/>
        </p:nvGrpSpPr>
        <p:grpSpPr>
          <a:xfrm>
            <a:off x="560488" y="1705140"/>
            <a:ext cx="6907112" cy="740139"/>
            <a:chOff x="1266684" y="2019869"/>
            <a:chExt cx="6907112" cy="740139"/>
          </a:xfrm>
        </p:grpSpPr>
        <mc:AlternateContent xmlns:mc="http://schemas.openxmlformats.org/markup-compatibility/2006" xmlns:a14="http://schemas.microsoft.com/office/drawing/2010/main">
          <mc:Choice Requires="a14">
            <p:sp>
              <p:nvSpPr>
                <p:cNvPr id="16" name="TextBox 15"/>
                <p:cNvSpPr txBox="1"/>
                <p:nvPr/>
              </p:nvSpPr>
              <p:spPr>
                <a:xfrm>
                  <a:off x="2634017" y="2019869"/>
                  <a:ext cx="3807726" cy="734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𝐶</m:t>
                            </m:r>
                          </m:e>
                          <m:sub>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𝐻</m:t>
                                </m:r>
                              </m:e>
                              <m:sub>
                                <m:r>
                                  <a:rPr lang="en-US" sz="2000" i="1">
                                    <a:latin typeface="Cambria Math" panose="02040503050406030204" pitchFamily="18" charset="0"/>
                                    <a:cs typeface="Arial" panose="020B0604020202020204" pitchFamily="34" charset="0"/>
                                  </a:rPr>
                                  <m:t>𝑓</m:t>
                                </m:r>
                              </m:sub>
                            </m:sSub>
                          </m:sub>
                        </m:sSub>
                        <m:r>
                          <a:rPr lang="en-US" sz="2000" i="1">
                            <a:latin typeface="Cambria Math" panose="02040503050406030204" pitchFamily="18" charset="0"/>
                            <a:cs typeface="Arial" panose="020B0604020202020204" pitchFamily="34" charset="0"/>
                          </a:rPr>
                          <m:t> − </m:t>
                        </m:r>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𝐶</m:t>
                            </m:r>
                          </m:e>
                          <m:sub>
                            <m:r>
                              <a:rPr lang="en-US" sz="2000" i="1">
                                <a:latin typeface="Cambria Math" panose="02040503050406030204" pitchFamily="18" charset="0"/>
                                <a:cs typeface="Arial" panose="020B0604020202020204" pitchFamily="34" charset="0"/>
                              </a:rPr>
                              <m:t>𝐻</m:t>
                            </m:r>
                          </m:sub>
                        </m:sSub>
                        <m:r>
                          <a:rPr lang="en-US" sz="2000" i="1">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f>
                          <m:fPr>
                            <m:ctrlPr>
                              <a:rPr lang="en-US" sz="2000" i="1">
                                <a:latin typeface="Cambria Math" panose="02040503050406030204" pitchFamily="18" charset="0"/>
                              </a:rPr>
                            </m:ctrlPr>
                          </m:fPr>
                          <m:num>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𝑚𝑜𝑛𝑜</m:t>
                                    </m:r>
                                  </m:sub>
                                </m:sSub>
                              </m:e>
                            </m:d>
                          </m:num>
                          <m:den>
                            <m:r>
                              <a:rPr lang="en-US" sz="2000" i="1">
                                <a:latin typeface="Cambria Math" panose="02040503050406030204" pitchFamily="18" charset="0"/>
                              </a:rPr>
                              <m:t> </m:t>
                            </m:r>
                            <m:r>
                              <a:rPr lang="en-US" sz="2000" i="1">
                                <a:latin typeface="Cambria Math" panose="02040503050406030204" pitchFamily="18" charset="0"/>
                              </a:rPr>
                              <m:t>𝐹</m:t>
                            </m:r>
                          </m:den>
                        </m:f>
                      </m:oMath>
                    </m:oMathPara>
                  </a14:m>
                  <a:endParaRPr lang="en-US"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2634017" y="2019869"/>
                  <a:ext cx="3807726" cy="73456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266684" y="2083348"/>
                  <a:ext cx="2200132" cy="6766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cs typeface="Arial" panose="020B0604020202020204" pitchFamily="34" charset="0"/>
                          </a:rPr>
                          <m:t>𝑉</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𝑑</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𝐶</m:t>
                                </m:r>
                              </m:e>
                              <m:sub>
                                <m:r>
                                  <a:rPr lang="en-US" sz="2000" i="1">
                                    <a:latin typeface="Cambria Math" panose="02040503050406030204" pitchFamily="18" charset="0"/>
                                    <a:cs typeface="Arial" panose="020B0604020202020204" pitchFamily="34" charset="0"/>
                                  </a:rPr>
                                  <m:t>𝐻</m:t>
                                </m:r>
                              </m:sub>
                            </m:sSub>
                          </m:num>
                          <m:den>
                            <m:r>
                              <a:rPr lang="en-US" sz="2000" i="1">
                                <a:latin typeface="Cambria Math" panose="02040503050406030204" pitchFamily="18" charset="0"/>
                                <a:cs typeface="Arial" panose="020B0604020202020204" pitchFamily="34" charset="0"/>
                              </a:rPr>
                              <m:t>𝑑𝑡</m:t>
                            </m:r>
                          </m:den>
                        </m:f>
                      </m:oMath>
                    </m:oMathPara>
                  </a14:m>
                  <a:endParaRPr lang="en-US" sz="2000" dirty="0"/>
                </a:p>
              </p:txBody>
            </p:sp>
          </mc:Choice>
          <mc:Fallback xmlns="">
            <p:sp>
              <p:nvSpPr>
                <p:cNvPr id="18" name="TextBox 17"/>
                <p:cNvSpPr txBox="1">
                  <a:spLocks noRot="1" noChangeAspect="1" noMove="1" noResize="1" noEditPoints="1" noAdjustHandles="1" noChangeArrowheads="1" noChangeShapeType="1" noTextEdit="1"/>
                </p:cNvSpPr>
                <p:nvPr/>
              </p:nvSpPr>
              <p:spPr>
                <a:xfrm>
                  <a:off x="1266684" y="2083348"/>
                  <a:ext cx="2200132" cy="67666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523554" y="2083348"/>
                  <a:ext cx="1650242" cy="6665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𝑎𝑛</m:t>
                                </m:r>
                                <m:r>
                                  <a:rPr lang="en-US" sz="2000" i="1">
                                    <a:latin typeface="Cambria Math" panose="02040503050406030204" pitchFamily="18" charset="0"/>
                                  </a:rPr>
                                  <m:t>,</m:t>
                                </m:r>
                                <m:r>
                                  <a:rPr lang="en-US" sz="2000" i="1">
                                    <a:latin typeface="Cambria Math" panose="02040503050406030204" pitchFamily="18" charset="0"/>
                                  </a:rPr>
                                  <m:t>𝑚𝑜𝑛𝑜</m:t>
                                </m:r>
                              </m:sub>
                            </m:sSub>
                            <m:r>
                              <a:rPr lang="en-US" sz="2000" i="1">
                                <a:latin typeface="Cambria Math" panose="02040503050406030204" pitchFamily="18" charset="0"/>
                              </a:rPr>
                              <m:t>  </m:t>
                            </m:r>
                          </m:num>
                          <m:den>
                            <m:r>
                              <a:rPr lang="en-US" sz="2000" i="1">
                                <a:latin typeface="Cambria Math" panose="02040503050406030204" pitchFamily="18" charset="0"/>
                              </a:rPr>
                              <m:t>𝐹</m:t>
                            </m:r>
                          </m:den>
                        </m:f>
                      </m:oMath>
                    </m:oMathPara>
                  </a14:m>
                  <a:endParaRPr lang="en-US" sz="2000" dirty="0"/>
                </a:p>
              </p:txBody>
            </p:sp>
          </mc:Choice>
          <mc:Fallback xmlns="">
            <p:sp>
              <p:nvSpPr>
                <p:cNvPr id="19" name="TextBox 18"/>
                <p:cNvSpPr txBox="1">
                  <a:spLocks noRot="1" noChangeAspect="1" noMove="1" noResize="1" noEditPoints="1" noAdjustHandles="1" noChangeArrowheads="1" noChangeShapeType="1" noTextEdit="1"/>
                </p:cNvSpPr>
                <p:nvPr/>
              </p:nvSpPr>
              <p:spPr>
                <a:xfrm>
                  <a:off x="6523554" y="2083348"/>
                  <a:ext cx="1650242" cy="666529"/>
                </a:xfrm>
                <a:prstGeom prst="rect">
                  <a:avLst/>
                </a:prstGeom>
                <a:blipFill>
                  <a:blip r:embed="rId8"/>
                  <a:stretch>
                    <a:fillRect/>
                  </a:stretch>
                </a:blipFill>
              </p:spPr>
              <p:txBody>
                <a:bodyPr/>
                <a:lstStyle/>
                <a:p>
                  <a:r>
                    <a:rPr lang="en-US">
                      <a:noFill/>
                    </a:rPr>
                    <a:t> </a:t>
                  </a:r>
                </a:p>
              </p:txBody>
            </p:sp>
          </mc:Fallback>
        </mc:AlternateContent>
        <p:sp>
          <p:nvSpPr>
            <p:cNvPr id="20" name="TextBox 19"/>
            <p:cNvSpPr txBox="1"/>
            <p:nvPr/>
          </p:nvSpPr>
          <p:spPr>
            <a:xfrm>
              <a:off x="6228282" y="2199469"/>
              <a:ext cx="518615" cy="400110"/>
            </a:xfrm>
            <a:prstGeom prst="rect">
              <a:avLst/>
            </a:prstGeom>
            <a:noFill/>
          </p:spPr>
          <p:txBody>
            <a:bodyPr wrap="square" rtlCol="0">
              <a:spAutoFit/>
            </a:bodyPr>
            <a:lstStyle/>
            <a:p>
              <a:r>
                <a:rPr lang="en-US" sz="2000" dirty="0"/>
                <a:t>  +</a:t>
              </a:r>
            </a:p>
          </p:txBody>
        </p:sp>
      </p:grpSp>
      <mc:AlternateContent xmlns:mc="http://schemas.openxmlformats.org/markup-compatibility/2006" xmlns:a14="http://schemas.microsoft.com/office/drawing/2010/main">
        <mc:Choice Requires="a14">
          <p:sp>
            <p:nvSpPr>
              <p:cNvPr id="22" name="TextBox 21"/>
              <p:cNvSpPr txBox="1"/>
              <p:nvPr/>
            </p:nvSpPr>
            <p:spPr>
              <a:xfrm>
                <a:off x="453504" y="2762688"/>
                <a:ext cx="4982570" cy="393121"/>
              </a:xfrm>
              <a:prstGeom prst="rect">
                <a:avLst/>
              </a:prstGeom>
              <a:noFill/>
            </p:spPr>
            <p:txBody>
              <a:bodyPr wrap="square" rtlCol="0">
                <a:spAutoFit/>
              </a:bodyPr>
              <a:lstStyle/>
              <a:p>
                <a:r>
                  <a:rPr lang="en-US" dirty="0">
                    <a:solidFill>
                      <a:schemeClr val="tx1"/>
                    </a:solidFill>
                    <a:latin typeface="Arial" panose="020B0604020202020204" pitchFamily="34" charset="0"/>
                    <a:cs typeface="Arial" panose="020B0604020202020204" pitchFamily="34" charset="0"/>
                  </a:rPr>
                  <a:t>How are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𝐼</m:t>
                        </m:r>
                      </m:e>
                      <m:sub>
                        <m:r>
                          <a:rPr lang="en-US" i="1">
                            <a:latin typeface="Cambria Math" panose="02040503050406030204" pitchFamily="18" charset="0"/>
                            <a:ea typeface="Cambria Math" panose="02040503050406030204" pitchFamily="18" charset="0"/>
                            <a:cs typeface="Arial" panose="020B0604020202020204" pitchFamily="34" charset="0"/>
                          </a:rPr>
                          <m:t>𝑀</m:t>
                        </m:r>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𝑚𝑜𝑛𝑜</m:t>
                        </m:r>
                      </m:sub>
                    </m:sSub>
                    <m:r>
                      <m:rPr>
                        <m:nor/>
                      </m:rPr>
                      <a:rPr lang="en-US" baseline="-25000" dirty="0">
                        <a:solidFill>
                          <a:schemeClr val="tx1"/>
                        </a:solidFill>
                        <a:latin typeface="Cambria Math" panose="02040503050406030204" pitchFamily="18" charset="0"/>
                        <a:ea typeface="Cambria Math" panose="02040503050406030204" pitchFamily="18" charset="0"/>
                        <a:cs typeface="Arial" panose="020B0604020202020204" pitchFamily="34" charset="0"/>
                      </a:rPr>
                      <m:t> </m:t>
                    </m:r>
                  </m:oMath>
                </a14:m>
                <a:r>
                  <a:rPr lang="en-US" dirty="0">
                    <a:solidFill>
                      <a:schemeClr val="tx1"/>
                    </a:solidFill>
                    <a:latin typeface="Cambria Math" panose="02040503050406030204" pitchFamily="18" charset="0"/>
                    <a:ea typeface="Cambria Math" panose="02040503050406030204" pitchFamily="18" charset="0"/>
                  </a:rPr>
                  <a:t>,</a:t>
                </a:r>
                <a14:m>
                  <m:oMath xmlns:m="http://schemas.openxmlformats.org/officeDocument/2006/math">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 </m:t>
                        </m:r>
                        <m:r>
                          <a:rPr lang="en-US" i="1">
                            <a:latin typeface="Cambria Math" panose="02040503050406030204" pitchFamily="18" charset="0"/>
                            <a:ea typeface="Cambria Math" panose="02040503050406030204" pitchFamily="18" charset="0"/>
                            <a:cs typeface="Arial" panose="020B0604020202020204" pitchFamily="34" charset="0"/>
                          </a:rPr>
                          <m:t>𝐼</m:t>
                        </m:r>
                      </m:e>
                      <m:sub>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𝐻</m:t>
                            </m:r>
                          </m:e>
                          <m:sub>
                            <m:r>
                              <a:rPr lang="en-US" i="1">
                                <a:latin typeface="Cambria Math" panose="02040503050406030204" pitchFamily="18" charset="0"/>
                                <a:ea typeface="Cambria Math" panose="02040503050406030204" pitchFamily="18" charset="0"/>
                                <a:cs typeface="Arial" panose="020B0604020202020204" pitchFamily="34" charset="0"/>
                              </a:rPr>
                              <m:t>2</m:t>
                            </m:r>
                          </m:sub>
                        </m:sSub>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𝑚𝑜𝑛𝑜</m:t>
                        </m:r>
                      </m:sub>
                    </m:sSub>
                  </m:oMath>
                </a14:m>
                <a:r>
                  <a:rPr lang="en-US" dirty="0">
                    <a:solidFill>
                      <a:schemeClr val="tx1"/>
                    </a:solidFill>
                    <a:latin typeface="Cambria Math" panose="02040503050406030204" pitchFamily="18" charset="0"/>
                    <a:ea typeface="Cambria Math" panose="02040503050406030204" pitchFamily="18" charset="0"/>
                  </a:rPr>
                  <a:t> </a:t>
                </a:r>
                <a:r>
                  <a:rPr lang="en-US" dirty="0">
                    <a:solidFill>
                      <a:schemeClr val="tx1"/>
                    </a:solidFill>
                    <a:latin typeface="Arial" panose="020B0604020202020204" pitchFamily="34" charset="0"/>
                    <a:cs typeface="Arial" panose="020B0604020202020204" pitchFamily="34" charset="0"/>
                  </a:rPr>
                  <a:t>and</a:t>
                </a: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𝐼</m:t>
                        </m:r>
                      </m:e>
                      <m:sub>
                        <m:r>
                          <a:rPr lang="en-US" i="1">
                            <a:solidFill>
                              <a:schemeClr val="tx1"/>
                            </a:solidFill>
                            <a:latin typeface="Cambria Math" panose="02040503050406030204" pitchFamily="18" charset="0"/>
                          </a:rPr>
                          <m:t>𝑎𝑛</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𝑚𝑜𝑛𝑜</m:t>
                        </m:r>
                      </m:sub>
                    </m:sSub>
                  </m:oMath>
                </a14:m>
                <a:r>
                  <a:rPr lang="en-US" dirty="0">
                    <a:solidFill>
                      <a:schemeClr val="tx1"/>
                    </a:solidFill>
                  </a:rPr>
                  <a:t> </a:t>
                </a:r>
                <a:r>
                  <a:rPr lang="en-US" dirty="0">
                    <a:solidFill>
                      <a:schemeClr val="tx1"/>
                    </a:solidFill>
                    <a:latin typeface="Arial" panose="020B0604020202020204" pitchFamily="34" charset="0"/>
                    <a:cs typeface="Arial" panose="020B0604020202020204" pitchFamily="34" charset="0"/>
                  </a:rPr>
                  <a:t>related?</a:t>
                </a:r>
              </a:p>
            </p:txBody>
          </p:sp>
        </mc:Choice>
        <mc:Fallback xmlns="">
          <p:sp>
            <p:nvSpPr>
              <p:cNvPr id="22" name="TextBox 21"/>
              <p:cNvSpPr txBox="1">
                <a:spLocks noRot="1" noChangeAspect="1" noMove="1" noResize="1" noEditPoints="1" noAdjustHandles="1" noChangeArrowheads="1" noChangeShapeType="1" noTextEdit="1"/>
              </p:cNvSpPr>
              <p:nvPr/>
            </p:nvSpPr>
            <p:spPr>
              <a:xfrm>
                <a:off x="453504" y="2762688"/>
                <a:ext cx="4982570" cy="393121"/>
              </a:xfrm>
              <a:prstGeom prst="rect">
                <a:avLst/>
              </a:prstGeom>
              <a:blipFill>
                <a:blip r:embed="rId9"/>
                <a:stretch>
                  <a:fillRect l="-978" t="-9231" b="-1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886050" y="3388854"/>
                <a:ext cx="7371900" cy="448649"/>
              </a:xfrm>
              <a:prstGeom prst="rect">
                <a:avLst/>
              </a:prstGeom>
              <a:noFill/>
            </p:spPr>
            <p:txBody>
              <a:bodyPr wrap="square" rtlCol="0">
                <a:spAutoFit/>
              </a:bodyPr>
              <a:lstStyle/>
              <a:p>
                <a14:m>
                  <m:oMath xmlns:m="http://schemas.openxmlformats.org/officeDocument/2006/math">
                    <m:sSub>
                      <m:sSubPr>
                        <m:ctrlPr>
                          <a:rPr lang="en-US" sz="2000" i="1" smtClean="0">
                            <a:solidFill>
                              <a:schemeClr val="tx1"/>
                            </a:solidFill>
                            <a:latin typeface="Cambria Math" panose="02040503050406030204" pitchFamily="18" charset="0"/>
                            <a:ea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𝐼</m:t>
                        </m:r>
                      </m:e>
                      <m:sub>
                        <m:r>
                          <a:rPr lang="en-US" sz="2000" i="1">
                            <a:solidFill>
                              <a:schemeClr val="tx1"/>
                            </a:solidFill>
                            <a:latin typeface="Cambria Math" panose="02040503050406030204" pitchFamily="18" charset="0"/>
                            <a:ea typeface="Cambria Math" panose="02040503050406030204" pitchFamily="18" charset="0"/>
                          </a:rPr>
                          <m:t>𝑎𝑛</m:t>
                        </m:r>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𝑚𝑜𝑛𝑜</m:t>
                        </m:r>
                      </m:sub>
                    </m:sSub>
                  </m:oMath>
                </a14:m>
                <a:r>
                  <a:rPr lang="en-US" sz="2000" dirty="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d>
                      <m:dPr>
                        <m:begChr m:val="|"/>
                        <m:endChr m:val="|"/>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𝑐𝑎𝑡h</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𝑚𝑜𝑛𝑜</m:t>
                            </m:r>
                          </m:sub>
                        </m:sSub>
                      </m:e>
                    </m:d>
                  </m:oMath>
                </a14:m>
                <a:r>
                  <a:rPr lang="en-US" sz="2000" dirty="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d>
                      <m:dPr>
                        <m:begChr m:val="|"/>
                        <m:endChr m:val="|"/>
                        <m:ctrlPr>
                          <a:rPr lang="en-US" sz="2000" i="1">
                            <a:solidFill>
                              <a:schemeClr val="tx1"/>
                            </a:solidFill>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𝐼</m:t>
                            </m:r>
                          </m:e>
                          <m:sub>
                            <m:r>
                              <a:rPr lang="en-US" sz="2000" i="1">
                                <a:latin typeface="Cambria Math" panose="02040503050406030204" pitchFamily="18" charset="0"/>
                                <a:ea typeface="Cambria Math" panose="02040503050406030204" pitchFamily="18" charset="0"/>
                                <a:cs typeface="Arial" panose="020B0604020202020204" pitchFamily="34" charset="0"/>
                              </a:rPr>
                              <m:t>𝑀</m:t>
                            </m:r>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𝑚𝑜𝑛𝑜</m:t>
                            </m:r>
                          </m:sub>
                        </m:sSub>
                      </m:e>
                    </m:d>
                  </m:oMath>
                </a14:m>
                <a:r>
                  <a:rPr lang="en-US" sz="2000" dirty="0">
                    <a:solidFill>
                      <a:schemeClr val="tx1"/>
                    </a:solidFill>
                    <a:latin typeface="Cambria Math" panose="02040503050406030204" pitchFamily="18" charset="0"/>
                    <a:ea typeface="Cambria Math" panose="02040503050406030204" pitchFamily="18" charset="0"/>
                  </a:rPr>
                  <a:t>  +  </a:t>
                </a:r>
                <a14:m>
                  <m:oMath xmlns:m="http://schemas.openxmlformats.org/officeDocument/2006/math">
                    <m:d>
                      <m:dPr>
                        <m:begChr m:val="|"/>
                        <m:endChr m:val="|"/>
                        <m:ctrlPr>
                          <a:rPr lang="en-US" sz="2000" i="1">
                            <a:solidFill>
                              <a:schemeClr val="tx1"/>
                            </a:solidFill>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 </m:t>
                            </m:r>
                            <m:r>
                              <a:rPr lang="en-US" sz="2000" i="1">
                                <a:latin typeface="Cambria Math" panose="02040503050406030204" pitchFamily="18" charset="0"/>
                                <a:ea typeface="Cambria Math" panose="02040503050406030204" pitchFamily="18" charset="0"/>
                                <a:cs typeface="Arial" panose="020B0604020202020204" pitchFamily="34" charset="0"/>
                              </a:rPr>
                              <m:t>𝐼</m:t>
                            </m:r>
                          </m:e>
                          <m:sub>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𝐻</m:t>
                                </m:r>
                              </m:e>
                              <m:sub>
                                <m:r>
                                  <a:rPr lang="en-US" sz="2000" i="1">
                                    <a:latin typeface="Cambria Math" panose="02040503050406030204" pitchFamily="18" charset="0"/>
                                    <a:ea typeface="Cambria Math" panose="02040503050406030204" pitchFamily="18" charset="0"/>
                                    <a:cs typeface="Arial" panose="020B0604020202020204" pitchFamily="34" charset="0"/>
                                  </a:rPr>
                                  <m:t>2</m:t>
                                </m:r>
                              </m:sub>
                            </m:sSub>
                            <m:r>
                              <a:rPr lang="en-US" sz="2000" i="1">
                                <a:latin typeface="Cambria Math" panose="02040503050406030204" pitchFamily="18" charset="0"/>
                                <a:ea typeface="Cambria Math" panose="02040503050406030204" pitchFamily="18" charset="0"/>
                                <a:cs typeface="Arial" panose="020B0604020202020204" pitchFamily="34" charset="0"/>
                              </a:rPr>
                              <m:t>,</m:t>
                            </m:r>
                            <m:r>
                              <a:rPr lang="en-US" sz="2000" i="1">
                                <a:latin typeface="Cambria Math" panose="02040503050406030204" pitchFamily="18" charset="0"/>
                                <a:ea typeface="Cambria Math" panose="02040503050406030204" pitchFamily="18" charset="0"/>
                                <a:cs typeface="Arial" panose="020B0604020202020204" pitchFamily="34" charset="0"/>
                              </a:rPr>
                              <m:t>𝑚𝑜𝑛𝑜</m:t>
                            </m:r>
                          </m:sub>
                        </m:sSub>
                      </m:e>
                    </m:d>
                  </m:oMath>
                </a14:m>
                <a:r>
                  <a:rPr lang="en-US" sz="2000" dirty="0">
                    <a:solidFill>
                      <a:schemeClr val="tx1"/>
                    </a:solidFill>
                  </a:rPr>
                  <a:t>    </a:t>
                </a:r>
                <a:r>
                  <a:rPr lang="en-US" sz="20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𝐼</m:t>
                        </m:r>
                      </m:e>
                      <m:sub>
                        <m:r>
                          <a:rPr lang="en-US" sz="2000" i="1">
                            <a:solidFill>
                              <a:schemeClr val="tx1"/>
                            </a:solidFill>
                            <a:latin typeface="Cambria Math" panose="02040503050406030204" pitchFamily="18" charset="0"/>
                          </a:rPr>
                          <m:t>𝑐𝑒𝑙𝑙</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𝑚𝑜𝑛𝑜</m:t>
                        </m:r>
                      </m:sub>
                    </m:sSub>
                  </m:oMath>
                </a14:m>
                <a:r>
                  <a:rPr lang="en-US" dirty="0">
                    <a:latin typeface="Cambria Math" panose="02040503050406030204" pitchFamily="18" charset="0"/>
                    <a:ea typeface="Cambria Math" panose="02040503050406030204" pitchFamily="18" charset="0"/>
                  </a:rPr>
                  <a:t>    </a:t>
                </a:r>
                <a:r>
                  <a:rPr lang="en-US" dirty="0"/>
                  <a:t> </a:t>
                </a:r>
              </a:p>
            </p:txBody>
          </p:sp>
        </mc:Choice>
        <mc:Fallback xmlns="">
          <p:sp>
            <p:nvSpPr>
              <p:cNvPr id="23" name="TextBox 22"/>
              <p:cNvSpPr txBox="1">
                <a:spLocks noRot="1" noChangeAspect="1" noMove="1" noResize="1" noEditPoints="1" noAdjustHandles="1" noChangeArrowheads="1" noChangeShapeType="1" noTextEdit="1"/>
              </p:cNvSpPr>
              <p:nvPr/>
            </p:nvSpPr>
            <p:spPr>
              <a:xfrm>
                <a:off x="886050" y="3388854"/>
                <a:ext cx="7371900" cy="448649"/>
              </a:xfrm>
              <a:prstGeom prst="rect">
                <a:avLst/>
              </a:prstGeom>
              <a:blipFill>
                <a:blip r:embed="rId10"/>
                <a:stretch>
                  <a:fillRect t="-5405" b="-14865"/>
                </a:stretch>
              </a:blipFill>
            </p:spPr>
            <p:txBody>
              <a:bodyPr/>
              <a:lstStyle/>
              <a:p>
                <a:r>
                  <a:rPr lang="en-US">
                    <a:noFill/>
                  </a:rPr>
                  <a:t> </a:t>
                </a:r>
              </a:p>
            </p:txBody>
          </p:sp>
        </mc:Fallback>
      </mc:AlternateContent>
      <p:sp>
        <p:nvSpPr>
          <p:cNvPr id="24" name="TextBox 23"/>
          <p:cNvSpPr txBox="1"/>
          <p:nvPr/>
        </p:nvSpPr>
        <p:spPr>
          <a:xfrm>
            <a:off x="346856" y="4235801"/>
            <a:ext cx="8243247" cy="369332"/>
          </a:xfrm>
          <a:prstGeom prst="rect">
            <a:avLst/>
          </a:prstGeom>
          <a:noFill/>
        </p:spPr>
        <p:txBody>
          <a:bodyPr wrap="square" rtlCol="0">
            <a:spAutoFit/>
          </a:bodyPr>
          <a:lstStyle/>
          <a:p>
            <a:pPr marL="1146175" indent="-1146175"/>
            <a:r>
              <a:rPr lang="en-US" dirty="0">
                <a:solidFill>
                  <a:srgbClr val="FF0000"/>
                </a:solidFill>
                <a:latin typeface="Arial" panose="020B0604020202020204" pitchFamily="34" charset="0"/>
                <a:cs typeface="Arial" panose="020B0604020202020204" pitchFamily="34" charset="0"/>
              </a:rPr>
              <a:t>Question:    Will the pH increase or decrease in the cell during this process ?</a:t>
            </a:r>
          </a:p>
        </p:txBody>
      </p:sp>
      <mc:AlternateContent xmlns:mc="http://schemas.openxmlformats.org/markup-compatibility/2006" xmlns:a14="http://schemas.microsoft.com/office/drawing/2010/main">
        <mc:Choice Requires="a14">
          <p:sp>
            <p:nvSpPr>
              <p:cNvPr id="25" name="TextBox 24"/>
              <p:cNvSpPr txBox="1"/>
              <p:nvPr/>
            </p:nvSpPr>
            <p:spPr>
              <a:xfrm>
                <a:off x="1751622" y="4639405"/>
                <a:ext cx="5433714" cy="393121"/>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H</a:t>
                </a:r>
                <a:r>
                  <a:rPr lang="en-US" baseline="30000" dirty="0">
                    <a:solidFill>
                      <a:srgbClr val="FF0000"/>
                    </a:solidFill>
                    <a:latin typeface="Arial" panose="020B0604020202020204" pitchFamily="34" charset="0"/>
                    <a:cs typeface="Arial" panose="020B0604020202020204" pitchFamily="34" charset="0"/>
                  </a:rPr>
                  <a:t>+</a:t>
                </a:r>
                <a:r>
                  <a:rPr lang="en-US" dirty="0">
                    <a:solidFill>
                      <a:srgbClr val="FF0000"/>
                    </a:solidFill>
                    <a:latin typeface="Arial" panose="020B0604020202020204" pitchFamily="34" charset="0"/>
                    <a:cs typeface="Arial" panose="020B0604020202020204" pitchFamily="34" charset="0"/>
                  </a:rPr>
                  <a:t> is consumed at current </a:t>
                </a:r>
                <a14:m>
                  <m:oMath xmlns:m="http://schemas.openxmlformats.org/officeDocument/2006/math">
                    <m:sSub>
                      <m:sSubPr>
                        <m:ctrlPr>
                          <a:rPr lang="en-US"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ctrlPr>
                      </m:sSubPr>
                      <m:e>
                        <m:r>
                          <a:rPr lang="en-US" i="1">
                            <a:solidFill>
                              <a:srgbClr val="FF0000"/>
                            </a:solidFill>
                            <a:latin typeface="Cambria Math" panose="02040503050406030204" pitchFamily="18" charset="0"/>
                            <a:ea typeface="Cambria Math" panose="02040503050406030204" pitchFamily="18" charset="0"/>
                            <a:cs typeface="Arial" panose="020B0604020202020204" pitchFamily="34" charset="0"/>
                          </a:rPr>
                          <m:t> </m:t>
                        </m:r>
                        <m:r>
                          <a:rPr lang="en-US" i="1">
                            <a:solidFill>
                              <a:srgbClr val="FF0000"/>
                            </a:solidFill>
                            <a:latin typeface="Cambria Math" panose="02040503050406030204" pitchFamily="18" charset="0"/>
                            <a:ea typeface="Cambria Math" panose="02040503050406030204" pitchFamily="18" charset="0"/>
                            <a:cs typeface="Arial" panose="020B0604020202020204" pitchFamily="34" charset="0"/>
                          </a:rPr>
                          <m:t>𝐼</m:t>
                        </m:r>
                      </m:e>
                      <m:sub>
                        <m:sSub>
                          <m:sSubPr>
                            <m:ctrlPr>
                              <a:rPr lang="en-US" i="1">
                                <a:solidFill>
                                  <a:srgbClr val="FF0000"/>
                                </a:solidFill>
                                <a:latin typeface="Cambria Math" panose="02040503050406030204" pitchFamily="18" charset="0"/>
                                <a:ea typeface="Cambria Math" panose="02040503050406030204" pitchFamily="18" charset="0"/>
                                <a:cs typeface="Arial" panose="020B0604020202020204" pitchFamily="34" charset="0"/>
                              </a:rPr>
                            </m:ctrlPr>
                          </m:sSubPr>
                          <m:e>
                            <m:r>
                              <a:rPr lang="en-US" i="1">
                                <a:solidFill>
                                  <a:srgbClr val="FF0000"/>
                                </a:solidFill>
                                <a:latin typeface="Cambria Math" panose="02040503050406030204" pitchFamily="18" charset="0"/>
                                <a:ea typeface="Cambria Math" panose="02040503050406030204" pitchFamily="18" charset="0"/>
                                <a:cs typeface="Arial" panose="020B0604020202020204" pitchFamily="34" charset="0"/>
                              </a:rPr>
                              <m:t>𝐻</m:t>
                            </m:r>
                          </m:e>
                          <m:sub>
                            <m:r>
                              <a:rPr lang="en-US" i="1">
                                <a:solidFill>
                                  <a:srgbClr val="FF0000"/>
                                </a:solidFill>
                                <a:latin typeface="Cambria Math" panose="02040503050406030204" pitchFamily="18" charset="0"/>
                                <a:ea typeface="Cambria Math" panose="02040503050406030204" pitchFamily="18" charset="0"/>
                                <a:cs typeface="Arial" panose="020B0604020202020204" pitchFamily="34" charset="0"/>
                              </a:rPr>
                              <m:t>2</m:t>
                            </m:r>
                          </m:sub>
                        </m:sSub>
                        <m:r>
                          <a:rPr lang="en-US" i="1">
                            <a:solidFill>
                              <a:srgbClr val="FF0000"/>
                            </a:solidFill>
                            <a:latin typeface="Cambria Math" panose="02040503050406030204" pitchFamily="18" charset="0"/>
                            <a:ea typeface="Cambria Math" panose="02040503050406030204" pitchFamily="18" charset="0"/>
                            <a:cs typeface="Arial" panose="020B0604020202020204" pitchFamily="34" charset="0"/>
                          </a:rPr>
                          <m:t>,</m:t>
                        </m:r>
                        <m:r>
                          <a:rPr lang="en-US" i="1">
                            <a:solidFill>
                              <a:srgbClr val="FF0000"/>
                            </a:solidFill>
                            <a:latin typeface="Cambria Math" panose="02040503050406030204" pitchFamily="18" charset="0"/>
                            <a:ea typeface="Cambria Math" panose="02040503050406030204" pitchFamily="18" charset="0"/>
                            <a:cs typeface="Arial" panose="020B0604020202020204" pitchFamily="34" charset="0"/>
                          </a:rPr>
                          <m:t>𝑚𝑜𝑛𝑜</m:t>
                        </m:r>
                      </m:sub>
                    </m:sSub>
                  </m:oMath>
                </a14:m>
                <a:r>
                  <a:rPr lang="en-US" dirty="0">
                    <a:solidFill>
                      <a:srgbClr val="FF0000"/>
                    </a:solidFill>
                    <a:latin typeface="Arial" panose="020B0604020202020204" pitchFamily="34" charset="0"/>
                    <a:cs typeface="Arial" panose="020B0604020202020204" pitchFamily="34" charset="0"/>
                  </a:rPr>
                  <a:t> at cathode</a:t>
                </a:r>
              </a:p>
            </p:txBody>
          </p:sp>
        </mc:Choice>
        <mc:Fallback xmlns="">
          <p:sp>
            <p:nvSpPr>
              <p:cNvPr id="25" name="TextBox 24"/>
              <p:cNvSpPr txBox="1">
                <a:spLocks noRot="1" noChangeAspect="1" noMove="1" noResize="1" noEditPoints="1" noAdjustHandles="1" noChangeArrowheads="1" noChangeShapeType="1" noTextEdit="1"/>
              </p:cNvSpPr>
              <p:nvPr/>
            </p:nvSpPr>
            <p:spPr>
              <a:xfrm>
                <a:off x="1751622" y="4639405"/>
                <a:ext cx="5433714" cy="393121"/>
              </a:xfrm>
              <a:prstGeom prst="rect">
                <a:avLst/>
              </a:prstGeom>
              <a:blipFill>
                <a:blip r:embed="rId11"/>
                <a:stretch>
                  <a:fillRect l="-897" t="-7692" b="-1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731142" y="5034189"/>
                <a:ext cx="5581619" cy="381515"/>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H</a:t>
                </a:r>
                <a:r>
                  <a:rPr lang="en-US" baseline="30000" dirty="0">
                    <a:solidFill>
                      <a:srgbClr val="FF0000"/>
                    </a:solidFill>
                    <a:latin typeface="Arial" panose="020B0604020202020204" pitchFamily="34" charset="0"/>
                    <a:cs typeface="Arial" panose="020B0604020202020204" pitchFamily="34" charset="0"/>
                  </a:rPr>
                  <a:t>+</a:t>
                </a:r>
                <a:r>
                  <a:rPr lang="en-US" dirty="0">
                    <a:solidFill>
                      <a:srgbClr val="FF0000"/>
                    </a:solidFill>
                    <a:latin typeface="Arial" panose="020B0604020202020204" pitchFamily="34" charset="0"/>
                    <a:cs typeface="Arial" panose="020B0604020202020204" pitchFamily="34" charset="0"/>
                  </a:rPr>
                  <a:t> is generated at current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𝐼</m:t>
                        </m:r>
                      </m:e>
                      <m:sub>
                        <m:r>
                          <a:rPr lang="en-US" i="1">
                            <a:solidFill>
                              <a:srgbClr val="FF0000"/>
                            </a:solidFill>
                            <a:latin typeface="Cambria Math" panose="02040503050406030204" pitchFamily="18" charset="0"/>
                          </a:rPr>
                          <m:t>𝑎𝑛</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𝑚𝑜𝑛𝑜</m:t>
                        </m:r>
                      </m:sub>
                    </m:sSub>
                  </m:oMath>
                </a14:m>
                <a:r>
                  <a:rPr lang="en-US" dirty="0">
                    <a:solidFill>
                      <a:srgbClr val="FF0000"/>
                    </a:solidFill>
                    <a:latin typeface="Arial" panose="020B0604020202020204" pitchFamily="34" charset="0"/>
                    <a:cs typeface="Arial" panose="020B0604020202020204" pitchFamily="34" charset="0"/>
                  </a:rPr>
                  <a:t> at anode</a:t>
                </a:r>
              </a:p>
            </p:txBody>
          </p:sp>
        </mc:Choice>
        <mc:Fallback xmlns="">
          <p:sp>
            <p:nvSpPr>
              <p:cNvPr id="6" name="TextBox 5"/>
              <p:cNvSpPr txBox="1">
                <a:spLocks noRot="1" noChangeAspect="1" noMove="1" noResize="1" noEditPoints="1" noAdjustHandles="1" noChangeArrowheads="1" noChangeShapeType="1" noTextEdit="1"/>
              </p:cNvSpPr>
              <p:nvPr/>
            </p:nvSpPr>
            <p:spPr>
              <a:xfrm>
                <a:off x="1731142" y="5034189"/>
                <a:ext cx="5581619" cy="381515"/>
              </a:xfrm>
              <a:prstGeom prst="rect">
                <a:avLst/>
              </a:prstGeom>
              <a:blipFill>
                <a:blip r:embed="rId12"/>
                <a:stretch>
                  <a:fillRect l="-983" t="-9677"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876835" y="5382137"/>
                <a:ext cx="2974927" cy="448649"/>
              </a:xfrm>
              <a:prstGeom prst="rect">
                <a:avLst/>
              </a:prstGeom>
              <a:noFill/>
            </p:spPr>
            <p:txBody>
              <a:bodyPr wrap="square" rtlCol="0">
                <a:spAutoFit/>
              </a:bodyPr>
              <a:lstStyle/>
              <a:p>
                <a14:m>
                  <m:oMath xmlns:m="http://schemas.openxmlformats.org/officeDocument/2006/math">
                    <m:sSub>
                      <m:sSubPr>
                        <m:ctrlPr>
                          <a:rPr lang="en-US" sz="2000" i="1">
                            <a:solidFill>
                              <a:srgbClr val="FF0000"/>
                            </a:solidFill>
                            <a:latin typeface="Cambria Math" panose="02040503050406030204" pitchFamily="18" charset="0"/>
                            <a:ea typeface="Cambria Math" panose="02040503050406030204" pitchFamily="18" charset="0"/>
                          </a:rPr>
                        </m:ctrlPr>
                      </m:sSubPr>
                      <m:e>
                        <m:r>
                          <a:rPr lang="en-US" sz="2000" i="1">
                            <a:solidFill>
                              <a:srgbClr val="FF0000"/>
                            </a:solidFill>
                            <a:latin typeface="Cambria Math" panose="02040503050406030204" pitchFamily="18" charset="0"/>
                            <a:ea typeface="Cambria Math" panose="02040503050406030204" pitchFamily="18" charset="0"/>
                          </a:rPr>
                          <m:t>𝐼</m:t>
                        </m:r>
                      </m:e>
                      <m:sub>
                        <m:r>
                          <a:rPr lang="en-US" sz="2000" i="1">
                            <a:solidFill>
                              <a:srgbClr val="FF0000"/>
                            </a:solidFill>
                            <a:latin typeface="Cambria Math" panose="02040503050406030204" pitchFamily="18" charset="0"/>
                            <a:ea typeface="Cambria Math" panose="02040503050406030204" pitchFamily="18" charset="0"/>
                          </a:rPr>
                          <m:t>𝑎𝑛</m:t>
                        </m:r>
                        <m:r>
                          <a:rPr lang="en-US" sz="2000" i="1">
                            <a:solidFill>
                              <a:srgbClr val="FF0000"/>
                            </a:solidFill>
                            <a:latin typeface="Cambria Math" panose="02040503050406030204" pitchFamily="18" charset="0"/>
                            <a:ea typeface="Cambria Math" panose="02040503050406030204" pitchFamily="18" charset="0"/>
                          </a:rPr>
                          <m:t>,</m:t>
                        </m:r>
                        <m:r>
                          <a:rPr lang="en-US" sz="2000" i="1">
                            <a:solidFill>
                              <a:srgbClr val="FF0000"/>
                            </a:solidFill>
                            <a:latin typeface="Cambria Math" panose="02040503050406030204" pitchFamily="18" charset="0"/>
                            <a:ea typeface="Cambria Math" panose="02040503050406030204" pitchFamily="18" charset="0"/>
                          </a:rPr>
                          <m:t>𝑚𝑜𝑛𝑜</m:t>
                        </m:r>
                      </m:sub>
                    </m:sSub>
                  </m:oMath>
                </a14:m>
                <a:r>
                  <a:rPr lang="en-US" sz="2000" dirty="0">
                    <a:solidFill>
                      <a:srgbClr val="FF0000"/>
                    </a:solidFill>
                    <a:latin typeface="Cambria Math" panose="02040503050406030204" pitchFamily="18" charset="0"/>
                    <a:ea typeface="Cambria Math" panose="02040503050406030204" pitchFamily="18" charset="0"/>
                    <a:cs typeface="Arial" panose="020B0604020202020204" pitchFamily="34" charset="0"/>
                  </a:rPr>
                  <a:t>  &gt;   </a:t>
                </a:r>
                <a14:m>
                  <m:oMath xmlns:m="http://schemas.openxmlformats.org/officeDocument/2006/math">
                    <m:d>
                      <m:dPr>
                        <m:begChr m:val="|"/>
                        <m:endChr m:val="|"/>
                        <m:ctrlPr>
                          <a:rPr lang="en-US" sz="2000" i="1">
                            <a:solidFill>
                              <a:srgbClr val="FF0000"/>
                            </a:solidFill>
                            <a:latin typeface="Cambria Math" panose="02040503050406030204" pitchFamily="18" charset="0"/>
                            <a:ea typeface="Cambria Math" panose="02040503050406030204" pitchFamily="18" charset="0"/>
                          </a:rPr>
                        </m:ctrlPr>
                      </m:dPr>
                      <m:e>
                        <m:sSub>
                          <m:sSubPr>
                            <m:ctrlPr>
                              <a:rPr lang="en-US" sz="2000" i="1">
                                <a:solidFill>
                                  <a:srgbClr val="FF0000"/>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i="1">
                                <a:solidFill>
                                  <a:srgbClr val="FF0000"/>
                                </a:solidFill>
                                <a:latin typeface="Cambria Math" panose="02040503050406030204" pitchFamily="18" charset="0"/>
                                <a:ea typeface="Cambria Math" panose="02040503050406030204" pitchFamily="18" charset="0"/>
                                <a:cs typeface="Arial" panose="020B0604020202020204" pitchFamily="34" charset="0"/>
                              </a:rPr>
                              <m:t> </m:t>
                            </m:r>
                            <m:r>
                              <a:rPr lang="en-US" sz="2000" i="1">
                                <a:solidFill>
                                  <a:srgbClr val="FF0000"/>
                                </a:solidFill>
                                <a:latin typeface="Cambria Math" panose="02040503050406030204" pitchFamily="18" charset="0"/>
                                <a:ea typeface="Cambria Math" panose="02040503050406030204" pitchFamily="18" charset="0"/>
                                <a:cs typeface="Arial" panose="020B0604020202020204" pitchFamily="34" charset="0"/>
                              </a:rPr>
                              <m:t>𝐼</m:t>
                            </m:r>
                          </m:e>
                          <m:sub>
                            <m:sSub>
                              <m:sSubPr>
                                <m:ctrlPr>
                                  <a:rPr lang="en-US" sz="2000" i="1">
                                    <a:solidFill>
                                      <a:srgbClr val="FF0000"/>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i="1">
                                    <a:solidFill>
                                      <a:srgbClr val="FF0000"/>
                                    </a:solidFill>
                                    <a:latin typeface="Cambria Math" panose="02040503050406030204" pitchFamily="18" charset="0"/>
                                    <a:ea typeface="Cambria Math" panose="02040503050406030204" pitchFamily="18" charset="0"/>
                                    <a:cs typeface="Arial" panose="020B0604020202020204" pitchFamily="34" charset="0"/>
                                  </a:rPr>
                                  <m:t>𝐻</m:t>
                                </m:r>
                              </m:e>
                              <m:sub>
                                <m:r>
                                  <a:rPr lang="en-US" sz="2000" i="1">
                                    <a:solidFill>
                                      <a:srgbClr val="FF0000"/>
                                    </a:solidFill>
                                    <a:latin typeface="Cambria Math" panose="02040503050406030204" pitchFamily="18" charset="0"/>
                                    <a:ea typeface="Cambria Math" panose="02040503050406030204" pitchFamily="18" charset="0"/>
                                    <a:cs typeface="Arial" panose="020B0604020202020204" pitchFamily="34" charset="0"/>
                                  </a:rPr>
                                  <m:t>2</m:t>
                                </m:r>
                              </m:sub>
                            </m:sSub>
                            <m:r>
                              <a:rPr lang="en-US" sz="2000" i="1">
                                <a:solidFill>
                                  <a:srgbClr val="FF0000"/>
                                </a:solidFill>
                                <a:latin typeface="Cambria Math" panose="02040503050406030204" pitchFamily="18" charset="0"/>
                                <a:ea typeface="Cambria Math" panose="02040503050406030204" pitchFamily="18" charset="0"/>
                                <a:cs typeface="Arial" panose="020B0604020202020204" pitchFamily="34" charset="0"/>
                              </a:rPr>
                              <m:t>,</m:t>
                            </m:r>
                            <m:r>
                              <a:rPr lang="en-US" sz="2000" i="1">
                                <a:solidFill>
                                  <a:srgbClr val="FF0000"/>
                                </a:solidFill>
                                <a:latin typeface="Cambria Math" panose="02040503050406030204" pitchFamily="18" charset="0"/>
                                <a:ea typeface="Cambria Math" panose="02040503050406030204" pitchFamily="18" charset="0"/>
                                <a:cs typeface="Arial" panose="020B0604020202020204" pitchFamily="34" charset="0"/>
                              </a:rPr>
                              <m:t>𝑚𝑜𝑛𝑜</m:t>
                            </m:r>
                          </m:sub>
                        </m:sSub>
                      </m:e>
                    </m:d>
                  </m:oMath>
                </a14:m>
                <a:endParaRPr lang="en-US" sz="2000" dirty="0">
                  <a:latin typeface="Cambria Math" panose="02040503050406030204" pitchFamily="18" charset="0"/>
                  <a:ea typeface="Cambria Math" panose="020405030504060302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876835" y="5382137"/>
                <a:ext cx="2974927" cy="448649"/>
              </a:xfrm>
              <a:prstGeom prst="rect">
                <a:avLst/>
              </a:prstGeom>
              <a:blipFill>
                <a:blip r:embed="rId13"/>
                <a:stretch>
                  <a:fillRect t="-5479" b="-164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324635" y="5875598"/>
                <a:ext cx="7616978" cy="461665"/>
              </a:xfrm>
              <a:prstGeom prst="rect">
                <a:avLst/>
              </a:prstGeom>
              <a:noFill/>
            </p:spPr>
            <p:txBody>
              <a:bodyPr wrap="square" rtlCol="0">
                <a:spAutoFit/>
              </a:bodyPr>
              <a:lstStyle/>
              <a:p>
                <a:pPr marL="2403475" indent="-2403475"/>
                <a:r>
                  <a:rPr lang="en-US" sz="2400" dirty="0">
                    <a:solidFill>
                      <a:srgbClr val="FF0000"/>
                    </a:solidFill>
                    <a:latin typeface="Cambria Math" panose="02040503050406030204" pitchFamily="18" charset="0"/>
                    <a:ea typeface="Cambria Math" panose="02040503050406030204" pitchFamily="18" charset="0"/>
                    <a:cs typeface="Arial" panose="020B0604020202020204" pitchFamily="34" charset="0"/>
                  </a:rPr>
                  <a:t>∴</a:t>
                </a:r>
                <a:r>
                  <a:rPr lang="en-US" dirty="0">
                    <a:solidFill>
                      <a:srgbClr val="FF0000"/>
                    </a:solidFill>
                    <a:latin typeface="Cambria Math" panose="02040503050406030204" pitchFamily="18" charset="0"/>
                    <a:ea typeface="Cambria Math" panose="02040503050406030204" pitchFamily="18" charset="0"/>
                    <a:cs typeface="Arial" panose="020B0604020202020204" pitchFamily="34" charset="0"/>
                  </a:rPr>
                  <a:t>     </a:t>
                </a:r>
                <a14:m>
                  <m:oMath xmlns:m="http://schemas.openxmlformats.org/officeDocument/2006/math">
                    <m:sSub>
                      <m:sSubPr>
                        <m:ctrlPr>
                          <a:rPr lang="en-US" sz="2000" i="1">
                            <a:solidFill>
                              <a:srgbClr val="FF0000"/>
                            </a:solidFill>
                            <a:latin typeface="Cambria Math" panose="02040503050406030204" pitchFamily="18" charset="0"/>
                            <a:cs typeface="Arial" panose="020B0604020202020204" pitchFamily="34" charset="0"/>
                          </a:rPr>
                        </m:ctrlPr>
                      </m:sSubPr>
                      <m:e>
                        <m:r>
                          <a:rPr lang="en-US" sz="2000" i="1">
                            <a:solidFill>
                              <a:srgbClr val="FF0000"/>
                            </a:solidFill>
                            <a:latin typeface="Cambria Math" panose="02040503050406030204" pitchFamily="18" charset="0"/>
                            <a:cs typeface="Arial" panose="020B0604020202020204" pitchFamily="34" charset="0"/>
                          </a:rPr>
                          <m:t>𝐶</m:t>
                        </m:r>
                      </m:e>
                      <m:sub>
                        <m:r>
                          <a:rPr lang="en-US" sz="2000" i="1">
                            <a:solidFill>
                              <a:srgbClr val="FF0000"/>
                            </a:solidFill>
                            <a:latin typeface="Cambria Math" panose="02040503050406030204" pitchFamily="18" charset="0"/>
                            <a:cs typeface="Arial" panose="020B0604020202020204" pitchFamily="34" charset="0"/>
                          </a:rPr>
                          <m:t>𝐻</m:t>
                        </m:r>
                      </m:sub>
                    </m:sSub>
                  </m:oMath>
                </a14:m>
                <a:r>
                  <a:rPr lang="en-US" dirty="0">
                    <a:solidFill>
                      <a:srgbClr val="FF0000"/>
                    </a:solidFill>
                    <a:latin typeface="Arial" panose="020B0604020202020204" pitchFamily="34" charset="0"/>
                    <a:cs typeface="Arial" panose="020B0604020202020204" pitchFamily="34" charset="0"/>
                  </a:rPr>
                  <a:t>   &gt;  </a:t>
                </a:r>
                <a14:m>
                  <m:oMath xmlns:m="http://schemas.openxmlformats.org/officeDocument/2006/math">
                    <m:sSub>
                      <m:sSubPr>
                        <m:ctrlPr>
                          <a:rPr lang="en-US" sz="2000" i="1">
                            <a:solidFill>
                              <a:srgbClr val="FF0000"/>
                            </a:solidFill>
                            <a:latin typeface="Cambria Math" panose="02040503050406030204" pitchFamily="18" charset="0"/>
                            <a:cs typeface="Arial" panose="020B0604020202020204" pitchFamily="34" charset="0"/>
                          </a:rPr>
                        </m:ctrlPr>
                      </m:sSubPr>
                      <m:e>
                        <m:r>
                          <a:rPr lang="en-US" sz="2000" i="1">
                            <a:solidFill>
                              <a:srgbClr val="FF0000"/>
                            </a:solidFill>
                            <a:latin typeface="Cambria Math" panose="02040503050406030204" pitchFamily="18" charset="0"/>
                            <a:cs typeface="Arial" panose="020B0604020202020204" pitchFamily="34" charset="0"/>
                          </a:rPr>
                          <m:t>𝐶</m:t>
                        </m:r>
                      </m:e>
                      <m:sub>
                        <m:sSub>
                          <m:sSubPr>
                            <m:ctrlPr>
                              <a:rPr lang="en-US" sz="2000" i="1">
                                <a:solidFill>
                                  <a:srgbClr val="FF0000"/>
                                </a:solidFill>
                                <a:latin typeface="Cambria Math" panose="02040503050406030204" pitchFamily="18" charset="0"/>
                                <a:cs typeface="Arial" panose="020B0604020202020204" pitchFamily="34" charset="0"/>
                              </a:rPr>
                            </m:ctrlPr>
                          </m:sSubPr>
                          <m:e>
                            <m:r>
                              <a:rPr lang="en-US" sz="2000" i="1">
                                <a:solidFill>
                                  <a:srgbClr val="FF0000"/>
                                </a:solidFill>
                                <a:latin typeface="Cambria Math" panose="02040503050406030204" pitchFamily="18" charset="0"/>
                                <a:cs typeface="Arial" panose="020B0604020202020204" pitchFamily="34" charset="0"/>
                              </a:rPr>
                              <m:t>𝐻</m:t>
                            </m:r>
                          </m:e>
                          <m:sub>
                            <m:r>
                              <a:rPr lang="en-US" sz="2000" i="1">
                                <a:solidFill>
                                  <a:srgbClr val="FF0000"/>
                                </a:solidFill>
                                <a:latin typeface="Cambria Math" panose="02040503050406030204" pitchFamily="18" charset="0"/>
                                <a:cs typeface="Arial" panose="020B0604020202020204" pitchFamily="34" charset="0"/>
                              </a:rPr>
                              <m:t>𝑓</m:t>
                            </m:r>
                          </m:sub>
                        </m:sSub>
                      </m:sub>
                    </m:sSub>
                    <m:r>
                      <a:rPr lang="en-US" sz="2000" b="0" i="0" smtClean="0">
                        <a:solidFill>
                          <a:srgbClr val="FF0000"/>
                        </a:solidFill>
                        <a:latin typeface="Cambria Math" panose="02040503050406030204" pitchFamily="18" charset="0"/>
                        <a:cs typeface="Arial" panose="020B0604020202020204" pitchFamily="34" charset="0"/>
                      </a:rPr>
                      <m:t>  </m:t>
                    </m:r>
                  </m:oMath>
                </a14:m>
                <a:r>
                  <a:rPr lang="en-US" dirty="0">
                    <a:solidFill>
                      <a:srgbClr val="FF0000"/>
                    </a:solidFill>
                    <a:latin typeface="Arial" panose="020B0604020202020204" pitchFamily="34" charset="0"/>
                    <a:cs typeface="Arial" panose="020B0604020202020204" pitchFamily="34" charset="0"/>
                  </a:rPr>
                  <a:t>    </a:t>
                </a:r>
                <a:r>
                  <a:rPr lang="en-US" sz="2400" dirty="0">
                    <a:solidFill>
                      <a:srgbClr val="FF0000"/>
                    </a:solidFill>
                    <a:latin typeface="Cambria Math" panose="02040503050406030204" pitchFamily="18" charset="0"/>
                    <a:ea typeface="Cambria Math" panose="02040503050406030204" pitchFamily="18" charset="0"/>
                    <a:cs typeface="Arial" panose="020B0604020202020204" pitchFamily="34" charset="0"/>
                  </a:rPr>
                  <a:t>⇒</a:t>
                </a:r>
                <a:r>
                  <a:rPr lang="en-US" dirty="0">
                    <a:solidFill>
                      <a:srgbClr val="FF0000"/>
                    </a:solidFill>
                    <a:latin typeface="Arial" panose="020B0604020202020204" pitchFamily="34" charset="0"/>
                    <a:cs typeface="Arial" panose="020B0604020202020204" pitchFamily="34" charset="0"/>
                  </a:rPr>
                  <a:t>    pH decreases (solution becomes more acidic)</a:t>
                </a:r>
              </a:p>
            </p:txBody>
          </p:sp>
        </mc:Choice>
        <mc:Fallback xmlns="">
          <p:sp>
            <p:nvSpPr>
              <p:cNvPr id="10" name="TextBox 9"/>
              <p:cNvSpPr txBox="1">
                <a:spLocks noRot="1" noChangeAspect="1" noMove="1" noResize="1" noEditPoints="1" noAdjustHandles="1" noChangeArrowheads="1" noChangeShapeType="1" noTextEdit="1"/>
              </p:cNvSpPr>
              <p:nvPr/>
            </p:nvSpPr>
            <p:spPr>
              <a:xfrm>
                <a:off x="1324635" y="5875598"/>
                <a:ext cx="7616978" cy="461665"/>
              </a:xfrm>
              <a:prstGeom prst="rect">
                <a:avLst/>
              </a:prstGeom>
              <a:blipFill>
                <a:blip r:embed="rId14"/>
                <a:stretch>
                  <a:fillRect l="-1200" t="-19737" b="-19737"/>
                </a:stretch>
              </a:blipFill>
            </p:spPr>
            <p:txBody>
              <a:bodyPr/>
              <a:lstStyle/>
              <a:p>
                <a:r>
                  <a:rPr lang="en-US">
                    <a:noFill/>
                  </a:rPr>
                  <a:t> </a:t>
                </a:r>
              </a:p>
            </p:txBody>
          </p:sp>
        </mc:Fallback>
      </mc:AlternateContent>
    </p:spTree>
    <p:extLst>
      <p:ext uri="{BB962C8B-B14F-4D97-AF65-F5344CB8AC3E}">
        <p14:creationId xmlns:p14="http://schemas.microsoft.com/office/powerpoint/2010/main" val="236668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p:bldP spid="23" grpId="0"/>
      <p:bldP spid="24" grpId="0"/>
      <p:bldP spid="25" grpId="0"/>
      <p:bldP spid="6" grpId="0"/>
      <p:bldP spid="9" grpId="0"/>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Nickel Plating Example</a:t>
            </a:r>
          </a:p>
        </p:txBody>
      </p:sp>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8458200" y="6356350"/>
            <a:ext cx="2133600" cy="365125"/>
          </a:xfrm>
        </p:spPr>
        <p:txBody>
          <a:bodyPr/>
          <a:lstStyle/>
          <a:p>
            <a:fld id="{A748D552-2E59-4C4C-ACBB-207C47251780}" type="slidenum">
              <a:rPr lang="en-US" smtClean="0"/>
              <a:t>73</a:t>
            </a:fld>
            <a:endParaRPr lang="en-US" dirty="0"/>
          </a:p>
        </p:txBody>
      </p:sp>
      <p:pic>
        <p:nvPicPr>
          <p:cNvPr id="10" name="Picture 9"/>
          <p:cNvPicPr>
            <a:picLocks noChangeAspect="1"/>
          </p:cNvPicPr>
          <p:nvPr/>
        </p:nvPicPr>
        <p:blipFill>
          <a:blip r:embed="rId2"/>
          <a:stretch>
            <a:fillRect/>
          </a:stretch>
        </p:blipFill>
        <p:spPr>
          <a:xfrm>
            <a:off x="670560" y="1158240"/>
            <a:ext cx="7086600" cy="5443999"/>
          </a:xfrm>
          <a:prstGeom prst="rect">
            <a:avLst/>
          </a:prstGeom>
        </p:spPr>
      </p:pic>
    </p:spTree>
    <p:extLst>
      <p:ext uri="{BB962C8B-B14F-4D97-AF65-F5344CB8AC3E}">
        <p14:creationId xmlns:p14="http://schemas.microsoft.com/office/powerpoint/2010/main" val="106567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467600" y="6356350"/>
            <a:ext cx="2133600" cy="365125"/>
          </a:xfrm>
        </p:spPr>
        <p:txBody>
          <a:bodyPr/>
          <a:lstStyle/>
          <a:p>
            <a:fld id="{A748D552-2E59-4C4C-ACBB-207C47251780}" type="slidenum">
              <a:rPr lang="en-US" smtClean="0"/>
              <a:t>74</a:t>
            </a:fld>
            <a:endParaRPr lang="en-US" dirty="0"/>
          </a:p>
        </p:txBody>
      </p:sp>
      <p:grpSp>
        <p:nvGrpSpPr>
          <p:cNvPr id="3" name="Group 2"/>
          <p:cNvGrpSpPr/>
          <p:nvPr/>
        </p:nvGrpSpPr>
        <p:grpSpPr>
          <a:xfrm>
            <a:off x="655320" y="881743"/>
            <a:ext cx="7589520" cy="3629297"/>
            <a:chOff x="363583" y="960120"/>
            <a:chExt cx="7911738" cy="3794760"/>
          </a:xfrm>
        </p:grpSpPr>
        <p:pic>
          <p:nvPicPr>
            <p:cNvPr id="7" name="Picture 6"/>
            <p:cNvPicPr>
              <a:picLocks noChangeAspect="1"/>
            </p:cNvPicPr>
            <p:nvPr/>
          </p:nvPicPr>
          <p:blipFill>
            <a:blip r:embed="rId2"/>
            <a:stretch>
              <a:fillRect/>
            </a:stretch>
          </p:blipFill>
          <p:spPr>
            <a:xfrm>
              <a:off x="457200" y="960120"/>
              <a:ext cx="7818121" cy="3794760"/>
            </a:xfrm>
            <a:prstGeom prst="rect">
              <a:avLst/>
            </a:prstGeom>
          </p:spPr>
        </p:pic>
        <p:sp>
          <p:nvSpPr>
            <p:cNvPr id="2" name="TextBox 1"/>
            <p:cNvSpPr txBox="1"/>
            <p:nvPr/>
          </p:nvSpPr>
          <p:spPr>
            <a:xfrm>
              <a:off x="363583" y="4160800"/>
              <a:ext cx="6313715"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 Assume the system is operating under steady-state conditions.</a:t>
              </a:r>
            </a:p>
          </p:txBody>
        </p:sp>
      </p:grpSp>
    </p:spTree>
    <p:extLst>
      <p:ext uri="{BB962C8B-B14F-4D97-AF65-F5344CB8AC3E}">
        <p14:creationId xmlns:p14="http://schemas.microsoft.com/office/powerpoint/2010/main" val="3628855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6182" y="204238"/>
            <a:ext cx="8229600" cy="639762"/>
          </a:xfrm>
        </p:spPr>
        <p:txBody>
          <a:bodyPr/>
          <a:lstStyle/>
          <a:p>
            <a:r>
              <a:rPr lang="en-US" sz="3200" dirty="0"/>
              <a:t>Electrons as Reactants/Products</a:t>
            </a:r>
          </a:p>
        </p:txBody>
      </p:sp>
      <p:sp>
        <p:nvSpPr>
          <p:cNvPr id="4" name="Footer Placeholder 3"/>
          <p:cNvSpPr>
            <a:spLocks noGrp="1"/>
          </p:cNvSpPr>
          <p:nvPr>
            <p:ph type="ftr" sz="quarter" idx="11"/>
          </p:nvPr>
        </p:nvSpPr>
        <p:spPr/>
        <p:txBody>
          <a:bodyPr/>
          <a:lstStyle/>
          <a:p>
            <a:pPr algn="ctr">
              <a:defRPr/>
            </a:pPr>
            <a:r>
              <a:rPr lang="en-US" dirty="0"/>
              <a:t>ChE 331 – F20</a:t>
            </a:r>
          </a:p>
        </p:txBody>
      </p:sp>
      <p:sp>
        <p:nvSpPr>
          <p:cNvPr id="6" name="Slide Number Placeholder 5"/>
          <p:cNvSpPr>
            <a:spLocks noGrp="1"/>
          </p:cNvSpPr>
          <p:nvPr>
            <p:ph type="sldNum" sz="quarter" idx="12"/>
          </p:nvPr>
        </p:nvSpPr>
        <p:spPr>
          <a:xfrm>
            <a:off x="7140054" y="6347593"/>
            <a:ext cx="2133600" cy="365125"/>
          </a:xfrm>
        </p:spPr>
        <p:txBody>
          <a:bodyPr/>
          <a:lstStyle/>
          <a:p>
            <a:fld id="{A748D552-2E59-4C4C-ACBB-207C47251780}" type="slidenum">
              <a:rPr lang="en-US" smtClean="0"/>
              <a:t>8</a:t>
            </a:fld>
            <a:endParaRPr lang="en-US" dirty="0"/>
          </a:p>
        </p:txBody>
      </p:sp>
      <p:sp>
        <p:nvSpPr>
          <p:cNvPr id="10" name="TextBox 9"/>
          <p:cNvSpPr txBox="1"/>
          <p:nvPr/>
        </p:nvSpPr>
        <p:spPr>
          <a:xfrm>
            <a:off x="3224492" y="5544791"/>
            <a:ext cx="3048000" cy="400110"/>
          </a:xfrm>
          <a:prstGeom prst="rect">
            <a:avLst/>
          </a:prstGeom>
          <a:noFill/>
        </p:spPr>
        <p:txBody>
          <a:bodyPr wrap="square" rtlCol="0">
            <a:spAutoFit/>
          </a:bodyPr>
          <a:lstStyle/>
          <a:p>
            <a:r>
              <a:rPr lang="en-US" sz="2000" dirty="0"/>
              <a:t>Water electrolysis in H</a:t>
            </a:r>
            <a:r>
              <a:rPr lang="en-US" sz="2000" baseline="-25000" dirty="0"/>
              <a:t>2</a:t>
            </a:r>
            <a:r>
              <a:rPr lang="en-US" sz="2000" dirty="0"/>
              <a:t>SO</a:t>
            </a:r>
            <a:r>
              <a:rPr lang="en-US" sz="2000" baseline="-25000" dirty="0"/>
              <a:t>4</a:t>
            </a:r>
          </a:p>
        </p:txBody>
      </p:sp>
      <p:sp>
        <p:nvSpPr>
          <p:cNvPr id="11" name="TextBox 10"/>
          <p:cNvSpPr txBox="1"/>
          <p:nvPr/>
        </p:nvSpPr>
        <p:spPr>
          <a:xfrm>
            <a:off x="1947775" y="1269313"/>
            <a:ext cx="2160494"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Pumps electrons </a:t>
            </a:r>
          </a:p>
          <a:p>
            <a:r>
              <a:rPr lang="en-US" dirty="0">
                <a:latin typeface="Arial" panose="020B0604020202020204" pitchFamily="34" charset="0"/>
                <a:cs typeface="Arial" panose="020B0604020202020204" pitchFamily="34" charset="0"/>
              </a:rPr>
              <a:t>by inducing </a:t>
            </a:r>
            <a:r>
              <a:rPr lang="en-US" b="1" dirty="0">
                <a:latin typeface="Arial" panose="020B0604020202020204" pitchFamily="34" charset="0"/>
                <a:cs typeface="Arial" panose="020B0604020202020204" pitchFamily="34" charset="0"/>
              </a:rPr>
              <a:t>voltage</a:t>
            </a:r>
            <a:r>
              <a:rPr lang="en-US" dirty="0">
                <a:latin typeface="Arial" panose="020B0604020202020204" pitchFamily="34" charset="0"/>
                <a:cs typeface="Arial" panose="020B0604020202020204" pitchFamily="34" charset="0"/>
              </a:rPr>
              <a:t> difference</a:t>
            </a:r>
            <a:endParaRPr lang="en-US" baseline="-25000" dirty="0">
              <a:latin typeface="Arial" panose="020B0604020202020204" pitchFamily="34" charset="0"/>
              <a:cs typeface="Arial" panose="020B0604020202020204" pitchFamily="34" charset="0"/>
            </a:endParaRPr>
          </a:p>
        </p:txBody>
      </p:sp>
      <p:sp>
        <p:nvSpPr>
          <p:cNvPr id="13" name="TextBox 12"/>
          <p:cNvSpPr txBox="1"/>
          <p:nvPr/>
        </p:nvSpPr>
        <p:spPr>
          <a:xfrm>
            <a:off x="6385037" y="1422807"/>
            <a:ext cx="2344169"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Electrons flow out of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terminal</a:t>
            </a:r>
            <a:endParaRPr lang="en-US" b="1" baseline="-25000" dirty="0">
              <a:latin typeface="Arial" panose="020B0604020202020204" pitchFamily="34" charset="0"/>
              <a:cs typeface="Arial" panose="020B0604020202020204" pitchFamily="34" charset="0"/>
            </a:endParaRPr>
          </a:p>
        </p:txBody>
      </p:sp>
      <p:sp>
        <p:nvSpPr>
          <p:cNvPr id="16" name="TextBox 15"/>
          <p:cNvSpPr txBox="1"/>
          <p:nvPr/>
        </p:nvSpPr>
        <p:spPr>
          <a:xfrm>
            <a:off x="5090272" y="2229263"/>
            <a:ext cx="267820" cy="461665"/>
          </a:xfrm>
          <a:prstGeom prst="rect">
            <a:avLst/>
          </a:prstGeom>
          <a:noFill/>
        </p:spPr>
        <p:txBody>
          <a:bodyPr wrap="square" rtlCol="0">
            <a:spAutoFit/>
          </a:bodyPr>
          <a:lstStyle/>
          <a:p>
            <a:r>
              <a:rPr lang="en-US" sz="2400" dirty="0"/>
              <a:t>+</a:t>
            </a:r>
            <a:endParaRPr lang="en-US" dirty="0"/>
          </a:p>
        </p:txBody>
      </p:sp>
      <p:sp>
        <p:nvSpPr>
          <p:cNvPr id="20" name="TextBox 19"/>
          <p:cNvSpPr txBox="1"/>
          <p:nvPr/>
        </p:nvSpPr>
        <p:spPr>
          <a:xfrm>
            <a:off x="6635564" y="2748459"/>
            <a:ext cx="234987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Current flows in opposite direction (out of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terminal and into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terminal)</a:t>
            </a:r>
            <a:endParaRPr lang="en-US" b="1" baseline="-25000" dirty="0">
              <a:latin typeface="Arial" panose="020B0604020202020204" pitchFamily="34" charset="0"/>
              <a:cs typeface="Arial" panose="020B0604020202020204" pitchFamily="34" charset="0"/>
            </a:endParaRPr>
          </a:p>
        </p:txBody>
      </p:sp>
      <p:cxnSp>
        <p:nvCxnSpPr>
          <p:cNvPr id="5" name="Straight Connector 4"/>
          <p:cNvCxnSpPr/>
          <p:nvPr/>
        </p:nvCxnSpPr>
        <p:spPr>
          <a:xfrm>
            <a:off x="3912532" y="1870098"/>
            <a:ext cx="265580" cy="5005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589587" y="2273133"/>
            <a:ext cx="671792" cy="4265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5681709" y="3305284"/>
            <a:ext cx="944889" cy="323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8" name="Group 107"/>
          <p:cNvGrpSpPr>
            <a:grpSpLocks noChangeAspect="1"/>
          </p:cNvGrpSpPr>
          <p:nvPr/>
        </p:nvGrpSpPr>
        <p:grpSpPr bwMode="auto">
          <a:xfrm>
            <a:off x="2739007" y="1882884"/>
            <a:ext cx="7851775" cy="4035425"/>
            <a:chOff x="1601" y="1259"/>
            <a:chExt cx="4946" cy="2542"/>
          </a:xfrm>
        </p:grpSpPr>
        <p:sp>
          <p:nvSpPr>
            <p:cNvPr id="129" name="AutoShape 106"/>
            <p:cNvSpPr>
              <a:spLocks noChangeAspect="1" noChangeArrowheads="1" noTextEdit="1"/>
            </p:cNvSpPr>
            <p:nvPr/>
          </p:nvSpPr>
          <p:spPr bwMode="auto">
            <a:xfrm>
              <a:off x="1601" y="1259"/>
              <a:ext cx="2558" cy="2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08"/>
            <p:cNvSpPr>
              <a:spLocks noChangeArrowheads="1"/>
            </p:cNvSpPr>
            <p:nvPr/>
          </p:nvSpPr>
          <p:spPr bwMode="auto">
            <a:xfrm>
              <a:off x="1601" y="1260"/>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1" name="Rectangle 109"/>
            <p:cNvSpPr>
              <a:spLocks noChangeArrowheads="1"/>
            </p:cNvSpPr>
            <p:nvPr/>
          </p:nvSpPr>
          <p:spPr bwMode="auto">
            <a:xfrm>
              <a:off x="1601" y="1468"/>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2" name="Rectangle 110"/>
            <p:cNvSpPr>
              <a:spLocks noChangeArrowheads="1"/>
            </p:cNvSpPr>
            <p:nvPr/>
          </p:nvSpPr>
          <p:spPr bwMode="auto">
            <a:xfrm>
              <a:off x="1601" y="1676"/>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3" name="Rectangle 111"/>
            <p:cNvSpPr>
              <a:spLocks noChangeArrowheads="1"/>
            </p:cNvSpPr>
            <p:nvPr/>
          </p:nvSpPr>
          <p:spPr bwMode="auto">
            <a:xfrm>
              <a:off x="1601" y="1884"/>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4" name="Rectangle 112"/>
            <p:cNvSpPr>
              <a:spLocks noChangeArrowheads="1"/>
            </p:cNvSpPr>
            <p:nvPr/>
          </p:nvSpPr>
          <p:spPr bwMode="auto">
            <a:xfrm>
              <a:off x="2065" y="1884"/>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5" name="Rectangle 113"/>
            <p:cNvSpPr>
              <a:spLocks noChangeArrowheads="1"/>
            </p:cNvSpPr>
            <p:nvPr/>
          </p:nvSpPr>
          <p:spPr bwMode="auto">
            <a:xfrm>
              <a:off x="3341" y="1884"/>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6" name="Rectangle 114"/>
            <p:cNvSpPr>
              <a:spLocks noChangeArrowheads="1"/>
            </p:cNvSpPr>
            <p:nvPr/>
          </p:nvSpPr>
          <p:spPr bwMode="auto">
            <a:xfrm>
              <a:off x="1601" y="2094"/>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7" name="Rectangle 115"/>
            <p:cNvSpPr>
              <a:spLocks noChangeArrowheads="1"/>
            </p:cNvSpPr>
            <p:nvPr/>
          </p:nvSpPr>
          <p:spPr bwMode="auto">
            <a:xfrm>
              <a:off x="1601" y="2302"/>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8" name="Rectangle 116"/>
            <p:cNvSpPr>
              <a:spLocks noChangeArrowheads="1"/>
            </p:cNvSpPr>
            <p:nvPr/>
          </p:nvSpPr>
          <p:spPr bwMode="auto">
            <a:xfrm>
              <a:off x="1601" y="2510"/>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9" name="Rectangle 117"/>
            <p:cNvSpPr>
              <a:spLocks noChangeArrowheads="1"/>
            </p:cNvSpPr>
            <p:nvPr/>
          </p:nvSpPr>
          <p:spPr bwMode="auto">
            <a:xfrm>
              <a:off x="1601" y="2717"/>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0" name="Rectangle 118"/>
            <p:cNvSpPr>
              <a:spLocks noChangeArrowheads="1"/>
            </p:cNvSpPr>
            <p:nvPr/>
          </p:nvSpPr>
          <p:spPr bwMode="auto">
            <a:xfrm>
              <a:off x="1601" y="2925"/>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1" name="Rectangle 119"/>
            <p:cNvSpPr>
              <a:spLocks noChangeArrowheads="1"/>
            </p:cNvSpPr>
            <p:nvPr/>
          </p:nvSpPr>
          <p:spPr bwMode="auto">
            <a:xfrm>
              <a:off x="1601" y="3133"/>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2" name="Rectangle 120"/>
            <p:cNvSpPr>
              <a:spLocks noChangeArrowheads="1"/>
            </p:cNvSpPr>
            <p:nvPr/>
          </p:nvSpPr>
          <p:spPr bwMode="auto">
            <a:xfrm>
              <a:off x="1601" y="3343"/>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3" name="Rectangle 121"/>
            <p:cNvSpPr>
              <a:spLocks noChangeArrowheads="1"/>
            </p:cNvSpPr>
            <p:nvPr/>
          </p:nvSpPr>
          <p:spPr bwMode="auto">
            <a:xfrm>
              <a:off x="1601" y="3551"/>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4" name="Line 122"/>
            <p:cNvSpPr>
              <a:spLocks noChangeShapeType="1"/>
            </p:cNvSpPr>
            <p:nvPr/>
          </p:nvSpPr>
          <p:spPr bwMode="auto">
            <a:xfrm>
              <a:off x="1817" y="1714"/>
              <a:ext cx="0" cy="1747"/>
            </a:xfrm>
            <a:prstGeom prst="line">
              <a:avLst/>
            </a:prstGeom>
            <a:noFill/>
            <a:ln w="1428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Line 123"/>
            <p:cNvSpPr>
              <a:spLocks noChangeShapeType="1"/>
            </p:cNvSpPr>
            <p:nvPr/>
          </p:nvSpPr>
          <p:spPr bwMode="auto">
            <a:xfrm>
              <a:off x="1814" y="3468"/>
              <a:ext cx="2204" cy="0"/>
            </a:xfrm>
            <a:prstGeom prst="line">
              <a:avLst/>
            </a:prstGeom>
            <a:noFill/>
            <a:ln w="1428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Line 124"/>
            <p:cNvSpPr>
              <a:spLocks noChangeShapeType="1"/>
            </p:cNvSpPr>
            <p:nvPr/>
          </p:nvSpPr>
          <p:spPr bwMode="auto">
            <a:xfrm flipV="1">
              <a:off x="4021" y="1714"/>
              <a:ext cx="0" cy="1747"/>
            </a:xfrm>
            <a:prstGeom prst="line">
              <a:avLst/>
            </a:prstGeom>
            <a:noFill/>
            <a:ln w="1428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Line 125"/>
            <p:cNvSpPr>
              <a:spLocks noChangeShapeType="1"/>
            </p:cNvSpPr>
            <p:nvPr/>
          </p:nvSpPr>
          <p:spPr bwMode="auto">
            <a:xfrm>
              <a:off x="1817" y="2296"/>
              <a:ext cx="2204" cy="0"/>
            </a:xfrm>
            <a:prstGeom prst="line">
              <a:avLst/>
            </a:prstGeom>
            <a:noFill/>
            <a:ln w="1428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Rectangle 126"/>
            <p:cNvSpPr>
              <a:spLocks noChangeArrowheads="1"/>
            </p:cNvSpPr>
            <p:nvPr/>
          </p:nvSpPr>
          <p:spPr bwMode="auto">
            <a:xfrm>
              <a:off x="2049" y="2645"/>
              <a:ext cx="348" cy="3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27"/>
            <p:cNvSpPr>
              <a:spLocks noChangeArrowheads="1"/>
            </p:cNvSpPr>
            <p:nvPr/>
          </p:nvSpPr>
          <p:spPr bwMode="auto">
            <a:xfrm>
              <a:off x="2049" y="2645"/>
              <a:ext cx="348" cy="349"/>
            </a:xfrm>
            <a:prstGeom prst="rect">
              <a:avLst/>
            </a:prstGeom>
            <a:noFill/>
            <a:ln w="1428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28"/>
            <p:cNvSpPr>
              <a:spLocks noChangeArrowheads="1"/>
            </p:cNvSpPr>
            <p:nvPr/>
          </p:nvSpPr>
          <p:spPr bwMode="auto">
            <a:xfrm>
              <a:off x="2147" y="2704"/>
              <a:ext cx="13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Times New Roman" panose="02020603050405020304" pitchFamily="18"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1" name="Rectangle 129"/>
            <p:cNvSpPr>
              <a:spLocks noChangeArrowheads="1"/>
            </p:cNvSpPr>
            <p:nvPr/>
          </p:nvSpPr>
          <p:spPr bwMode="auto">
            <a:xfrm>
              <a:off x="2218" y="2704"/>
              <a:ext cx="9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2" name="Line 130"/>
            <p:cNvSpPr>
              <a:spLocks noChangeShapeType="1"/>
            </p:cNvSpPr>
            <p:nvPr/>
          </p:nvSpPr>
          <p:spPr bwMode="auto">
            <a:xfrm flipV="1">
              <a:off x="2165" y="1947"/>
              <a:ext cx="0" cy="698"/>
            </a:xfrm>
            <a:prstGeom prst="line">
              <a:avLst/>
            </a:prstGeom>
            <a:noFill/>
            <a:ln w="1428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Line 131"/>
            <p:cNvSpPr>
              <a:spLocks noChangeShapeType="1"/>
            </p:cNvSpPr>
            <p:nvPr/>
          </p:nvSpPr>
          <p:spPr bwMode="auto">
            <a:xfrm>
              <a:off x="2165" y="1947"/>
              <a:ext cx="463" cy="1"/>
            </a:xfrm>
            <a:prstGeom prst="line">
              <a:avLst/>
            </a:prstGeom>
            <a:noFill/>
            <a:ln w="1428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32"/>
            <p:cNvSpPr>
              <a:spLocks noChangeArrowheads="1"/>
            </p:cNvSpPr>
            <p:nvPr/>
          </p:nvSpPr>
          <p:spPr bwMode="auto">
            <a:xfrm>
              <a:off x="3325" y="2645"/>
              <a:ext cx="348" cy="3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33"/>
            <p:cNvSpPr>
              <a:spLocks noChangeArrowheads="1"/>
            </p:cNvSpPr>
            <p:nvPr/>
          </p:nvSpPr>
          <p:spPr bwMode="auto">
            <a:xfrm>
              <a:off x="3325" y="2645"/>
              <a:ext cx="348" cy="349"/>
            </a:xfrm>
            <a:prstGeom prst="rect">
              <a:avLst/>
            </a:prstGeom>
            <a:noFill/>
            <a:ln w="1428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Rectangle 134"/>
            <p:cNvSpPr>
              <a:spLocks noChangeArrowheads="1"/>
            </p:cNvSpPr>
            <p:nvPr/>
          </p:nvSpPr>
          <p:spPr bwMode="auto">
            <a:xfrm>
              <a:off x="3423" y="2703"/>
              <a:ext cx="1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1" i="0" u="none" strike="noStrike" cap="none" normalizeH="0" baseline="0">
                  <a:ln>
                    <a:noFill/>
                  </a:ln>
                  <a:solidFill>
                    <a:srgbClr val="000000"/>
                  </a:solidFill>
                  <a:effectLst/>
                  <a:latin typeface="Times New Roman" panose="02020603050405020304" pitchFamily="18"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7" name="Rectangle 135"/>
            <p:cNvSpPr>
              <a:spLocks noChangeArrowheads="1"/>
            </p:cNvSpPr>
            <p:nvPr/>
          </p:nvSpPr>
          <p:spPr bwMode="auto">
            <a:xfrm>
              <a:off x="3515" y="2703"/>
              <a:ext cx="12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8" name="Line 136"/>
            <p:cNvSpPr>
              <a:spLocks noChangeShapeType="1"/>
            </p:cNvSpPr>
            <p:nvPr/>
          </p:nvSpPr>
          <p:spPr bwMode="auto">
            <a:xfrm flipV="1">
              <a:off x="3509" y="1947"/>
              <a:ext cx="1" cy="698"/>
            </a:xfrm>
            <a:prstGeom prst="line">
              <a:avLst/>
            </a:prstGeom>
            <a:noFill/>
            <a:ln w="1428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Line 137"/>
            <p:cNvSpPr>
              <a:spLocks noChangeShapeType="1"/>
            </p:cNvSpPr>
            <p:nvPr/>
          </p:nvSpPr>
          <p:spPr bwMode="auto">
            <a:xfrm flipH="1">
              <a:off x="3006" y="1949"/>
              <a:ext cx="490" cy="0"/>
            </a:xfrm>
            <a:prstGeom prst="line">
              <a:avLst/>
            </a:prstGeom>
            <a:noFill/>
            <a:ln w="1428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Rectangle 138"/>
            <p:cNvSpPr>
              <a:spLocks noChangeArrowheads="1"/>
            </p:cNvSpPr>
            <p:nvPr/>
          </p:nvSpPr>
          <p:spPr bwMode="auto">
            <a:xfrm>
              <a:off x="4317" y="1633"/>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1" name="Rectangle 139"/>
            <p:cNvSpPr>
              <a:spLocks noChangeArrowheads="1"/>
            </p:cNvSpPr>
            <p:nvPr/>
          </p:nvSpPr>
          <p:spPr bwMode="auto">
            <a:xfrm>
              <a:off x="4419" y="1633"/>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00000"/>
                  </a:solidFill>
                  <a:effectLst/>
                  <a:latin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2" name="Rectangle 140"/>
            <p:cNvSpPr>
              <a:spLocks noChangeArrowheads="1"/>
            </p:cNvSpPr>
            <p:nvPr/>
          </p:nvSpPr>
          <p:spPr bwMode="auto">
            <a:xfrm>
              <a:off x="4638" y="1535"/>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3" name="Rectangle 141"/>
            <p:cNvSpPr>
              <a:spLocks noChangeArrowheads="1"/>
            </p:cNvSpPr>
            <p:nvPr/>
          </p:nvSpPr>
          <p:spPr bwMode="auto">
            <a:xfrm>
              <a:off x="4729" y="1535"/>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4" name="Line 142"/>
            <p:cNvSpPr>
              <a:spLocks noChangeShapeType="1"/>
            </p:cNvSpPr>
            <p:nvPr/>
          </p:nvSpPr>
          <p:spPr bwMode="auto">
            <a:xfrm flipV="1">
              <a:off x="2049" y="1831"/>
              <a:ext cx="0" cy="233"/>
            </a:xfrm>
            <a:prstGeom prst="line">
              <a:avLst/>
            </a:prstGeom>
            <a:noFill/>
            <a:ln w="1428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Freeform 143"/>
            <p:cNvSpPr>
              <a:spLocks noEditPoints="1"/>
            </p:cNvSpPr>
            <p:nvPr/>
          </p:nvSpPr>
          <p:spPr bwMode="auto">
            <a:xfrm>
              <a:off x="2049" y="1792"/>
              <a:ext cx="232" cy="78"/>
            </a:xfrm>
            <a:custGeom>
              <a:avLst/>
              <a:gdLst>
                <a:gd name="T0" fmla="*/ 0 w 232"/>
                <a:gd name="T1" fmla="*/ 32 h 78"/>
                <a:gd name="T2" fmla="*/ 167 w 232"/>
                <a:gd name="T3" fmla="*/ 32 h 78"/>
                <a:gd name="T4" fmla="*/ 167 w 232"/>
                <a:gd name="T5" fmla="*/ 45 h 78"/>
                <a:gd name="T6" fmla="*/ 0 w 232"/>
                <a:gd name="T7" fmla="*/ 45 h 78"/>
                <a:gd name="T8" fmla="*/ 0 w 232"/>
                <a:gd name="T9" fmla="*/ 32 h 78"/>
                <a:gd name="T10" fmla="*/ 155 w 232"/>
                <a:gd name="T11" fmla="*/ 0 h 78"/>
                <a:gd name="T12" fmla="*/ 232 w 232"/>
                <a:gd name="T13" fmla="*/ 39 h 78"/>
                <a:gd name="T14" fmla="*/ 155 w 232"/>
                <a:gd name="T15" fmla="*/ 78 h 78"/>
                <a:gd name="T16" fmla="*/ 155 w 232"/>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78">
                  <a:moveTo>
                    <a:pt x="0" y="32"/>
                  </a:moveTo>
                  <a:lnTo>
                    <a:pt x="167" y="32"/>
                  </a:lnTo>
                  <a:lnTo>
                    <a:pt x="167" y="45"/>
                  </a:lnTo>
                  <a:lnTo>
                    <a:pt x="0" y="45"/>
                  </a:lnTo>
                  <a:lnTo>
                    <a:pt x="0" y="32"/>
                  </a:lnTo>
                  <a:close/>
                  <a:moveTo>
                    <a:pt x="155" y="0"/>
                  </a:moveTo>
                  <a:lnTo>
                    <a:pt x="232" y="39"/>
                  </a:lnTo>
                  <a:lnTo>
                    <a:pt x="155" y="78"/>
                  </a:lnTo>
                  <a:lnTo>
                    <a:pt x="155"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Rectangle 144"/>
            <p:cNvSpPr>
              <a:spLocks noChangeArrowheads="1"/>
            </p:cNvSpPr>
            <p:nvPr/>
          </p:nvSpPr>
          <p:spPr bwMode="auto">
            <a:xfrm>
              <a:off x="2026" y="1652"/>
              <a:ext cx="12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Times New Roman" panose="02020603050405020304" pitchFamily="18"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7" name="Rectangle 145"/>
            <p:cNvSpPr>
              <a:spLocks noChangeArrowheads="1"/>
            </p:cNvSpPr>
            <p:nvPr/>
          </p:nvSpPr>
          <p:spPr bwMode="auto">
            <a:xfrm>
              <a:off x="2090" y="1649"/>
              <a:ext cx="7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8" name="Rectangle 146"/>
            <p:cNvSpPr>
              <a:spLocks noChangeArrowheads="1"/>
            </p:cNvSpPr>
            <p:nvPr/>
          </p:nvSpPr>
          <p:spPr bwMode="auto">
            <a:xfrm>
              <a:off x="2119" y="1652"/>
              <a:ext cx="9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9" name="Rectangle 147"/>
            <p:cNvSpPr>
              <a:spLocks noChangeArrowheads="1"/>
            </p:cNvSpPr>
            <p:nvPr/>
          </p:nvSpPr>
          <p:spPr bwMode="auto">
            <a:xfrm>
              <a:off x="3651" y="1885"/>
              <a:ext cx="12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Times New Roman" panose="02020603050405020304" pitchFamily="18"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0" name="Rectangle 148"/>
            <p:cNvSpPr>
              <a:spLocks noChangeArrowheads="1"/>
            </p:cNvSpPr>
            <p:nvPr/>
          </p:nvSpPr>
          <p:spPr bwMode="auto">
            <a:xfrm>
              <a:off x="3714" y="1881"/>
              <a:ext cx="7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1" name="Rectangle 149"/>
            <p:cNvSpPr>
              <a:spLocks noChangeArrowheads="1"/>
            </p:cNvSpPr>
            <p:nvPr/>
          </p:nvSpPr>
          <p:spPr bwMode="auto">
            <a:xfrm>
              <a:off x="3743" y="1885"/>
              <a:ext cx="9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2" name="Line 150"/>
            <p:cNvSpPr>
              <a:spLocks noChangeShapeType="1"/>
            </p:cNvSpPr>
            <p:nvPr/>
          </p:nvSpPr>
          <p:spPr bwMode="auto">
            <a:xfrm>
              <a:off x="3325" y="1831"/>
              <a:ext cx="232" cy="0"/>
            </a:xfrm>
            <a:prstGeom prst="line">
              <a:avLst/>
            </a:prstGeom>
            <a:noFill/>
            <a:ln w="1428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Freeform 151"/>
            <p:cNvSpPr>
              <a:spLocks noEditPoints="1"/>
            </p:cNvSpPr>
            <p:nvPr/>
          </p:nvSpPr>
          <p:spPr bwMode="auto">
            <a:xfrm>
              <a:off x="3518" y="1831"/>
              <a:ext cx="78" cy="233"/>
            </a:xfrm>
            <a:custGeom>
              <a:avLst/>
              <a:gdLst>
                <a:gd name="T0" fmla="*/ 46 w 78"/>
                <a:gd name="T1" fmla="*/ 0 h 233"/>
                <a:gd name="T2" fmla="*/ 46 w 78"/>
                <a:gd name="T3" fmla="*/ 168 h 233"/>
                <a:gd name="T4" fmla="*/ 33 w 78"/>
                <a:gd name="T5" fmla="*/ 168 h 233"/>
                <a:gd name="T6" fmla="*/ 33 w 78"/>
                <a:gd name="T7" fmla="*/ 0 h 233"/>
                <a:gd name="T8" fmla="*/ 46 w 78"/>
                <a:gd name="T9" fmla="*/ 0 h 233"/>
                <a:gd name="T10" fmla="*/ 78 w 78"/>
                <a:gd name="T11" fmla="*/ 155 h 233"/>
                <a:gd name="T12" fmla="*/ 39 w 78"/>
                <a:gd name="T13" fmla="*/ 233 h 233"/>
                <a:gd name="T14" fmla="*/ 0 w 78"/>
                <a:gd name="T15" fmla="*/ 155 h 233"/>
                <a:gd name="T16" fmla="*/ 78 w 78"/>
                <a:gd name="T17" fmla="*/ 15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33">
                  <a:moveTo>
                    <a:pt x="46" y="0"/>
                  </a:moveTo>
                  <a:lnTo>
                    <a:pt x="46" y="168"/>
                  </a:lnTo>
                  <a:lnTo>
                    <a:pt x="33" y="168"/>
                  </a:lnTo>
                  <a:lnTo>
                    <a:pt x="33" y="0"/>
                  </a:lnTo>
                  <a:lnTo>
                    <a:pt x="46" y="0"/>
                  </a:lnTo>
                  <a:close/>
                  <a:moveTo>
                    <a:pt x="78" y="155"/>
                  </a:moveTo>
                  <a:lnTo>
                    <a:pt x="39" y="233"/>
                  </a:lnTo>
                  <a:lnTo>
                    <a:pt x="0" y="155"/>
                  </a:lnTo>
                  <a:lnTo>
                    <a:pt x="78" y="155"/>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52"/>
            <p:cNvSpPr>
              <a:spLocks noEditPoints="1"/>
            </p:cNvSpPr>
            <p:nvPr/>
          </p:nvSpPr>
          <p:spPr bwMode="auto">
            <a:xfrm>
              <a:off x="2233" y="1965"/>
              <a:ext cx="232" cy="77"/>
            </a:xfrm>
            <a:custGeom>
              <a:avLst/>
              <a:gdLst>
                <a:gd name="T0" fmla="*/ 232 w 232"/>
                <a:gd name="T1" fmla="*/ 32 h 77"/>
                <a:gd name="T2" fmla="*/ 64 w 232"/>
                <a:gd name="T3" fmla="*/ 32 h 77"/>
                <a:gd name="T4" fmla="*/ 64 w 232"/>
                <a:gd name="T5" fmla="*/ 45 h 77"/>
                <a:gd name="T6" fmla="*/ 232 w 232"/>
                <a:gd name="T7" fmla="*/ 44 h 77"/>
                <a:gd name="T8" fmla="*/ 232 w 232"/>
                <a:gd name="T9" fmla="*/ 32 h 77"/>
                <a:gd name="T10" fmla="*/ 77 w 232"/>
                <a:gd name="T11" fmla="*/ 0 h 77"/>
                <a:gd name="T12" fmla="*/ 0 w 232"/>
                <a:gd name="T13" fmla="*/ 39 h 77"/>
                <a:gd name="T14" fmla="*/ 77 w 232"/>
                <a:gd name="T15" fmla="*/ 77 h 77"/>
                <a:gd name="T16" fmla="*/ 77 w 232"/>
                <a:gd name="T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77">
                  <a:moveTo>
                    <a:pt x="232" y="32"/>
                  </a:moveTo>
                  <a:lnTo>
                    <a:pt x="64" y="32"/>
                  </a:lnTo>
                  <a:lnTo>
                    <a:pt x="64" y="45"/>
                  </a:lnTo>
                  <a:lnTo>
                    <a:pt x="232" y="44"/>
                  </a:lnTo>
                  <a:lnTo>
                    <a:pt x="232" y="32"/>
                  </a:lnTo>
                  <a:close/>
                  <a:moveTo>
                    <a:pt x="77" y="0"/>
                  </a:moveTo>
                  <a:lnTo>
                    <a:pt x="0" y="39"/>
                  </a:lnTo>
                  <a:lnTo>
                    <a:pt x="77" y="77"/>
                  </a:lnTo>
                  <a:lnTo>
                    <a:pt x="77"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53"/>
            <p:cNvSpPr>
              <a:spLocks noEditPoints="1"/>
            </p:cNvSpPr>
            <p:nvPr/>
          </p:nvSpPr>
          <p:spPr bwMode="auto">
            <a:xfrm>
              <a:off x="3200" y="1968"/>
              <a:ext cx="232" cy="77"/>
            </a:xfrm>
            <a:custGeom>
              <a:avLst/>
              <a:gdLst>
                <a:gd name="T0" fmla="*/ 232 w 232"/>
                <a:gd name="T1" fmla="*/ 32 h 77"/>
                <a:gd name="T2" fmla="*/ 64 w 232"/>
                <a:gd name="T3" fmla="*/ 32 h 77"/>
                <a:gd name="T4" fmla="*/ 64 w 232"/>
                <a:gd name="T5" fmla="*/ 45 h 77"/>
                <a:gd name="T6" fmla="*/ 232 w 232"/>
                <a:gd name="T7" fmla="*/ 45 h 77"/>
                <a:gd name="T8" fmla="*/ 232 w 232"/>
                <a:gd name="T9" fmla="*/ 32 h 77"/>
                <a:gd name="T10" fmla="*/ 77 w 232"/>
                <a:gd name="T11" fmla="*/ 0 h 77"/>
                <a:gd name="T12" fmla="*/ 0 w 232"/>
                <a:gd name="T13" fmla="*/ 39 h 77"/>
                <a:gd name="T14" fmla="*/ 77 w 232"/>
                <a:gd name="T15" fmla="*/ 77 h 77"/>
                <a:gd name="T16" fmla="*/ 77 w 232"/>
                <a:gd name="T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77">
                  <a:moveTo>
                    <a:pt x="232" y="32"/>
                  </a:moveTo>
                  <a:lnTo>
                    <a:pt x="64" y="32"/>
                  </a:lnTo>
                  <a:lnTo>
                    <a:pt x="64" y="45"/>
                  </a:lnTo>
                  <a:lnTo>
                    <a:pt x="232" y="45"/>
                  </a:lnTo>
                  <a:lnTo>
                    <a:pt x="232" y="32"/>
                  </a:lnTo>
                  <a:close/>
                  <a:moveTo>
                    <a:pt x="77" y="0"/>
                  </a:moveTo>
                  <a:lnTo>
                    <a:pt x="0" y="39"/>
                  </a:lnTo>
                  <a:lnTo>
                    <a:pt x="77" y="77"/>
                  </a:lnTo>
                  <a:lnTo>
                    <a:pt x="77"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Rectangle 154"/>
            <p:cNvSpPr>
              <a:spLocks noChangeArrowheads="1"/>
            </p:cNvSpPr>
            <p:nvPr/>
          </p:nvSpPr>
          <p:spPr bwMode="auto">
            <a:xfrm>
              <a:off x="3304" y="2055"/>
              <a:ext cx="4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I</a:t>
              </a:r>
            </a:p>
          </p:txBody>
        </p:sp>
        <p:sp>
          <p:nvSpPr>
            <p:cNvPr id="177" name="Rectangle 155"/>
            <p:cNvSpPr>
              <a:spLocks noChangeArrowheads="1"/>
            </p:cNvSpPr>
            <p:nvPr/>
          </p:nvSpPr>
          <p:spPr bwMode="auto">
            <a:xfrm>
              <a:off x="3344" y="2055"/>
              <a:ext cx="9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8" name="Freeform 156"/>
            <p:cNvSpPr>
              <a:spLocks noEditPoints="1"/>
            </p:cNvSpPr>
            <p:nvPr/>
          </p:nvSpPr>
          <p:spPr bwMode="auto">
            <a:xfrm>
              <a:off x="2513" y="2491"/>
              <a:ext cx="580" cy="77"/>
            </a:xfrm>
            <a:custGeom>
              <a:avLst/>
              <a:gdLst>
                <a:gd name="T0" fmla="*/ 580 w 580"/>
                <a:gd name="T1" fmla="*/ 32 h 77"/>
                <a:gd name="T2" fmla="*/ 64 w 580"/>
                <a:gd name="T3" fmla="*/ 32 h 77"/>
                <a:gd name="T4" fmla="*/ 64 w 580"/>
                <a:gd name="T5" fmla="*/ 45 h 77"/>
                <a:gd name="T6" fmla="*/ 580 w 580"/>
                <a:gd name="T7" fmla="*/ 44 h 77"/>
                <a:gd name="T8" fmla="*/ 580 w 580"/>
                <a:gd name="T9" fmla="*/ 32 h 77"/>
                <a:gd name="T10" fmla="*/ 77 w 580"/>
                <a:gd name="T11" fmla="*/ 0 h 77"/>
                <a:gd name="T12" fmla="*/ 0 w 580"/>
                <a:gd name="T13" fmla="*/ 39 h 77"/>
                <a:gd name="T14" fmla="*/ 77 w 580"/>
                <a:gd name="T15" fmla="*/ 77 h 77"/>
                <a:gd name="T16" fmla="*/ 77 w 580"/>
                <a:gd name="T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77">
                  <a:moveTo>
                    <a:pt x="580" y="32"/>
                  </a:moveTo>
                  <a:lnTo>
                    <a:pt x="64" y="32"/>
                  </a:lnTo>
                  <a:lnTo>
                    <a:pt x="64" y="45"/>
                  </a:lnTo>
                  <a:lnTo>
                    <a:pt x="580" y="44"/>
                  </a:lnTo>
                  <a:lnTo>
                    <a:pt x="580" y="32"/>
                  </a:lnTo>
                  <a:close/>
                  <a:moveTo>
                    <a:pt x="77" y="0"/>
                  </a:moveTo>
                  <a:lnTo>
                    <a:pt x="0" y="39"/>
                  </a:lnTo>
                  <a:lnTo>
                    <a:pt x="77" y="77"/>
                  </a:lnTo>
                  <a:lnTo>
                    <a:pt x="77"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Rectangle 157"/>
            <p:cNvSpPr>
              <a:spLocks noChangeArrowheads="1"/>
            </p:cNvSpPr>
            <p:nvPr/>
          </p:nvSpPr>
          <p:spPr bwMode="auto">
            <a:xfrm>
              <a:off x="2461" y="2341"/>
              <a:ext cx="25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Times New Roman" panose="02020603050405020304" pitchFamily="18" charset="0"/>
                </a:rPr>
                <a:t>SO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0" name="Rectangle 158"/>
            <p:cNvSpPr>
              <a:spLocks noChangeArrowheads="1"/>
            </p:cNvSpPr>
            <p:nvPr/>
          </p:nvSpPr>
          <p:spPr bwMode="auto">
            <a:xfrm>
              <a:off x="2651" y="2401"/>
              <a:ext cx="8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Times New Roman" panose="02020603050405020304" pitchFamily="18"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1" name="Rectangle 159"/>
            <p:cNvSpPr>
              <a:spLocks noChangeArrowheads="1"/>
            </p:cNvSpPr>
            <p:nvPr/>
          </p:nvSpPr>
          <p:spPr bwMode="auto">
            <a:xfrm>
              <a:off x="2696" y="2338"/>
              <a:ext cx="8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Times New Roman" panose="02020603050405020304" pitchFamily="18"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2" name="Rectangle 160"/>
            <p:cNvSpPr>
              <a:spLocks noChangeArrowheads="1"/>
            </p:cNvSpPr>
            <p:nvPr/>
          </p:nvSpPr>
          <p:spPr bwMode="auto">
            <a:xfrm>
              <a:off x="2741" y="2338"/>
              <a:ext cx="7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3" name="Rectangle 161"/>
            <p:cNvSpPr>
              <a:spLocks noChangeArrowheads="1"/>
            </p:cNvSpPr>
            <p:nvPr/>
          </p:nvSpPr>
          <p:spPr bwMode="auto">
            <a:xfrm>
              <a:off x="2770" y="2341"/>
              <a:ext cx="9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4" name="Rectangle 162"/>
            <p:cNvSpPr>
              <a:spLocks noChangeArrowheads="1"/>
            </p:cNvSpPr>
            <p:nvPr/>
          </p:nvSpPr>
          <p:spPr bwMode="auto">
            <a:xfrm>
              <a:off x="2806" y="2341"/>
              <a:ext cx="43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Times New Roman" panose="02020603050405020304" pitchFamily="18" charset="0"/>
                </a:rPr>
                <a:t>, HSO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5" name="Rectangle 163"/>
            <p:cNvSpPr>
              <a:spLocks noChangeArrowheads="1"/>
            </p:cNvSpPr>
            <p:nvPr/>
          </p:nvSpPr>
          <p:spPr bwMode="auto">
            <a:xfrm>
              <a:off x="3177" y="2401"/>
              <a:ext cx="8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Times New Roman" panose="02020603050405020304" pitchFamily="18"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6" name="Rectangle 164"/>
            <p:cNvSpPr>
              <a:spLocks noChangeArrowheads="1"/>
            </p:cNvSpPr>
            <p:nvPr/>
          </p:nvSpPr>
          <p:spPr bwMode="auto">
            <a:xfrm>
              <a:off x="3222" y="2319"/>
              <a:ext cx="77"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7" name="Rectangle 165"/>
            <p:cNvSpPr>
              <a:spLocks noChangeArrowheads="1"/>
            </p:cNvSpPr>
            <p:nvPr/>
          </p:nvSpPr>
          <p:spPr bwMode="auto">
            <a:xfrm>
              <a:off x="3256" y="2319"/>
              <a:ext cx="68"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8" name="Freeform 166"/>
            <p:cNvSpPr>
              <a:spLocks noEditPoints="1"/>
            </p:cNvSpPr>
            <p:nvPr/>
          </p:nvSpPr>
          <p:spPr bwMode="auto">
            <a:xfrm>
              <a:off x="2542" y="2724"/>
              <a:ext cx="629" cy="77"/>
            </a:xfrm>
            <a:custGeom>
              <a:avLst/>
              <a:gdLst>
                <a:gd name="T0" fmla="*/ 0 w 629"/>
                <a:gd name="T1" fmla="*/ 31 h 77"/>
                <a:gd name="T2" fmla="*/ 564 w 629"/>
                <a:gd name="T3" fmla="*/ 32 h 77"/>
                <a:gd name="T4" fmla="*/ 564 w 629"/>
                <a:gd name="T5" fmla="*/ 45 h 77"/>
                <a:gd name="T6" fmla="*/ 0 w 629"/>
                <a:gd name="T7" fmla="*/ 44 h 77"/>
                <a:gd name="T8" fmla="*/ 0 w 629"/>
                <a:gd name="T9" fmla="*/ 31 h 77"/>
                <a:gd name="T10" fmla="*/ 551 w 629"/>
                <a:gd name="T11" fmla="*/ 0 h 77"/>
                <a:gd name="T12" fmla="*/ 629 w 629"/>
                <a:gd name="T13" fmla="*/ 38 h 77"/>
                <a:gd name="T14" fmla="*/ 551 w 629"/>
                <a:gd name="T15" fmla="*/ 77 h 77"/>
                <a:gd name="T16" fmla="*/ 551 w 629"/>
                <a:gd name="T17"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9" h="77">
                  <a:moveTo>
                    <a:pt x="0" y="31"/>
                  </a:moveTo>
                  <a:lnTo>
                    <a:pt x="564" y="32"/>
                  </a:lnTo>
                  <a:lnTo>
                    <a:pt x="564" y="45"/>
                  </a:lnTo>
                  <a:lnTo>
                    <a:pt x="0" y="44"/>
                  </a:lnTo>
                  <a:lnTo>
                    <a:pt x="0" y="31"/>
                  </a:lnTo>
                  <a:close/>
                  <a:moveTo>
                    <a:pt x="551" y="0"/>
                  </a:moveTo>
                  <a:lnTo>
                    <a:pt x="629" y="38"/>
                  </a:lnTo>
                  <a:lnTo>
                    <a:pt x="551" y="77"/>
                  </a:lnTo>
                  <a:lnTo>
                    <a:pt x="551"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Rectangle 167"/>
            <p:cNvSpPr>
              <a:spLocks noChangeArrowheads="1"/>
            </p:cNvSpPr>
            <p:nvPr/>
          </p:nvSpPr>
          <p:spPr bwMode="auto">
            <a:xfrm>
              <a:off x="2723" y="2777"/>
              <a:ext cx="17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Times New Roman" panose="02020603050405020304" pitchFamily="18" charset="0"/>
                </a:rPr>
                <a:t>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0" name="Rectangle 168"/>
            <p:cNvSpPr>
              <a:spLocks noChangeArrowheads="1"/>
            </p:cNvSpPr>
            <p:nvPr/>
          </p:nvSpPr>
          <p:spPr bwMode="auto">
            <a:xfrm>
              <a:off x="2834" y="2774"/>
              <a:ext cx="9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1" name="Rectangle 169"/>
            <p:cNvSpPr>
              <a:spLocks noChangeArrowheads="1"/>
            </p:cNvSpPr>
            <p:nvPr/>
          </p:nvSpPr>
          <p:spPr bwMode="auto">
            <a:xfrm>
              <a:off x="2885" y="2774"/>
              <a:ext cx="6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2" name="Rectangle 170"/>
            <p:cNvSpPr>
              <a:spLocks noChangeArrowheads="1"/>
            </p:cNvSpPr>
            <p:nvPr/>
          </p:nvSpPr>
          <p:spPr bwMode="auto">
            <a:xfrm>
              <a:off x="1862" y="3043"/>
              <a:ext cx="166"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rPr>
                <a:t>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3" name="Rectangle 171"/>
            <p:cNvSpPr>
              <a:spLocks noChangeArrowheads="1"/>
            </p:cNvSpPr>
            <p:nvPr/>
          </p:nvSpPr>
          <p:spPr bwMode="auto">
            <a:xfrm>
              <a:off x="1963" y="3089"/>
              <a:ext cx="80"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Times New Roman" panose="02020603050405020304" pitchFamily="18"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4" name="Rectangle 172"/>
            <p:cNvSpPr>
              <a:spLocks noChangeArrowheads="1"/>
            </p:cNvSpPr>
            <p:nvPr/>
          </p:nvSpPr>
          <p:spPr bwMode="auto">
            <a:xfrm>
              <a:off x="2005" y="3043"/>
              <a:ext cx="50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Times New Roman" panose="02020603050405020304" pitchFamily="18" charset="0"/>
                </a:rPr>
                <a:t>O </a:t>
              </a:r>
              <a:r>
                <a:rPr kumimoji="0" lang="en-US" altLang="en-US" sz="1600" b="1" i="0" u="none" strike="noStrike" cap="none" normalizeH="0" baseline="0" dirty="0">
                  <a:ln>
                    <a:noFill/>
                  </a:ln>
                  <a:solidFill>
                    <a:srgbClr val="000000"/>
                  </a:solidFill>
                  <a:effectLst/>
                  <a:latin typeface="Cambria Math" panose="02040503050406030204" pitchFamily="18" charset="0"/>
                  <a:ea typeface="Cambria Math" panose="02040503050406030204" pitchFamily="18" charset="0"/>
                </a:rPr>
                <a:t>→</a:t>
              </a:r>
              <a:r>
                <a:rPr kumimoji="0" lang="en-US" altLang="en-US" sz="1600" b="1" i="0" u="none" strike="noStrike" cap="none" normalizeH="0" baseline="0" dirty="0">
                  <a:ln>
                    <a:noFill/>
                  </a:ln>
                  <a:solidFill>
                    <a:srgbClr val="000000"/>
                  </a:solidFill>
                  <a:effectLst/>
                  <a:latin typeface="Times New Roman" panose="02020603050405020304" pitchFamily="18" charset="0"/>
                </a:rPr>
                <a:t> ½ O</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5" name="Rectangle 173"/>
            <p:cNvSpPr>
              <a:spLocks noChangeArrowheads="1"/>
            </p:cNvSpPr>
            <p:nvPr/>
          </p:nvSpPr>
          <p:spPr bwMode="auto">
            <a:xfrm>
              <a:off x="2528" y="3089"/>
              <a:ext cx="80"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Times New Roman" panose="02020603050405020304" pitchFamily="18"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6" name="Rectangle 174"/>
            <p:cNvSpPr>
              <a:spLocks noChangeArrowheads="1"/>
            </p:cNvSpPr>
            <p:nvPr/>
          </p:nvSpPr>
          <p:spPr bwMode="auto">
            <a:xfrm>
              <a:off x="2569" y="3043"/>
              <a:ext cx="93"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7" name="Rectangle 175"/>
            <p:cNvSpPr>
              <a:spLocks noChangeArrowheads="1"/>
            </p:cNvSpPr>
            <p:nvPr/>
          </p:nvSpPr>
          <p:spPr bwMode="auto">
            <a:xfrm>
              <a:off x="2602" y="3043"/>
              <a:ext cx="347"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rPr>
                <a:t>+ 2H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8" name="Rectangle 176"/>
            <p:cNvSpPr>
              <a:spLocks noChangeArrowheads="1"/>
            </p:cNvSpPr>
            <p:nvPr/>
          </p:nvSpPr>
          <p:spPr bwMode="auto">
            <a:xfrm>
              <a:off x="2873" y="3038"/>
              <a:ext cx="87"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9" name="Rectangle 177"/>
            <p:cNvSpPr>
              <a:spLocks noChangeArrowheads="1"/>
            </p:cNvSpPr>
            <p:nvPr/>
          </p:nvSpPr>
          <p:spPr bwMode="auto">
            <a:xfrm>
              <a:off x="2921" y="3043"/>
              <a:ext cx="93"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0" name="Rectangle 178"/>
            <p:cNvSpPr>
              <a:spLocks noChangeArrowheads="1"/>
            </p:cNvSpPr>
            <p:nvPr/>
          </p:nvSpPr>
          <p:spPr bwMode="auto">
            <a:xfrm>
              <a:off x="1862" y="3195"/>
              <a:ext cx="93"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1" name="Rectangle 179"/>
            <p:cNvSpPr>
              <a:spLocks noChangeArrowheads="1"/>
            </p:cNvSpPr>
            <p:nvPr/>
          </p:nvSpPr>
          <p:spPr bwMode="auto">
            <a:xfrm>
              <a:off x="1895" y="3195"/>
              <a:ext cx="807"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2" name="Rectangle 180"/>
            <p:cNvSpPr>
              <a:spLocks noChangeArrowheads="1"/>
            </p:cNvSpPr>
            <p:nvPr/>
          </p:nvSpPr>
          <p:spPr bwMode="auto">
            <a:xfrm>
              <a:off x="2605" y="3195"/>
              <a:ext cx="300"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rPr>
                <a:t>+ 2e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3" name="Rectangle 181"/>
            <p:cNvSpPr>
              <a:spLocks noChangeArrowheads="1"/>
            </p:cNvSpPr>
            <p:nvPr/>
          </p:nvSpPr>
          <p:spPr bwMode="auto">
            <a:xfrm>
              <a:off x="2832" y="3190"/>
              <a:ext cx="67"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4" name="Rectangle 182"/>
            <p:cNvSpPr>
              <a:spLocks noChangeArrowheads="1"/>
            </p:cNvSpPr>
            <p:nvPr/>
          </p:nvSpPr>
          <p:spPr bwMode="auto">
            <a:xfrm>
              <a:off x="2860" y="3195"/>
              <a:ext cx="93"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5" name="Rectangle 183"/>
            <p:cNvSpPr>
              <a:spLocks noChangeArrowheads="1"/>
            </p:cNvSpPr>
            <p:nvPr/>
          </p:nvSpPr>
          <p:spPr bwMode="auto">
            <a:xfrm>
              <a:off x="3157" y="3034"/>
              <a:ext cx="235"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rPr>
                <a:t>2H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6" name="Rectangle 184"/>
            <p:cNvSpPr>
              <a:spLocks noChangeArrowheads="1"/>
            </p:cNvSpPr>
            <p:nvPr/>
          </p:nvSpPr>
          <p:spPr bwMode="auto">
            <a:xfrm>
              <a:off x="3323" y="3029"/>
              <a:ext cx="87"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7" name="Rectangle 185"/>
            <p:cNvSpPr>
              <a:spLocks noChangeArrowheads="1"/>
            </p:cNvSpPr>
            <p:nvPr/>
          </p:nvSpPr>
          <p:spPr bwMode="auto">
            <a:xfrm>
              <a:off x="3371" y="3034"/>
              <a:ext cx="93"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8" name="Rectangle 186"/>
            <p:cNvSpPr>
              <a:spLocks noChangeArrowheads="1"/>
            </p:cNvSpPr>
            <p:nvPr/>
          </p:nvSpPr>
          <p:spPr bwMode="auto">
            <a:xfrm>
              <a:off x="3403" y="3034"/>
              <a:ext cx="300"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rPr>
                <a:t>+ 2e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9" name="Rectangle 187"/>
            <p:cNvSpPr>
              <a:spLocks noChangeArrowheads="1"/>
            </p:cNvSpPr>
            <p:nvPr/>
          </p:nvSpPr>
          <p:spPr bwMode="auto">
            <a:xfrm>
              <a:off x="3631" y="3029"/>
              <a:ext cx="67"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0" name="Rectangle 188"/>
            <p:cNvSpPr>
              <a:spLocks noChangeArrowheads="1"/>
            </p:cNvSpPr>
            <p:nvPr/>
          </p:nvSpPr>
          <p:spPr bwMode="auto">
            <a:xfrm>
              <a:off x="3658" y="3034"/>
              <a:ext cx="93"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1" name="Rectangle 189"/>
            <p:cNvSpPr>
              <a:spLocks noChangeArrowheads="1"/>
            </p:cNvSpPr>
            <p:nvPr/>
          </p:nvSpPr>
          <p:spPr bwMode="auto">
            <a:xfrm>
              <a:off x="3691" y="3034"/>
              <a:ext cx="23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rgbClr val="000000"/>
                  </a:solidFill>
                  <a:latin typeface="Times New Roman" panose="02020603050405020304" pitchFamily="18" charset="0"/>
                  <a:ea typeface="Cambria Math" panose="02040503050406030204" pitchFamily="18" charset="0"/>
                </a:rPr>
                <a:t>→</a:t>
              </a:r>
              <a:r>
                <a:rPr kumimoji="0" lang="en-US" altLang="en-US" sz="1600" b="1" i="0" u="none" strike="noStrike" cap="none" normalizeH="0" baseline="0" dirty="0">
                  <a:ln>
                    <a:noFill/>
                  </a:ln>
                  <a:solidFill>
                    <a:srgbClr val="000000"/>
                  </a:solidFill>
                  <a:effectLst/>
                  <a:latin typeface="Times New Roman" panose="02020603050405020304" pitchFamily="18" charset="0"/>
                </a:rPr>
                <a:t>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2" name="Rectangle 190"/>
            <p:cNvSpPr>
              <a:spLocks noChangeArrowheads="1"/>
            </p:cNvSpPr>
            <p:nvPr/>
          </p:nvSpPr>
          <p:spPr bwMode="auto">
            <a:xfrm>
              <a:off x="3920" y="3080"/>
              <a:ext cx="80"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Times New Roman" panose="02020603050405020304" pitchFamily="18"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3" name="Rectangle 191"/>
            <p:cNvSpPr>
              <a:spLocks noChangeArrowheads="1"/>
            </p:cNvSpPr>
            <p:nvPr/>
          </p:nvSpPr>
          <p:spPr bwMode="auto">
            <a:xfrm>
              <a:off x="3962" y="3029"/>
              <a:ext cx="59" cy="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4" name="Rectangle 192"/>
            <p:cNvSpPr>
              <a:spLocks noChangeArrowheads="1"/>
            </p:cNvSpPr>
            <p:nvPr/>
          </p:nvSpPr>
          <p:spPr bwMode="auto">
            <a:xfrm>
              <a:off x="4712" y="2609"/>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5" name="Rectangle 193"/>
            <p:cNvSpPr>
              <a:spLocks noChangeArrowheads="1"/>
            </p:cNvSpPr>
            <p:nvPr/>
          </p:nvSpPr>
          <p:spPr bwMode="auto">
            <a:xfrm>
              <a:off x="4652" y="2016"/>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6" name="Rectangle 194"/>
            <p:cNvSpPr>
              <a:spLocks noChangeArrowheads="1"/>
            </p:cNvSpPr>
            <p:nvPr/>
          </p:nvSpPr>
          <p:spPr bwMode="auto">
            <a:xfrm>
              <a:off x="5840" y="2016"/>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7" name="Rectangle 195"/>
            <p:cNvSpPr>
              <a:spLocks noChangeArrowheads="1"/>
            </p:cNvSpPr>
            <p:nvPr/>
          </p:nvSpPr>
          <p:spPr bwMode="auto">
            <a:xfrm>
              <a:off x="4652" y="2226"/>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8" name="Rectangle 196"/>
            <p:cNvSpPr>
              <a:spLocks noChangeArrowheads="1"/>
            </p:cNvSpPr>
            <p:nvPr/>
          </p:nvSpPr>
          <p:spPr bwMode="auto">
            <a:xfrm>
              <a:off x="4652" y="2433"/>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19" name="Rectangle 197"/>
            <p:cNvSpPr>
              <a:spLocks noChangeArrowheads="1"/>
            </p:cNvSpPr>
            <p:nvPr/>
          </p:nvSpPr>
          <p:spPr bwMode="auto">
            <a:xfrm>
              <a:off x="4652" y="2641"/>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0" name="Rectangle 198"/>
            <p:cNvSpPr>
              <a:spLocks noChangeArrowheads="1"/>
            </p:cNvSpPr>
            <p:nvPr/>
          </p:nvSpPr>
          <p:spPr bwMode="auto">
            <a:xfrm>
              <a:off x="4652" y="2849"/>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1" name="Rectangle 199"/>
            <p:cNvSpPr>
              <a:spLocks noChangeArrowheads="1"/>
            </p:cNvSpPr>
            <p:nvPr/>
          </p:nvSpPr>
          <p:spPr bwMode="auto">
            <a:xfrm>
              <a:off x="6019" y="3008"/>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22" name="Rectangle 200"/>
            <p:cNvSpPr>
              <a:spLocks noChangeArrowheads="1"/>
            </p:cNvSpPr>
            <p:nvPr/>
          </p:nvSpPr>
          <p:spPr bwMode="auto">
            <a:xfrm>
              <a:off x="6426" y="3060"/>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3" name="Rectangle 201"/>
            <p:cNvSpPr>
              <a:spLocks noChangeArrowheads="1"/>
            </p:cNvSpPr>
            <p:nvPr/>
          </p:nvSpPr>
          <p:spPr bwMode="auto">
            <a:xfrm>
              <a:off x="2351" y="2058"/>
              <a:ext cx="4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rPr>
                <a:t>I</a:t>
              </a:r>
            </a:p>
          </p:txBody>
        </p:sp>
        <p:sp>
          <p:nvSpPr>
            <p:cNvPr id="224" name="Rectangle 202"/>
            <p:cNvSpPr>
              <a:spLocks noChangeArrowheads="1"/>
            </p:cNvSpPr>
            <p:nvPr/>
          </p:nvSpPr>
          <p:spPr bwMode="auto">
            <a:xfrm>
              <a:off x="2391" y="2058"/>
              <a:ext cx="9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5" name="Rectangle 203"/>
            <p:cNvSpPr>
              <a:spLocks noChangeArrowheads="1"/>
            </p:cNvSpPr>
            <p:nvPr/>
          </p:nvSpPr>
          <p:spPr bwMode="auto">
            <a:xfrm>
              <a:off x="2496" y="1600"/>
              <a:ext cx="693" cy="5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Rectangle 204"/>
            <p:cNvSpPr>
              <a:spLocks noChangeArrowheads="1"/>
            </p:cNvSpPr>
            <p:nvPr/>
          </p:nvSpPr>
          <p:spPr bwMode="auto">
            <a:xfrm>
              <a:off x="2496" y="1600"/>
              <a:ext cx="693" cy="581"/>
            </a:xfrm>
            <a:prstGeom prst="rect">
              <a:avLst/>
            </a:prstGeom>
            <a:noFill/>
            <a:ln w="1428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 name="Rectangle 205"/>
            <p:cNvSpPr>
              <a:spLocks noChangeArrowheads="1"/>
            </p:cNvSpPr>
            <p:nvPr/>
          </p:nvSpPr>
          <p:spPr bwMode="auto">
            <a:xfrm>
              <a:off x="2617" y="1653"/>
              <a:ext cx="58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power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8" name="Rectangle 206"/>
            <p:cNvSpPr>
              <a:spLocks noChangeArrowheads="1"/>
            </p:cNvSpPr>
            <p:nvPr/>
          </p:nvSpPr>
          <p:spPr bwMode="auto">
            <a:xfrm>
              <a:off x="2603" y="1864"/>
              <a:ext cx="56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supply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9" name="Rectangle 207"/>
            <p:cNvSpPr>
              <a:spLocks noChangeArrowheads="1"/>
            </p:cNvSpPr>
            <p:nvPr/>
          </p:nvSpPr>
          <p:spPr bwMode="auto">
            <a:xfrm>
              <a:off x="3084" y="1864"/>
              <a:ext cx="1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7" name="TextBox 6"/>
          <p:cNvSpPr txBox="1"/>
          <p:nvPr/>
        </p:nvSpPr>
        <p:spPr>
          <a:xfrm>
            <a:off x="980527" y="871826"/>
            <a:ext cx="1999397" cy="400110"/>
          </a:xfrm>
          <a:prstGeom prst="rect">
            <a:avLst/>
          </a:prstGeom>
          <a:noFill/>
        </p:spPr>
        <p:txBody>
          <a:bodyPr wrap="square" rtlCol="0">
            <a:spAutoFit/>
          </a:bodyPr>
          <a:lstStyle/>
          <a:p>
            <a:r>
              <a:rPr lang="en-US" sz="2000" u="sng" dirty="0">
                <a:latin typeface="Arial" panose="020B0604020202020204" pitchFamily="34" charset="0"/>
                <a:cs typeface="Arial" panose="020B0604020202020204" pitchFamily="34" charset="0"/>
              </a:rPr>
              <a:t>Electrolytic Cell</a:t>
            </a:r>
          </a:p>
        </p:txBody>
      </p:sp>
      <p:sp>
        <p:nvSpPr>
          <p:cNvPr id="8" name="TextBox 7"/>
          <p:cNvSpPr txBox="1"/>
          <p:nvPr/>
        </p:nvSpPr>
        <p:spPr>
          <a:xfrm>
            <a:off x="3813593" y="2388341"/>
            <a:ext cx="359077" cy="400110"/>
          </a:xfrm>
          <a:prstGeom prst="rect">
            <a:avLst/>
          </a:prstGeom>
          <a:noFill/>
        </p:spPr>
        <p:txBody>
          <a:bodyPr wrap="square" rtlCol="0">
            <a:spAutoFit/>
          </a:bodyPr>
          <a:lstStyle/>
          <a:p>
            <a:r>
              <a:rPr lang="en-US" sz="2000" dirty="0">
                <a:latin typeface="Cambria Math" panose="02040503050406030204" pitchFamily="18" charset="0"/>
                <a:ea typeface="Cambria Math" panose="02040503050406030204" pitchFamily="18" charset="0"/>
              </a:rPr>
              <a:t>+</a:t>
            </a:r>
          </a:p>
        </p:txBody>
      </p:sp>
      <p:sp>
        <p:nvSpPr>
          <p:cNvPr id="9" name="TextBox 8"/>
          <p:cNvSpPr txBox="1"/>
          <p:nvPr/>
        </p:nvSpPr>
        <p:spPr>
          <a:xfrm>
            <a:off x="5276705" y="2403475"/>
            <a:ext cx="452354" cy="400110"/>
          </a:xfrm>
          <a:prstGeom prst="rect">
            <a:avLst/>
          </a:prstGeom>
          <a:noFill/>
        </p:spPr>
        <p:txBody>
          <a:bodyPr wrap="square" rtlCol="0">
            <a:spAutoFit/>
          </a:bodyPr>
          <a:lstStyle/>
          <a:p>
            <a:r>
              <a:rPr lang="en-US" sz="2000" dirty="0">
                <a:latin typeface="Cambria Math" panose="02040503050406030204" pitchFamily="18" charset="0"/>
                <a:ea typeface="Cambria Math" panose="02040503050406030204" pitchFamily="18" charset="0"/>
              </a:rPr>
              <a:t>‒</a:t>
            </a:r>
          </a:p>
        </p:txBody>
      </p:sp>
      <p:sp>
        <p:nvSpPr>
          <p:cNvPr id="14" name="TextBox 13"/>
          <p:cNvSpPr txBox="1"/>
          <p:nvPr/>
        </p:nvSpPr>
        <p:spPr>
          <a:xfrm>
            <a:off x="807662" y="2346137"/>
            <a:ext cx="1978512"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Electrons flow back into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terminal</a:t>
            </a:r>
          </a:p>
        </p:txBody>
      </p:sp>
      <p:cxnSp>
        <p:nvCxnSpPr>
          <p:cNvPr id="17" name="Straight Connector 16"/>
          <p:cNvCxnSpPr/>
          <p:nvPr/>
        </p:nvCxnSpPr>
        <p:spPr>
          <a:xfrm>
            <a:off x="2474259" y="2743309"/>
            <a:ext cx="839423" cy="714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82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20"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7128"/>
            <a:ext cx="8229600" cy="639762"/>
          </a:xfrm>
        </p:spPr>
        <p:txBody>
          <a:bodyPr>
            <a:normAutofit/>
          </a:bodyPr>
          <a:lstStyle/>
          <a:p>
            <a:r>
              <a:rPr lang="en-US" dirty="0"/>
              <a:t>Electrons as Reactants/Products</a:t>
            </a:r>
          </a:p>
        </p:txBody>
      </p:sp>
      <p:sp>
        <p:nvSpPr>
          <p:cNvPr id="3" name="Content Placeholder 2"/>
          <p:cNvSpPr>
            <a:spLocks noGrp="1"/>
          </p:cNvSpPr>
          <p:nvPr>
            <p:ph idx="1"/>
          </p:nvPr>
        </p:nvSpPr>
        <p:spPr>
          <a:xfrm>
            <a:off x="2230176" y="1011404"/>
            <a:ext cx="4192723" cy="875050"/>
          </a:xfrm>
        </p:spPr>
        <p:txBody>
          <a:bodyPr>
            <a:normAutofit/>
          </a:bodyPr>
          <a:lstStyle/>
          <a:p>
            <a:pPr marL="0" indent="0" algn="ctr">
              <a:buNone/>
            </a:pPr>
            <a:r>
              <a:rPr lang="en-US" dirty="0"/>
              <a:t>The “black boxes” of </a:t>
            </a:r>
          </a:p>
          <a:p>
            <a:pPr marL="0" indent="0" algn="ctr">
              <a:buNone/>
            </a:pPr>
            <a:r>
              <a:rPr lang="en-US" dirty="0"/>
              <a:t>electrochemical engineering</a:t>
            </a:r>
          </a:p>
        </p:txBody>
      </p:sp>
      <p:sp>
        <p:nvSpPr>
          <p:cNvPr id="6" name="Footer Placeholder 5"/>
          <p:cNvSpPr>
            <a:spLocks noGrp="1"/>
          </p:cNvSpPr>
          <p:nvPr>
            <p:ph type="ftr" sz="quarter" idx="11"/>
          </p:nvPr>
        </p:nvSpPr>
        <p:spPr/>
        <p:txBody>
          <a:bodyPr/>
          <a:lstStyle/>
          <a:p>
            <a:pPr algn="ctr">
              <a:defRPr/>
            </a:pPr>
            <a:r>
              <a:rPr lang="en-US" dirty="0"/>
              <a:t>ChE 331 – F20</a:t>
            </a:r>
          </a:p>
        </p:txBody>
      </p:sp>
      <p:sp>
        <p:nvSpPr>
          <p:cNvPr id="4" name="Slide Number Placeholder 3"/>
          <p:cNvSpPr>
            <a:spLocks noGrp="1"/>
          </p:cNvSpPr>
          <p:nvPr>
            <p:ph type="sldNum" sz="quarter" idx="12"/>
          </p:nvPr>
        </p:nvSpPr>
        <p:spPr>
          <a:xfrm>
            <a:off x="7164076" y="6393787"/>
            <a:ext cx="2133600" cy="365125"/>
          </a:xfrm>
        </p:spPr>
        <p:txBody>
          <a:bodyPr/>
          <a:lstStyle/>
          <a:p>
            <a:fld id="{A748D552-2E59-4C4C-ACBB-207C47251780}" type="slidenum">
              <a:rPr lang="en-US" smtClean="0"/>
              <a:t>9</a:t>
            </a:fld>
            <a:endParaRPr lang="en-US" dirty="0"/>
          </a:p>
        </p:txBody>
      </p:sp>
      <p:sp>
        <p:nvSpPr>
          <p:cNvPr id="10" name="Rectangle 9"/>
          <p:cNvSpPr/>
          <p:nvPr/>
        </p:nvSpPr>
        <p:spPr>
          <a:xfrm>
            <a:off x="4591515" y="3405518"/>
            <a:ext cx="533400" cy="551329"/>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rotWithShape="1">
          <a:blip r:embed="rId3"/>
          <a:srcRect l="21530" t="3845" r="40835" b="8024"/>
          <a:stretch/>
        </p:blipFill>
        <p:spPr>
          <a:xfrm>
            <a:off x="5977356" y="2489878"/>
            <a:ext cx="2541493" cy="1842583"/>
          </a:xfrm>
          <a:prstGeom prst="rect">
            <a:avLst/>
          </a:prstGeom>
        </p:spPr>
      </p:pic>
      <p:sp>
        <p:nvSpPr>
          <p:cNvPr id="23" name="Rectangle 22"/>
          <p:cNvSpPr/>
          <p:nvPr/>
        </p:nvSpPr>
        <p:spPr>
          <a:xfrm>
            <a:off x="5787477" y="2489878"/>
            <a:ext cx="2753199" cy="202234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V="1">
            <a:off x="5124915" y="2509047"/>
            <a:ext cx="636496" cy="8913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134917" y="3924180"/>
            <a:ext cx="652560" cy="5880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066800" y="4907697"/>
            <a:ext cx="7248236" cy="1015663"/>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Must consider flow of electrons in and out of electrodes as they participate in electrode reactions in order to completely analyze electrochemical engineering problems </a:t>
            </a:r>
          </a:p>
        </p:txBody>
      </p:sp>
      <p:pic>
        <p:nvPicPr>
          <p:cNvPr id="30" name="Picture 29"/>
          <p:cNvPicPr>
            <a:picLocks noChangeAspect="1"/>
          </p:cNvPicPr>
          <p:nvPr/>
        </p:nvPicPr>
        <p:blipFill rotWithShape="1">
          <a:blip r:embed="rId4"/>
          <a:srcRect l="69587" t="274" r="3967" b="-274"/>
          <a:stretch/>
        </p:blipFill>
        <p:spPr>
          <a:xfrm>
            <a:off x="538289" y="2473635"/>
            <a:ext cx="1724125" cy="2018456"/>
          </a:xfrm>
          <a:prstGeom prst="rect">
            <a:avLst/>
          </a:prstGeom>
        </p:spPr>
      </p:pic>
      <p:sp>
        <p:nvSpPr>
          <p:cNvPr id="32" name="Rectangle 31"/>
          <p:cNvSpPr/>
          <p:nvPr/>
        </p:nvSpPr>
        <p:spPr>
          <a:xfrm>
            <a:off x="480163" y="2505589"/>
            <a:ext cx="1891553" cy="2022341"/>
          </a:xfrm>
          <a:prstGeom prst="rect">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495580" y="3405517"/>
            <a:ext cx="533400" cy="551329"/>
          </a:xfrm>
          <a:prstGeom prst="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p:nvCxnSpPr>
        <p:spPr>
          <a:xfrm>
            <a:off x="2357472" y="2515405"/>
            <a:ext cx="1134937" cy="8754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371716" y="3946194"/>
            <a:ext cx="1120693" cy="581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723138" y="2115456"/>
            <a:ext cx="312136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Reduction </a:t>
            </a:r>
            <a:r>
              <a:rPr lang="en-US" dirty="0" err="1">
                <a:latin typeface="Arial" panose="020B0604020202020204" pitchFamily="34" charset="0"/>
                <a:cs typeface="Arial" panose="020B0604020202020204" pitchFamily="34" charset="0"/>
              </a:rPr>
              <a:t>rxn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Cathodic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rxn</a:t>
            </a:r>
            <a:r>
              <a:rPr lang="en-US" dirty="0">
                <a:latin typeface="Arial" panose="020B0604020202020204" pitchFamily="34" charset="0"/>
                <a:cs typeface="Arial" panose="020B0604020202020204" pitchFamily="34" charset="0"/>
              </a:rPr>
              <a:t>)</a:t>
            </a:r>
          </a:p>
        </p:txBody>
      </p:sp>
      <p:sp>
        <p:nvSpPr>
          <p:cNvPr id="40" name="TextBox 39"/>
          <p:cNvSpPr txBox="1"/>
          <p:nvPr/>
        </p:nvSpPr>
        <p:spPr>
          <a:xfrm>
            <a:off x="152400" y="2146073"/>
            <a:ext cx="285206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Oxidation </a:t>
            </a:r>
            <a:r>
              <a:rPr lang="en-US" dirty="0" err="1">
                <a:latin typeface="Arial" panose="020B0604020202020204" pitchFamily="34" charset="0"/>
                <a:cs typeface="Arial" panose="020B0604020202020204" pitchFamily="34" charset="0"/>
              </a:rPr>
              <a:t>rxn</a:t>
            </a:r>
            <a:r>
              <a:rPr lang="en-US" dirty="0">
                <a:latin typeface="Arial" panose="020B0604020202020204" pitchFamily="34" charset="0"/>
                <a:cs typeface="Arial" panose="020B0604020202020204" pitchFamily="34" charset="0"/>
              </a:rPr>
              <a:t> (Anodic </a:t>
            </a:r>
            <a:r>
              <a:rPr lang="en-US" dirty="0" err="1">
                <a:latin typeface="Arial" panose="020B0604020202020204" pitchFamily="34" charset="0"/>
                <a:cs typeface="Arial" panose="020B0604020202020204" pitchFamily="34" charset="0"/>
              </a:rPr>
              <a:t>rxn</a:t>
            </a:r>
            <a:r>
              <a:rPr lang="en-US" dirty="0">
                <a:latin typeface="Arial" panose="020B0604020202020204" pitchFamily="34" charset="0"/>
                <a:cs typeface="Arial" panose="020B0604020202020204" pitchFamily="34" charset="0"/>
              </a:rPr>
              <a:t>)</a:t>
            </a:r>
          </a:p>
        </p:txBody>
      </p:sp>
      <p:sp>
        <p:nvSpPr>
          <p:cNvPr id="41" name="TextBox 40"/>
          <p:cNvSpPr txBox="1"/>
          <p:nvPr/>
        </p:nvSpPr>
        <p:spPr>
          <a:xfrm>
            <a:off x="3362971" y="4278868"/>
            <a:ext cx="85151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Anode</a:t>
            </a:r>
          </a:p>
        </p:txBody>
      </p:sp>
      <p:sp>
        <p:nvSpPr>
          <p:cNvPr id="42" name="TextBox 41"/>
          <p:cNvSpPr txBox="1"/>
          <p:nvPr/>
        </p:nvSpPr>
        <p:spPr>
          <a:xfrm>
            <a:off x="4372672" y="4278868"/>
            <a:ext cx="105670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Cathode</a:t>
            </a:r>
          </a:p>
        </p:txBody>
      </p:sp>
      <p:grpSp>
        <p:nvGrpSpPr>
          <p:cNvPr id="5" name="Group 4"/>
          <p:cNvGrpSpPr>
            <a:grpSpLocks noChangeAspect="1"/>
          </p:cNvGrpSpPr>
          <p:nvPr/>
        </p:nvGrpSpPr>
        <p:grpSpPr bwMode="auto">
          <a:xfrm>
            <a:off x="3219450" y="2320926"/>
            <a:ext cx="4281488" cy="2211388"/>
            <a:chOff x="2028" y="1462"/>
            <a:chExt cx="2697" cy="1393"/>
          </a:xfrm>
        </p:grpSpPr>
        <p:sp>
          <p:nvSpPr>
            <p:cNvPr id="7" name="AutoShape 3"/>
            <p:cNvSpPr>
              <a:spLocks noChangeAspect="1" noChangeArrowheads="1" noTextEdit="1"/>
            </p:cNvSpPr>
            <p:nvPr/>
          </p:nvSpPr>
          <p:spPr bwMode="auto">
            <a:xfrm>
              <a:off x="2028" y="1462"/>
              <a:ext cx="1394" cy="1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5"/>
            <p:cNvSpPr>
              <a:spLocks noChangeArrowheads="1"/>
            </p:cNvSpPr>
            <p:nvPr/>
          </p:nvSpPr>
          <p:spPr bwMode="auto">
            <a:xfrm>
              <a:off x="2028" y="1464"/>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2028" y="1577"/>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7"/>
            <p:cNvSpPr>
              <a:spLocks noChangeArrowheads="1"/>
            </p:cNvSpPr>
            <p:nvPr/>
          </p:nvSpPr>
          <p:spPr bwMode="auto">
            <a:xfrm>
              <a:off x="2028" y="1690"/>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8"/>
            <p:cNvSpPr>
              <a:spLocks noChangeArrowheads="1"/>
            </p:cNvSpPr>
            <p:nvPr/>
          </p:nvSpPr>
          <p:spPr bwMode="auto">
            <a:xfrm>
              <a:off x="2028" y="1803"/>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9"/>
            <p:cNvSpPr>
              <a:spLocks noChangeArrowheads="1"/>
            </p:cNvSpPr>
            <p:nvPr/>
          </p:nvSpPr>
          <p:spPr bwMode="auto">
            <a:xfrm>
              <a:off x="2281" y="1803"/>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10"/>
            <p:cNvSpPr>
              <a:spLocks noChangeArrowheads="1"/>
            </p:cNvSpPr>
            <p:nvPr/>
          </p:nvSpPr>
          <p:spPr bwMode="auto">
            <a:xfrm>
              <a:off x="2976" y="1803"/>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1"/>
            <p:cNvSpPr>
              <a:spLocks noChangeArrowheads="1"/>
            </p:cNvSpPr>
            <p:nvPr/>
          </p:nvSpPr>
          <p:spPr bwMode="auto">
            <a:xfrm>
              <a:off x="2028" y="1918"/>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12"/>
            <p:cNvSpPr>
              <a:spLocks noChangeArrowheads="1"/>
            </p:cNvSpPr>
            <p:nvPr/>
          </p:nvSpPr>
          <p:spPr bwMode="auto">
            <a:xfrm>
              <a:off x="2028" y="2031"/>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13"/>
            <p:cNvSpPr>
              <a:spLocks noChangeArrowheads="1"/>
            </p:cNvSpPr>
            <p:nvPr/>
          </p:nvSpPr>
          <p:spPr bwMode="auto">
            <a:xfrm>
              <a:off x="2028" y="2144"/>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14"/>
            <p:cNvSpPr>
              <a:spLocks noChangeArrowheads="1"/>
            </p:cNvSpPr>
            <p:nvPr/>
          </p:nvSpPr>
          <p:spPr bwMode="auto">
            <a:xfrm>
              <a:off x="2028" y="2257"/>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15"/>
            <p:cNvSpPr>
              <a:spLocks noChangeArrowheads="1"/>
            </p:cNvSpPr>
            <p:nvPr/>
          </p:nvSpPr>
          <p:spPr bwMode="auto">
            <a:xfrm>
              <a:off x="2028" y="2371"/>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16"/>
            <p:cNvSpPr>
              <a:spLocks noChangeArrowheads="1"/>
            </p:cNvSpPr>
            <p:nvPr/>
          </p:nvSpPr>
          <p:spPr bwMode="auto">
            <a:xfrm>
              <a:off x="2028" y="2484"/>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Rectangle 17"/>
            <p:cNvSpPr>
              <a:spLocks noChangeArrowheads="1"/>
            </p:cNvSpPr>
            <p:nvPr/>
          </p:nvSpPr>
          <p:spPr bwMode="auto">
            <a:xfrm>
              <a:off x="2028" y="2598"/>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18"/>
            <p:cNvSpPr>
              <a:spLocks noChangeArrowheads="1"/>
            </p:cNvSpPr>
            <p:nvPr/>
          </p:nvSpPr>
          <p:spPr bwMode="auto">
            <a:xfrm>
              <a:off x="2028" y="2711"/>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Line 19"/>
            <p:cNvSpPr>
              <a:spLocks noChangeShapeType="1"/>
            </p:cNvSpPr>
            <p:nvPr/>
          </p:nvSpPr>
          <p:spPr bwMode="auto">
            <a:xfrm>
              <a:off x="2146" y="1710"/>
              <a:ext cx="0" cy="952"/>
            </a:xfrm>
            <a:prstGeom prst="line">
              <a:avLst/>
            </a:prstGeom>
            <a:noFill/>
            <a:ln w="793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0"/>
            <p:cNvSpPr>
              <a:spLocks noChangeShapeType="1"/>
            </p:cNvSpPr>
            <p:nvPr/>
          </p:nvSpPr>
          <p:spPr bwMode="auto">
            <a:xfrm>
              <a:off x="2146" y="2661"/>
              <a:ext cx="1201" cy="0"/>
            </a:xfrm>
            <a:prstGeom prst="line">
              <a:avLst/>
            </a:prstGeom>
            <a:noFill/>
            <a:ln w="793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1"/>
            <p:cNvSpPr>
              <a:spLocks noChangeShapeType="1"/>
            </p:cNvSpPr>
            <p:nvPr/>
          </p:nvSpPr>
          <p:spPr bwMode="auto">
            <a:xfrm flipV="1">
              <a:off x="3347" y="1710"/>
              <a:ext cx="0" cy="952"/>
            </a:xfrm>
            <a:prstGeom prst="line">
              <a:avLst/>
            </a:prstGeom>
            <a:noFill/>
            <a:ln w="793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2"/>
            <p:cNvSpPr>
              <a:spLocks noChangeShapeType="1"/>
            </p:cNvSpPr>
            <p:nvPr/>
          </p:nvSpPr>
          <p:spPr bwMode="auto">
            <a:xfrm>
              <a:off x="2146" y="2027"/>
              <a:ext cx="1201" cy="0"/>
            </a:xfrm>
            <a:prstGeom prst="line">
              <a:avLst/>
            </a:prstGeom>
            <a:noFill/>
            <a:ln w="793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Rectangle 23"/>
            <p:cNvSpPr>
              <a:spLocks noChangeArrowheads="1"/>
            </p:cNvSpPr>
            <p:nvPr/>
          </p:nvSpPr>
          <p:spPr bwMode="auto">
            <a:xfrm>
              <a:off x="2272" y="2217"/>
              <a:ext cx="190" cy="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24"/>
            <p:cNvSpPr>
              <a:spLocks noChangeArrowheads="1"/>
            </p:cNvSpPr>
            <p:nvPr/>
          </p:nvSpPr>
          <p:spPr bwMode="auto">
            <a:xfrm>
              <a:off x="2272" y="2217"/>
              <a:ext cx="190" cy="191"/>
            </a:xfrm>
            <a:prstGeom prst="rect">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Rectangle 25"/>
            <p:cNvSpPr>
              <a:spLocks noChangeArrowheads="1"/>
            </p:cNvSpPr>
            <p:nvPr/>
          </p:nvSpPr>
          <p:spPr bwMode="auto">
            <a:xfrm>
              <a:off x="2326" y="2249"/>
              <a:ext cx="7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Times New Roman" panose="02020603050405020304" pitchFamily="18"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Rectangle 26"/>
            <p:cNvSpPr>
              <a:spLocks noChangeArrowheads="1"/>
            </p:cNvSpPr>
            <p:nvPr/>
          </p:nvSpPr>
          <p:spPr bwMode="auto">
            <a:xfrm>
              <a:off x="2364" y="2249"/>
              <a:ext cx="5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Line 27"/>
            <p:cNvSpPr>
              <a:spLocks noChangeShapeType="1"/>
            </p:cNvSpPr>
            <p:nvPr/>
          </p:nvSpPr>
          <p:spPr bwMode="auto">
            <a:xfrm flipV="1">
              <a:off x="2335" y="1837"/>
              <a:ext cx="0" cy="380"/>
            </a:xfrm>
            <a:prstGeom prst="line">
              <a:avLst/>
            </a:prstGeom>
            <a:noFill/>
            <a:ln w="793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28"/>
            <p:cNvSpPr>
              <a:spLocks noChangeShapeType="1"/>
            </p:cNvSpPr>
            <p:nvPr/>
          </p:nvSpPr>
          <p:spPr bwMode="auto">
            <a:xfrm>
              <a:off x="2335" y="1837"/>
              <a:ext cx="253" cy="0"/>
            </a:xfrm>
            <a:prstGeom prst="line">
              <a:avLst/>
            </a:prstGeom>
            <a:noFill/>
            <a:ln w="793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Rectangle 29"/>
            <p:cNvSpPr>
              <a:spLocks noChangeArrowheads="1"/>
            </p:cNvSpPr>
            <p:nvPr/>
          </p:nvSpPr>
          <p:spPr bwMode="auto">
            <a:xfrm>
              <a:off x="2968" y="2217"/>
              <a:ext cx="189" cy="1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30"/>
            <p:cNvSpPr>
              <a:spLocks noChangeArrowheads="1"/>
            </p:cNvSpPr>
            <p:nvPr/>
          </p:nvSpPr>
          <p:spPr bwMode="auto">
            <a:xfrm>
              <a:off x="2968" y="2217"/>
              <a:ext cx="189" cy="191"/>
            </a:xfrm>
            <a:prstGeom prst="rect">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Rectangle 31"/>
            <p:cNvSpPr>
              <a:spLocks noChangeArrowheads="1"/>
            </p:cNvSpPr>
            <p:nvPr/>
          </p:nvSpPr>
          <p:spPr bwMode="auto">
            <a:xfrm>
              <a:off x="3021" y="2250"/>
              <a:ext cx="97"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00"/>
                  </a:solidFill>
                  <a:effectLst/>
                  <a:latin typeface="Times New Roman" panose="02020603050405020304" pitchFamily="18"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32"/>
            <p:cNvSpPr>
              <a:spLocks noChangeArrowheads="1"/>
            </p:cNvSpPr>
            <p:nvPr/>
          </p:nvSpPr>
          <p:spPr bwMode="auto">
            <a:xfrm>
              <a:off x="3071" y="2250"/>
              <a:ext cx="71"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Line 33"/>
            <p:cNvSpPr>
              <a:spLocks noChangeShapeType="1"/>
            </p:cNvSpPr>
            <p:nvPr/>
          </p:nvSpPr>
          <p:spPr bwMode="auto">
            <a:xfrm flipV="1">
              <a:off x="3068" y="1837"/>
              <a:ext cx="0" cy="380"/>
            </a:xfrm>
            <a:prstGeom prst="line">
              <a:avLst/>
            </a:prstGeom>
            <a:noFill/>
            <a:ln w="793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34"/>
            <p:cNvSpPr>
              <a:spLocks noChangeShapeType="1"/>
            </p:cNvSpPr>
            <p:nvPr/>
          </p:nvSpPr>
          <p:spPr bwMode="auto">
            <a:xfrm flipH="1">
              <a:off x="2794" y="1838"/>
              <a:ext cx="267" cy="0"/>
            </a:xfrm>
            <a:prstGeom prst="line">
              <a:avLst/>
            </a:prstGeom>
            <a:noFill/>
            <a:ln w="793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Rectangle 35"/>
            <p:cNvSpPr>
              <a:spLocks noChangeArrowheads="1"/>
            </p:cNvSpPr>
            <p:nvPr/>
          </p:nvSpPr>
          <p:spPr bwMode="auto">
            <a:xfrm>
              <a:off x="3508" y="1667"/>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5" name="Rectangle 36"/>
            <p:cNvSpPr>
              <a:spLocks noChangeArrowheads="1"/>
            </p:cNvSpPr>
            <p:nvPr/>
          </p:nvSpPr>
          <p:spPr bwMode="auto">
            <a:xfrm>
              <a:off x="3564" y="1667"/>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37"/>
            <p:cNvSpPr>
              <a:spLocks noChangeArrowheads="1"/>
            </p:cNvSpPr>
            <p:nvPr/>
          </p:nvSpPr>
          <p:spPr bwMode="auto">
            <a:xfrm>
              <a:off x="3683" y="1613"/>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7" name="Rectangle 38"/>
            <p:cNvSpPr>
              <a:spLocks noChangeArrowheads="1"/>
            </p:cNvSpPr>
            <p:nvPr/>
          </p:nvSpPr>
          <p:spPr bwMode="auto">
            <a:xfrm>
              <a:off x="3733" y="1613"/>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Line 39"/>
            <p:cNvSpPr>
              <a:spLocks noChangeShapeType="1"/>
            </p:cNvSpPr>
            <p:nvPr/>
          </p:nvSpPr>
          <p:spPr bwMode="auto">
            <a:xfrm flipV="1">
              <a:off x="2272" y="1774"/>
              <a:ext cx="0" cy="126"/>
            </a:xfrm>
            <a:prstGeom prst="line">
              <a:avLst/>
            </a:prstGeom>
            <a:noFill/>
            <a:ln w="793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40"/>
            <p:cNvSpPr>
              <a:spLocks noEditPoints="1"/>
            </p:cNvSpPr>
            <p:nvPr/>
          </p:nvSpPr>
          <p:spPr bwMode="auto">
            <a:xfrm>
              <a:off x="2272" y="1752"/>
              <a:ext cx="127" cy="43"/>
            </a:xfrm>
            <a:custGeom>
              <a:avLst/>
              <a:gdLst>
                <a:gd name="T0" fmla="*/ 0 w 127"/>
                <a:gd name="T1" fmla="*/ 18 h 43"/>
                <a:gd name="T2" fmla="*/ 91 w 127"/>
                <a:gd name="T3" fmla="*/ 18 h 43"/>
                <a:gd name="T4" fmla="*/ 91 w 127"/>
                <a:gd name="T5" fmla="*/ 25 h 43"/>
                <a:gd name="T6" fmla="*/ 0 w 127"/>
                <a:gd name="T7" fmla="*/ 25 h 43"/>
                <a:gd name="T8" fmla="*/ 0 w 127"/>
                <a:gd name="T9" fmla="*/ 18 h 43"/>
                <a:gd name="T10" fmla="*/ 84 w 127"/>
                <a:gd name="T11" fmla="*/ 0 h 43"/>
                <a:gd name="T12" fmla="*/ 127 w 127"/>
                <a:gd name="T13" fmla="*/ 22 h 43"/>
                <a:gd name="T14" fmla="*/ 84 w 127"/>
                <a:gd name="T15" fmla="*/ 43 h 43"/>
                <a:gd name="T16" fmla="*/ 84 w 127"/>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43">
                  <a:moveTo>
                    <a:pt x="0" y="18"/>
                  </a:moveTo>
                  <a:lnTo>
                    <a:pt x="91" y="18"/>
                  </a:lnTo>
                  <a:lnTo>
                    <a:pt x="91" y="25"/>
                  </a:lnTo>
                  <a:lnTo>
                    <a:pt x="0" y="25"/>
                  </a:lnTo>
                  <a:lnTo>
                    <a:pt x="0" y="18"/>
                  </a:lnTo>
                  <a:close/>
                  <a:moveTo>
                    <a:pt x="84" y="0"/>
                  </a:moveTo>
                  <a:lnTo>
                    <a:pt x="127" y="22"/>
                  </a:lnTo>
                  <a:lnTo>
                    <a:pt x="84" y="43"/>
                  </a:lnTo>
                  <a:lnTo>
                    <a:pt x="84"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Rectangle 41"/>
            <p:cNvSpPr>
              <a:spLocks noChangeArrowheads="1"/>
            </p:cNvSpPr>
            <p:nvPr/>
          </p:nvSpPr>
          <p:spPr bwMode="auto">
            <a:xfrm>
              <a:off x="2260" y="1676"/>
              <a:ext cx="7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Times New Roman" panose="02020603050405020304" pitchFamily="18"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 name="Rectangle 42"/>
            <p:cNvSpPr>
              <a:spLocks noChangeArrowheads="1"/>
            </p:cNvSpPr>
            <p:nvPr/>
          </p:nvSpPr>
          <p:spPr bwMode="auto">
            <a:xfrm>
              <a:off x="2294" y="1674"/>
              <a:ext cx="43" cy="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43"/>
            <p:cNvSpPr>
              <a:spLocks noChangeArrowheads="1"/>
            </p:cNvSpPr>
            <p:nvPr/>
          </p:nvSpPr>
          <p:spPr bwMode="auto">
            <a:xfrm>
              <a:off x="2310" y="1676"/>
              <a:ext cx="5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44"/>
            <p:cNvSpPr>
              <a:spLocks noChangeArrowheads="1"/>
            </p:cNvSpPr>
            <p:nvPr/>
          </p:nvSpPr>
          <p:spPr bwMode="auto">
            <a:xfrm>
              <a:off x="3145" y="1803"/>
              <a:ext cx="7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Times New Roman" panose="02020603050405020304" pitchFamily="18"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Rectangle 45"/>
            <p:cNvSpPr>
              <a:spLocks noChangeArrowheads="1"/>
            </p:cNvSpPr>
            <p:nvPr/>
          </p:nvSpPr>
          <p:spPr bwMode="auto">
            <a:xfrm>
              <a:off x="3180" y="1801"/>
              <a:ext cx="43" cy="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5" name="Rectangle 46"/>
            <p:cNvSpPr>
              <a:spLocks noChangeArrowheads="1"/>
            </p:cNvSpPr>
            <p:nvPr/>
          </p:nvSpPr>
          <p:spPr bwMode="auto">
            <a:xfrm>
              <a:off x="3196" y="1803"/>
              <a:ext cx="5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6" name="Line 47"/>
            <p:cNvSpPr>
              <a:spLocks noChangeShapeType="1"/>
            </p:cNvSpPr>
            <p:nvPr/>
          </p:nvSpPr>
          <p:spPr bwMode="auto">
            <a:xfrm>
              <a:off x="2968" y="1774"/>
              <a:ext cx="126" cy="0"/>
            </a:xfrm>
            <a:prstGeom prst="line">
              <a:avLst/>
            </a:prstGeom>
            <a:noFill/>
            <a:ln w="7938" cap="flat">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48"/>
            <p:cNvSpPr>
              <a:spLocks noEditPoints="1"/>
            </p:cNvSpPr>
            <p:nvPr/>
          </p:nvSpPr>
          <p:spPr bwMode="auto">
            <a:xfrm>
              <a:off x="3073" y="1774"/>
              <a:ext cx="42" cy="126"/>
            </a:xfrm>
            <a:custGeom>
              <a:avLst/>
              <a:gdLst>
                <a:gd name="T0" fmla="*/ 25 w 42"/>
                <a:gd name="T1" fmla="*/ 0 h 126"/>
                <a:gd name="T2" fmla="*/ 25 w 42"/>
                <a:gd name="T3" fmla="*/ 91 h 126"/>
                <a:gd name="T4" fmla="*/ 18 w 42"/>
                <a:gd name="T5" fmla="*/ 91 h 126"/>
                <a:gd name="T6" fmla="*/ 18 w 42"/>
                <a:gd name="T7" fmla="*/ 0 h 126"/>
                <a:gd name="T8" fmla="*/ 25 w 42"/>
                <a:gd name="T9" fmla="*/ 0 h 126"/>
                <a:gd name="T10" fmla="*/ 42 w 42"/>
                <a:gd name="T11" fmla="*/ 84 h 126"/>
                <a:gd name="T12" fmla="*/ 21 w 42"/>
                <a:gd name="T13" fmla="*/ 126 h 126"/>
                <a:gd name="T14" fmla="*/ 0 w 42"/>
                <a:gd name="T15" fmla="*/ 84 h 126"/>
                <a:gd name="T16" fmla="*/ 42 w 42"/>
                <a:gd name="T17" fmla="*/ 8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6">
                  <a:moveTo>
                    <a:pt x="25" y="0"/>
                  </a:moveTo>
                  <a:lnTo>
                    <a:pt x="25" y="91"/>
                  </a:lnTo>
                  <a:lnTo>
                    <a:pt x="18" y="91"/>
                  </a:lnTo>
                  <a:lnTo>
                    <a:pt x="18" y="0"/>
                  </a:lnTo>
                  <a:lnTo>
                    <a:pt x="25" y="0"/>
                  </a:lnTo>
                  <a:close/>
                  <a:moveTo>
                    <a:pt x="42" y="84"/>
                  </a:moveTo>
                  <a:lnTo>
                    <a:pt x="21" y="126"/>
                  </a:lnTo>
                  <a:lnTo>
                    <a:pt x="0" y="84"/>
                  </a:lnTo>
                  <a:lnTo>
                    <a:pt x="42" y="84"/>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49"/>
            <p:cNvSpPr>
              <a:spLocks noEditPoints="1"/>
            </p:cNvSpPr>
            <p:nvPr/>
          </p:nvSpPr>
          <p:spPr bwMode="auto">
            <a:xfrm>
              <a:off x="2372" y="1847"/>
              <a:ext cx="127" cy="42"/>
            </a:xfrm>
            <a:custGeom>
              <a:avLst/>
              <a:gdLst>
                <a:gd name="T0" fmla="*/ 127 w 127"/>
                <a:gd name="T1" fmla="*/ 17 h 42"/>
                <a:gd name="T2" fmla="*/ 36 w 127"/>
                <a:gd name="T3" fmla="*/ 17 h 42"/>
                <a:gd name="T4" fmla="*/ 36 w 127"/>
                <a:gd name="T5" fmla="*/ 24 h 42"/>
                <a:gd name="T6" fmla="*/ 127 w 127"/>
                <a:gd name="T7" fmla="*/ 24 h 42"/>
                <a:gd name="T8" fmla="*/ 127 w 127"/>
                <a:gd name="T9" fmla="*/ 17 h 42"/>
                <a:gd name="T10" fmla="*/ 43 w 127"/>
                <a:gd name="T11" fmla="*/ 0 h 42"/>
                <a:gd name="T12" fmla="*/ 0 w 127"/>
                <a:gd name="T13" fmla="*/ 21 h 42"/>
                <a:gd name="T14" fmla="*/ 43 w 127"/>
                <a:gd name="T15" fmla="*/ 42 h 42"/>
                <a:gd name="T16" fmla="*/ 43 w 127"/>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42">
                  <a:moveTo>
                    <a:pt x="127" y="17"/>
                  </a:moveTo>
                  <a:lnTo>
                    <a:pt x="36" y="17"/>
                  </a:lnTo>
                  <a:lnTo>
                    <a:pt x="36" y="24"/>
                  </a:lnTo>
                  <a:lnTo>
                    <a:pt x="127" y="24"/>
                  </a:lnTo>
                  <a:lnTo>
                    <a:pt x="127" y="17"/>
                  </a:lnTo>
                  <a:close/>
                  <a:moveTo>
                    <a:pt x="43" y="0"/>
                  </a:moveTo>
                  <a:lnTo>
                    <a:pt x="0" y="21"/>
                  </a:lnTo>
                  <a:lnTo>
                    <a:pt x="43" y="42"/>
                  </a:lnTo>
                  <a:lnTo>
                    <a:pt x="43"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50"/>
            <p:cNvSpPr>
              <a:spLocks noEditPoints="1"/>
            </p:cNvSpPr>
            <p:nvPr/>
          </p:nvSpPr>
          <p:spPr bwMode="auto">
            <a:xfrm>
              <a:off x="2899" y="1848"/>
              <a:ext cx="127" cy="42"/>
            </a:xfrm>
            <a:custGeom>
              <a:avLst/>
              <a:gdLst>
                <a:gd name="T0" fmla="*/ 127 w 127"/>
                <a:gd name="T1" fmla="*/ 18 h 42"/>
                <a:gd name="T2" fmla="*/ 35 w 127"/>
                <a:gd name="T3" fmla="*/ 18 h 42"/>
                <a:gd name="T4" fmla="*/ 35 w 127"/>
                <a:gd name="T5" fmla="*/ 25 h 42"/>
                <a:gd name="T6" fmla="*/ 127 w 127"/>
                <a:gd name="T7" fmla="*/ 25 h 42"/>
                <a:gd name="T8" fmla="*/ 127 w 127"/>
                <a:gd name="T9" fmla="*/ 18 h 42"/>
                <a:gd name="T10" fmla="*/ 42 w 127"/>
                <a:gd name="T11" fmla="*/ 0 h 42"/>
                <a:gd name="T12" fmla="*/ 0 w 127"/>
                <a:gd name="T13" fmla="*/ 21 h 42"/>
                <a:gd name="T14" fmla="*/ 43 w 127"/>
                <a:gd name="T15" fmla="*/ 42 h 42"/>
                <a:gd name="T16" fmla="*/ 42 w 127"/>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42">
                  <a:moveTo>
                    <a:pt x="127" y="18"/>
                  </a:moveTo>
                  <a:lnTo>
                    <a:pt x="35" y="18"/>
                  </a:lnTo>
                  <a:lnTo>
                    <a:pt x="35" y="25"/>
                  </a:lnTo>
                  <a:lnTo>
                    <a:pt x="127" y="25"/>
                  </a:lnTo>
                  <a:lnTo>
                    <a:pt x="127" y="18"/>
                  </a:lnTo>
                  <a:close/>
                  <a:moveTo>
                    <a:pt x="42" y="0"/>
                  </a:moveTo>
                  <a:lnTo>
                    <a:pt x="0" y="21"/>
                  </a:lnTo>
                  <a:lnTo>
                    <a:pt x="43" y="42"/>
                  </a:lnTo>
                  <a:lnTo>
                    <a:pt x="42"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Rectangle 52"/>
            <p:cNvSpPr>
              <a:spLocks noChangeArrowheads="1"/>
            </p:cNvSpPr>
            <p:nvPr/>
          </p:nvSpPr>
          <p:spPr bwMode="auto">
            <a:xfrm>
              <a:off x="2978" y="1896"/>
              <a:ext cx="5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mbria Math" panose="02040503050406030204" pitchFamily="18" charset="0"/>
                  <a:ea typeface="Cambria Math" panose="02040503050406030204" pitchFamily="18" charset="0"/>
                </a:rPr>
                <a:t>I</a:t>
              </a:r>
              <a:r>
                <a:rPr kumimoji="0" lang="en-US" altLang="en-US" sz="1000" b="1" i="0" u="none" strike="noStrike" cap="none" normalizeH="0" baseline="0" dirty="0">
                  <a:ln>
                    <a:noFill/>
                  </a:ln>
                  <a:solidFill>
                    <a:srgbClr val="000000"/>
                  </a:solidFill>
                  <a:effectLst/>
                  <a:latin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2" name="Freeform 53"/>
            <p:cNvSpPr>
              <a:spLocks noEditPoints="1"/>
            </p:cNvSpPr>
            <p:nvPr/>
          </p:nvSpPr>
          <p:spPr bwMode="auto">
            <a:xfrm>
              <a:off x="2525" y="2133"/>
              <a:ext cx="316" cy="42"/>
            </a:xfrm>
            <a:custGeom>
              <a:avLst/>
              <a:gdLst>
                <a:gd name="T0" fmla="*/ 316 w 316"/>
                <a:gd name="T1" fmla="*/ 18 h 42"/>
                <a:gd name="T2" fmla="*/ 35 w 316"/>
                <a:gd name="T3" fmla="*/ 18 h 42"/>
                <a:gd name="T4" fmla="*/ 35 w 316"/>
                <a:gd name="T5" fmla="*/ 25 h 42"/>
                <a:gd name="T6" fmla="*/ 316 w 316"/>
                <a:gd name="T7" fmla="*/ 25 h 42"/>
                <a:gd name="T8" fmla="*/ 316 w 316"/>
                <a:gd name="T9" fmla="*/ 18 h 42"/>
                <a:gd name="T10" fmla="*/ 42 w 316"/>
                <a:gd name="T11" fmla="*/ 0 h 42"/>
                <a:gd name="T12" fmla="*/ 0 w 316"/>
                <a:gd name="T13" fmla="*/ 21 h 42"/>
                <a:gd name="T14" fmla="*/ 42 w 316"/>
                <a:gd name="T15" fmla="*/ 42 h 42"/>
                <a:gd name="T16" fmla="*/ 42 w 316"/>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42">
                  <a:moveTo>
                    <a:pt x="316" y="18"/>
                  </a:moveTo>
                  <a:lnTo>
                    <a:pt x="35" y="18"/>
                  </a:lnTo>
                  <a:lnTo>
                    <a:pt x="35" y="25"/>
                  </a:lnTo>
                  <a:lnTo>
                    <a:pt x="316" y="25"/>
                  </a:lnTo>
                  <a:lnTo>
                    <a:pt x="316" y="18"/>
                  </a:lnTo>
                  <a:close/>
                  <a:moveTo>
                    <a:pt x="42" y="0"/>
                  </a:moveTo>
                  <a:lnTo>
                    <a:pt x="0" y="21"/>
                  </a:lnTo>
                  <a:lnTo>
                    <a:pt x="42" y="42"/>
                  </a:lnTo>
                  <a:lnTo>
                    <a:pt x="42"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Rectangle 54"/>
            <p:cNvSpPr>
              <a:spLocks noChangeArrowheads="1"/>
            </p:cNvSpPr>
            <p:nvPr/>
          </p:nvSpPr>
          <p:spPr bwMode="auto">
            <a:xfrm>
              <a:off x="2497" y="2051"/>
              <a:ext cx="14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Times New Roman" panose="02020603050405020304" pitchFamily="18" charset="0"/>
                </a:rPr>
                <a:t>SO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55"/>
            <p:cNvSpPr>
              <a:spLocks noChangeArrowheads="1"/>
            </p:cNvSpPr>
            <p:nvPr/>
          </p:nvSpPr>
          <p:spPr bwMode="auto">
            <a:xfrm>
              <a:off x="2600" y="2084"/>
              <a:ext cx="51" cy="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solidFill>
                    <a:srgbClr val="000000"/>
                  </a:solidFill>
                  <a:effectLst/>
                  <a:latin typeface="Times New Roman" panose="02020603050405020304" pitchFamily="18"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5" name="Rectangle 56"/>
            <p:cNvSpPr>
              <a:spLocks noChangeArrowheads="1"/>
            </p:cNvSpPr>
            <p:nvPr/>
          </p:nvSpPr>
          <p:spPr bwMode="auto">
            <a:xfrm>
              <a:off x="2625" y="2049"/>
              <a:ext cx="51" cy="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solidFill>
                    <a:srgbClr val="000000"/>
                  </a:solidFill>
                  <a:effectLst/>
                  <a:latin typeface="Times New Roman" panose="02020603050405020304" pitchFamily="18"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Rectangle 57"/>
            <p:cNvSpPr>
              <a:spLocks noChangeArrowheads="1"/>
            </p:cNvSpPr>
            <p:nvPr/>
          </p:nvSpPr>
          <p:spPr bwMode="auto">
            <a:xfrm>
              <a:off x="2649" y="2049"/>
              <a:ext cx="43" cy="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7" name="Rectangle 58"/>
            <p:cNvSpPr>
              <a:spLocks noChangeArrowheads="1"/>
            </p:cNvSpPr>
            <p:nvPr/>
          </p:nvSpPr>
          <p:spPr bwMode="auto">
            <a:xfrm>
              <a:off x="2665" y="2051"/>
              <a:ext cx="5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59"/>
            <p:cNvSpPr>
              <a:spLocks noChangeArrowheads="1"/>
            </p:cNvSpPr>
            <p:nvPr/>
          </p:nvSpPr>
          <p:spPr bwMode="auto">
            <a:xfrm>
              <a:off x="2685" y="2051"/>
              <a:ext cx="24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Times New Roman" panose="02020603050405020304" pitchFamily="18" charset="0"/>
                </a:rPr>
                <a:t>, HSO</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 name="Rectangle 60"/>
            <p:cNvSpPr>
              <a:spLocks noChangeArrowheads="1"/>
            </p:cNvSpPr>
            <p:nvPr/>
          </p:nvSpPr>
          <p:spPr bwMode="auto">
            <a:xfrm>
              <a:off x="2887" y="2084"/>
              <a:ext cx="51" cy="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solidFill>
                    <a:srgbClr val="000000"/>
                  </a:solidFill>
                  <a:effectLst/>
                  <a:latin typeface="Times New Roman" panose="02020603050405020304" pitchFamily="18"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0" name="Rectangle 61"/>
            <p:cNvSpPr>
              <a:spLocks noChangeArrowheads="1"/>
            </p:cNvSpPr>
            <p:nvPr/>
          </p:nvSpPr>
          <p:spPr bwMode="auto">
            <a:xfrm>
              <a:off x="2912" y="2039"/>
              <a:ext cx="4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1" name="Rectangle 62"/>
            <p:cNvSpPr>
              <a:spLocks noChangeArrowheads="1"/>
            </p:cNvSpPr>
            <p:nvPr/>
          </p:nvSpPr>
          <p:spPr bwMode="auto">
            <a:xfrm>
              <a:off x="2930" y="2039"/>
              <a:ext cx="4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Freeform 63"/>
            <p:cNvSpPr>
              <a:spLocks noEditPoints="1"/>
            </p:cNvSpPr>
            <p:nvPr/>
          </p:nvSpPr>
          <p:spPr bwMode="auto">
            <a:xfrm>
              <a:off x="2541" y="2260"/>
              <a:ext cx="343" cy="42"/>
            </a:xfrm>
            <a:custGeom>
              <a:avLst/>
              <a:gdLst>
                <a:gd name="T0" fmla="*/ 0 w 343"/>
                <a:gd name="T1" fmla="*/ 17 h 42"/>
                <a:gd name="T2" fmla="*/ 307 w 343"/>
                <a:gd name="T3" fmla="*/ 18 h 42"/>
                <a:gd name="T4" fmla="*/ 307 w 343"/>
                <a:gd name="T5" fmla="*/ 25 h 42"/>
                <a:gd name="T6" fmla="*/ 0 w 343"/>
                <a:gd name="T7" fmla="*/ 24 h 42"/>
                <a:gd name="T8" fmla="*/ 0 w 343"/>
                <a:gd name="T9" fmla="*/ 17 h 42"/>
                <a:gd name="T10" fmla="*/ 300 w 343"/>
                <a:gd name="T11" fmla="*/ 0 h 42"/>
                <a:gd name="T12" fmla="*/ 343 w 343"/>
                <a:gd name="T13" fmla="*/ 21 h 42"/>
                <a:gd name="T14" fmla="*/ 300 w 343"/>
                <a:gd name="T15" fmla="*/ 42 h 42"/>
                <a:gd name="T16" fmla="*/ 300 w 343"/>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2">
                  <a:moveTo>
                    <a:pt x="0" y="17"/>
                  </a:moveTo>
                  <a:lnTo>
                    <a:pt x="307" y="18"/>
                  </a:lnTo>
                  <a:lnTo>
                    <a:pt x="307" y="25"/>
                  </a:lnTo>
                  <a:lnTo>
                    <a:pt x="0" y="24"/>
                  </a:lnTo>
                  <a:lnTo>
                    <a:pt x="0" y="17"/>
                  </a:lnTo>
                  <a:close/>
                  <a:moveTo>
                    <a:pt x="300" y="0"/>
                  </a:moveTo>
                  <a:lnTo>
                    <a:pt x="343" y="21"/>
                  </a:lnTo>
                  <a:lnTo>
                    <a:pt x="300" y="42"/>
                  </a:lnTo>
                  <a:lnTo>
                    <a:pt x="300" y="0"/>
                  </a:ln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Rectangle 64"/>
            <p:cNvSpPr>
              <a:spLocks noChangeArrowheads="1"/>
            </p:cNvSpPr>
            <p:nvPr/>
          </p:nvSpPr>
          <p:spPr bwMode="auto">
            <a:xfrm>
              <a:off x="2639" y="2289"/>
              <a:ext cx="9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Times New Roman" panose="02020603050405020304" pitchFamily="18" charset="0"/>
                </a:rPr>
                <a:t>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65"/>
            <p:cNvSpPr>
              <a:spLocks noChangeArrowheads="1"/>
            </p:cNvSpPr>
            <p:nvPr/>
          </p:nvSpPr>
          <p:spPr bwMode="auto">
            <a:xfrm>
              <a:off x="2700" y="2287"/>
              <a:ext cx="56" cy="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Rectangle 66"/>
            <p:cNvSpPr>
              <a:spLocks noChangeArrowheads="1"/>
            </p:cNvSpPr>
            <p:nvPr/>
          </p:nvSpPr>
          <p:spPr bwMode="auto">
            <a:xfrm>
              <a:off x="2728" y="2287"/>
              <a:ext cx="38" cy="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6" name="Rectangle 67"/>
            <p:cNvSpPr>
              <a:spLocks noChangeArrowheads="1"/>
            </p:cNvSpPr>
            <p:nvPr/>
          </p:nvSpPr>
          <p:spPr bwMode="auto">
            <a:xfrm>
              <a:off x="2170" y="2435"/>
              <a:ext cx="8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Times New Roman" panose="02020603050405020304" pitchFamily="18" charset="0"/>
                </a:rPr>
                <a:t>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68"/>
            <p:cNvSpPr>
              <a:spLocks noChangeArrowheads="1"/>
            </p:cNvSpPr>
            <p:nvPr/>
          </p:nvSpPr>
          <p:spPr bwMode="auto">
            <a:xfrm>
              <a:off x="2225" y="2459"/>
              <a:ext cx="44" cy="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solidFill>
                    <a:srgbClr val="000000"/>
                  </a:solidFill>
                  <a:effectLst/>
                  <a:latin typeface="Times New Roman" panose="02020603050405020304" pitchFamily="18"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69"/>
            <p:cNvSpPr>
              <a:spLocks noChangeArrowheads="1"/>
            </p:cNvSpPr>
            <p:nvPr/>
          </p:nvSpPr>
          <p:spPr bwMode="auto">
            <a:xfrm>
              <a:off x="2248" y="2435"/>
              <a:ext cx="282"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Times New Roman" panose="02020603050405020304" pitchFamily="18" charset="0"/>
                </a:rPr>
                <a:t>O </a:t>
              </a:r>
              <a:r>
                <a:rPr kumimoji="0" lang="en-US" altLang="en-US" sz="900" b="1" i="0" u="none" strike="noStrike" cap="none" normalizeH="0" baseline="0" dirty="0">
                  <a:ln>
                    <a:noFill/>
                  </a:ln>
                  <a:solidFill>
                    <a:srgbClr val="000000"/>
                  </a:solidFill>
                  <a:effectLst/>
                  <a:latin typeface="Cambria Math" panose="02040503050406030204" pitchFamily="18" charset="0"/>
                  <a:ea typeface="Cambria Math" panose="02040503050406030204" pitchFamily="18" charset="0"/>
                </a:rPr>
                <a:t>→</a:t>
              </a:r>
              <a:r>
                <a:rPr kumimoji="0" lang="en-US" altLang="en-US" sz="900" b="1" i="0" u="none" strike="noStrike" cap="none" normalizeH="0" baseline="0" dirty="0">
                  <a:ln>
                    <a:noFill/>
                  </a:ln>
                  <a:solidFill>
                    <a:srgbClr val="000000"/>
                  </a:solidFill>
                  <a:effectLst/>
                  <a:latin typeface="Times New Roman" panose="02020603050405020304" pitchFamily="18" charset="0"/>
                </a:rPr>
                <a:t> ½ O</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9" name="Rectangle 70"/>
            <p:cNvSpPr>
              <a:spLocks noChangeArrowheads="1"/>
            </p:cNvSpPr>
            <p:nvPr/>
          </p:nvSpPr>
          <p:spPr bwMode="auto">
            <a:xfrm>
              <a:off x="2533" y="2459"/>
              <a:ext cx="44" cy="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solidFill>
                    <a:srgbClr val="000000"/>
                  </a:solidFill>
                  <a:effectLst/>
                  <a:latin typeface="Times New Roman" panose="02020603050405020304" pitchFamily="18"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Rectangle 71"/>
            <p:cNvSpPr>
              <a:spLocks noChangeArrowheads="1"/>
            </p:cNvSpPr>
            <p:nvPr/>
          </p:nvSpPr>
          <p:spPr bwMode="auto">
            <a:xfrm>
              <a:off x="2556" y="2435"/>
              <a:ext cx="4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Rectangle 72"/>
            <p:cNvSpPr>
              <a:spLocks noChangeArrowheads="1"/>
            </p:cNvSpPr>
            <p:nvPr/>
          </p:nvSpPr>
          <p:spPr bwMode="auto">
            <a:xfrm>
              <a:off x="2573" y="2435"/>
              <a:ext cx="18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Times New Roman" panose="02020603050405020304" pitchFamily="18" charset="0"/>
                </a:rPr>
                <a:t>+ 2H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2" name="Rectangle 73"/>
            <p:cNvSpPr>
              <a:spLocks noChangeArrowheads="1"/>
            </p:cNvSpPr>
            <p:nvPr/>
          </p:nvSpPr>
          <p:spPr bwMode="auto">
            <a:xfrm>
              <a:off x="2721" y="2431"/>
              <a:ext cx="47" cy="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3" name="Rectangle 74"/>
            <p:cNvSpPr>
              <a:spLocks noChangeArrowheads="1"/>
            </p:cNvSpPr>
            <p:nvPr/>
          </p:nvSpPr>
          <p:spPr bwMode="auto">
            <a:xfrm>
              <a:off x="2747" y="2435"/>
              <a:ext cx="4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4" name="Rectangle 75"/>
            <p:cNvSpPr>
              <a:spLocks noChangeArrowheads="1"/>
            </p:cNvSpPr>
            <p:nvPr/>
          </p:nvSpPr>
          <p:spPr bwMode="auto">
            <a:xfrm>
              <a:off x="2170" y="2517"/>
              <a:ext cx="4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Rectangle 76"/>
            <p:cNvSpPr>
              <a:spLocks noChangeArrowheads="1"/>
            </p:cNvSpPr>
            <p:nvPr/>
          </p:nvSpPr>
          <p:spPr bwMode="auto">
            <a:xfrm>
              <a:off x="2188" y="2517"/>
              <a:ext cx="42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6" name="Rectangle 77"/>
            <p:cNvSpPr>
              <a:spLocks noChangeArrowheads="1"/>
            </p:cNvSpPr>
            <p:nvPr/>
          </p:nvSpPr>
          <p:spPr bwMode="auto">
            <a:xfrm>
              <a:off x="2575" y="2517"/>
              <a:ext cx="15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Times New Roman" panose="02020603050405020304" pitchFamily="18" charset="0"/>
                </a:rPr>
                <a:t>+ 2e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7" name="Rectangle 78"/>
            <p:cNvSpPr>
              <a:spLocks noChangeArrowheads="1"/>
            </p:cNvSpPr>
            <p:nvPr/>
          </p:nvSpPr>
          <p:spPr bwMode="auto">
            <a:xfrm>
              <a:off x="2699" y="2514"/>
              <a:ext cx="36" cy="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8" name="Rectangle 79"/>
            <p:cNvSpPr>
              <a:spLocks noChangeArrowheads="1"/>
            </p:cNvSpPr>
            <p:nvPr/>
          </p:nvSpPr>
          <p:spPr bwMode="auto">
            <a:xfrm>
              <a:off x="2714" y="2517"/>
              <a:ext cx="4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9" name="Rectangle 80"/>
            <p:cNvSpPr>
              <a:spLocks noChangeArrowheads="1"/>
            </p:cNvSpPr>
            <p:nvPr/>
          </p:nvSpPr>
          <p:spPr bwMode="auto">
            <a:xfrm>
              <a:off x="2876" y="2429"/>
              <a:ext cx="12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Times New Roman" panose="02020603050405020304" pitchFamily="18" charset="0"/>
                </a:rPr>
                <a:t>2H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0" name="Rectangle 81"/>
            <p:cNvSpPr>
              <a:spLocks noChangeArrowheads="1"/>
            </p:cNvSpPr>
            <p:nvPr/>
          </p:nvSpPr>
          <p:spPr bwMode="auto">
            <a:xfrm>
              <a:off x="2966" y="2426"/>
              <a:ext cx="47" cy="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1" name="Rectangle 82"/>
            <p:cNvSpPr>
              <a:spLocks noChangeArrowheads="1"/>
            </p:cNvSpPr>
            <p:nvPr/>
          </p:nvSpPr>
          <p:spPr bwMode="auto">
            <a:xfrm>
              <a:off x="2993" y="2429"/>
              <a:ext cx="4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 name="Rectangle 83"/>
            <p:cNvSpPr>
              <a:spLocks noChangeArrowheads="1"/>
            </p:cNvSpPr>
            <p:nvPr/>
          </p:nvSpPr>
          <p:spPr bwMode="auto">
            <a:xfrm>
              <a:off x="3010" y="2429"/>
              <a:ext cx="15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Times New Roman" panose="02020603050405020304" pitchFamily="18" charset="0"/>
                </a:rPr>
                <a:t>+ 2e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 name="Rectangle 84"/>
            <p:cNvSpPr>
              <a:spLocks noChangeArrowheads="1"/>
            </p:cNvSpPr>
            <p:nvPr/>
          </p:nvSpPr>
          <p:spPr bwMode="auto">
            <a:xfrm>
              <a:off x="3134" y="2426"/>
              <a:ext cx="36" cy="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4" name="Rectangle 85"/>
            <p:cNvSpPr>
              <a:spLocks noChangeArrowheads="1"/>
            </p:cNvSpPr>
            <p:nvPr/>
          </p:nvSpPr>
          <p:spPr bwMode="auto">
            <a:xfrm>
              <a:off x="3149" y="2429"/>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5" name="Rectangle 86"/>
            <p:cNvSpPr>
              <a:spLocks noChangeArrowheads="1"/>
            </p:cNvSpPr>
            <p:nvPr/>
          </p:nvSpPr>
          <p:spPr bwMode="auto">
            <a:xfrm>
              <a:off x="3185" y="2429"/>
              <a:ext cx="151"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Cambria Math" panose="02040503050406030204" pitchFamily="18" charset="0"/>
                  <a:ea typeface="Cambria Math" panose="02040503050406030204" pitchFamily="18" charset="0"/>
                </a:rPr>
                <a:t>→ H</a:t>
              </a:r>
              <a:r>
                <a:rPr kumimoji="0" lang="en-US" altLang="en-US" sz="900" b="1" i="0" u="none" strike="noStrike" cap="none" normalizeH="0" baseline="-25000" dirty="0">
                  <a:ln>
                    <a:noFill/>
                  </a:ln>
                  <a:solidFill>
                    <a:srgbClr val="000000"/>
                  </a:solidFill>
                  <a:effectLst/>
                  <a:latin typeface="Cambria Math" panose="02040503050406030204" pitchFamily="18" charset="0"/>
                  <a:ea typeface="Cambria Math" panose="02040503050406030204" pitchFamily="18" charset="0"/>
                </a:rPr>
                <a:t>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6" name="Rectangle 87"/>
            <p:cNvSpPr>
              <a:spLocks noChangeArrowheads="1"/>
            </p:cNvSpPr>
            <p:nvPr/>
          </p:nvSpPr>
          <p:spPr bwMode="auto">
            <a:xfrm>
              <a:off x="3292" y="2454"/>
              <a:ext cx="44" cy="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solidFill>
                    <a:srgbClr val="000000"/>
                  </a:solidFill>
                  <a:effectLst/>
                  <a:latin typeface="Times New Roman" panose="02020603050405020304" pitchFamily="18"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 name="Rectangle 88"/>
            <p:cNvSpPr>
              <a:spLocks noChangeArrowheads="1"/>
            </p:cNvSpPr>
            <p:nvPr/>
          </p:nvSpPr>
          <p:spPr bwMode="auto">
            <a:xfrm>
              <a:off x="3315" y="2426"/>
              <a:ext cx="32" cy="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9" name="Rectangle 90"/>
            <p:cNvSpPr>
              <a:spLocks noChangeArrowheads="1"/>
            </p:cNvSpPr>
            <p:nvPr/>
          </p:nvSpPr>
          <p:spPr bwMode="auto">
            <a:xfrm>
              <a:off x="3691" y="1875"/>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0" name="Rectangle 91"/>
            <p:cNvSpPr>
              <a:spLocks noChangeArrowheads="1"/>
            </p:cNvSpPr>
            <p:nvPr/>
          </p:nvSpPr>
          <p:spPr bwMode="auto">
            <a:xfrm>
              <a:off x="4338" y="1875"/>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1" name="Rectangle 92"/>
            <p:cNvSpPr>
              <a:spLocks noChangeArrowheads="1"/>
            </p:cNvSpPr>
            <p:nvPr/>
          </p:nvSpPr>
          <p:spPr bwMode="auto">
            <a:xfrm>
              <a:off x="3691" y="1989"/>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3" name="Rectangle 94"/>
            <p:cNvSpPr>
              <a:spLocks noChangeArrowheads="1"/>
            </p:cNvSpPr>
            <p:nvPr/>
          </p:nvSpPr>
          <p:spPr bwMode="auto">
            <a:xfrm>
              <a:off x="3691" y="2216"/>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4" name="Rectangle 95"/>
            <p:cNvSpPr>
              <a:spLocks noChangeArrowheads="1"/>
            </p:cNvSpPr>
            <p:nvPr/>
          </p:nvSpPr>
          <p:spPr bwMode="auto">
            <a:xfrm>
              <a:off x="3691" y="2329"/>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5" name="Rectangle 96"/>
            <p:cNvSpPr>
              <a:spLocks noChangeArrowheads="1"/>
            </p:cNvSpPr>
            <p:nvPr/>
          </p:nvSpPr>
          <p:spPr bwMode="auto">
            <a:xfrm>
              <a:off x="3691" y="2444"/>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6" name="Rectangle 97"/>
            <p:cNvSpPr>
              <a:spLocks noChangeArrowheads="1"/>
            </p:cNvSpPr>
            <p:nvPr/>
          </p:nvSpPr>
          <p:spPr bwMode="auto">
            <a:xfrm>
              <a:off x="4658" y="2444"/>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7" name="Rectangle 98"/>
            <p:cNvSpPr>
              <a:spLocks noChangeArrowheads="1"/>
            </p:cNvSpPr>
            <p:nvPr/>
          </p:nvSpPr>
          <p:spPr bwMode="auto">
            <a:xfrm>
              <a:off x="2437" y="1897"/>
              <a:ext cx="3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dirty="0">
                  <a:solidFill>
                    <a:srgbClr val="000000"/>
                  </a:solidFill>
                  <a:latin typeface="Cambria Math" panose="02040503050406030204" pitchFamily="18" charset="0"/>
                  <a:ea typeface="Cambria Math" panose="02040503050406030204" pitchFamily="18" charset="0"/>
                </a:rPr>
                <a:t>I</a:t>
              </a:r>
              <a:endParaRPr kumimoji="0" lang="en-US" altLang="en-US" sz="12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endParaRPr>
            </a:p>
          </p:txBody>
        </p:sp>
        <p:sp>
          <p:nvSpPr>
            <p:cNvPr id="118" name="Rectangle 99"/>
            <p:cNvSpPr>
              <a:spLocks noChangeArrowheads="1"/>
            </p:cNvSpPr>
            <p:nvPr/>
          </p:nvSpPr>
          <p:spPr bwMode="auto">
            <a:xfrm>
              <a:off x="2459" y="1897"/>
              <a:ext cx="5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9" name="Rectangle 100"/>
            <p:cNvSpPr>
              <a:spLocks noChangeArrowheads="1"/>
            </p:cNvSpPr>
            <p:nvPr/>
          </p:nvSpPr>
          <p:spPr bwMode="auto">
            <a:xfrm>
              <a:off x="2516" y="1648"/>
              <a:ext cx="377" cy="3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01"/>
            <p:cNvSpPr>
              <a:spLocks noChangeArrowheads="1"/>
            </p:cNvSpPr>
            <p:nvPr/>
          </p:nvSpPr>
          <p:spPr bwMode="auto">
            <a:xfrm>
              <a:off x="2516" y="1648"/>
              <a:ext cx="377" cy="317"/>
            </a:xfrm>
            <a:prstGeom prst="rect">
              <a:avLst/>
            </a:prstGeom>
            <a:noFill/>
            <a:ln w="7938"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Rectangle 102"/>
            <p:cNvSpPr>
              <a:spLocks noChangeArrowheads="1"/>
            </p:cNvSpPr>
            <p:nvPr/>
          </p:nvSpPr>
          <p:spPr bwMode="auto">
            <a:xfrm>
              <a:off x="2582" y="1678"/>
              <a:ext cx="32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power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2" name="Rectangle 103"/>
            <p:cNvSpPr>
              <a:spLocks noChangeArrowheads="1"/>
            </p:cNvSpPr>
            <p:nvPr/>
          </p:nvSpPr>
          <p:spPr bwMode="auto">
            <a:xfrm>
              <a:off x="2574" y="1792"/>
              <a:ext cx="31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supply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3" name="Rectangle 104"/>
            <p:cNvSpPr>
              <a:spLocks noChangeArrowheads="1"/>
            </p:cNvSpPr>
            <p:nvPr/>
          </p:nvSpPr>
          <p:spPr bwMode="auto">
            <a:xfrm>
              <a:off x="2837" y="1792"/>
              <a:ext cx="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369582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28" grpId="0"/>
      <p:bldP spid="32" grpId="0" animBg="1"/>
      <p:bldP spid="34" grpId="0" animBg="1"/>
      <p:bldP spid="39" grpId="0"/>
      <p:bldP spid="40" grpId="0"/>
    </p:bldLst>
  </p:timing>
</p:sld>
</file>

<file path=ppt/theme/theme1.xml><?xml version="1.0" encoding="utf-8"?>
<a:theme xmlns:a="http://schemas.openxmlformats.org/drawingml/2006/main" name="graphene_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5" id="{D68935D7-602D-44A2-AB13-5F8891778550}" vid="{98E5155D-3ECE-4A2A-8136-0621111154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16933</TotalTime>
  <Words>8418</Words>
  <Application>Microsoft Office PowerPoint</Application>
  <PresentationFormat>On-screen Show (4:3)</PresentationFormat>
  <Paragraphs>1328</Paragraphs>
  <Slides>74</Slides>
  <Notes>13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74</vt:i4>
      </vt:variant>
    </vt:vector>
  </HeadingPairs>
  <TitlesOfParts>
    <vt:vector size="83" baseType="lpstr">
      <vt:lpstr>Arial</vt:lpstr>
      <vt:lpstr>Calibri</vt:lpstr>
      <vt:lpstr>Calibri Light</vt:lpstr>
      <vt:lpstr>Cambria Math</vt:lpstr>
      <vt:lpstr>Symbol</vt:lpstr>
      <vt:lpstr>Times New Roman</vt:lpstr>
      <vt:lpstr>Wingdings</vt:lpstr>
      <vt:lpstr>graphene_theme</vt:lpstr>
      <vt:lpstr>Office Theme</vt:lpstr>
      <vt:lpstr>Chapter 2  Basic Concepts, Faraday’s Law and CSTR Balances</vt:lpstr>
      <vt:lpstr>Terminology and Definitions</vt:lpstr>
      <vt:lpstr>Basic Concepts: Current, Current Density and Voltage</vt:lpstr>
      <vt:lpstr>Basic Concepts: Current, Current Density  and Voltage</vt:lpstr>
      <vt:lpstr>Basic Concepts: Current, Current Density  and Voltage</vt:lpstr>
      <vt:lpstr>Basic Concepts: Current, Current Density  and Voltage</vt:lpstr>
      <vt:lpstr>Basic Concepts: Current, Current Density  and Voltage</vt:lpstr>
      <vt:lpstr>Electrons as Reactants/Products</vt:lpstr>
      <vt:lpstr>Electrons as Reactants/Products</vt:lpstr>
      <vt:lpstr>Electrochemical Cells as Electric Circuits</vt:lpstr>
      <vt:lpstr>Constraint of Electroneutrality</vt:lpstr>
      <vt:lpstr>Types of Electrochemical Cells </vt:lpstr>
      <vt:lpstr>Types of Electrodes and Electrode Reactions </vt:lpstr>
      <vt:lpstr>Sign Conventions in Electrochemical Cells</vt:lpstr>
      <vt:lpstr>Operating Modes of Electrochemical Cells</vt:lpstr>
      <vt:lpstr>More Electrochemistry/Electrical Lingo…</vt:lpstr>
      <vt:lpstr>Voltage Losses in Operating Cell</vt:lpstr>
      <vt:lpstr>Review of Reduction/Oxidation Reactions</vt:lpstr>
      <vt:lpstr>Distinction Between Oxidation and Reduction</vt:lpstr>
      <vt:lpstr>Rules for Determining Oxidation States</vt:lpstr>
      <vt:lpstr>Additional Rules…</vt:lpstr>
      <vt:lpstr>Example:     Determine the Oxidation States of the      Atoms in the Following Species</vt:lpstr>
      <vt:lpstr>PowerPoint Presentation</vt:lpstr>
      <vt:lpstr>PowerPoint Presentation</vt:lpstr>
      <vt:lpstr>PowerPoint Presentation</vt:lpstr>
      <vt:lpstr>PowerPoint Presentation</vt:lpstr>
      <vt:lpstr>PowerPoint Presentation</vt:lpstr>
      <vt:lpstr>Michael Faraday (1791 – 1867)</vt:lpstr>
      <vt:lpstr>Faraday’s 1st and 2nd Laws of Electrolysis</vt:lpstr>
      <vt:lpstr>Faraday’s Law </vt:lpstr>
      <vt:lpstr>PowerPoint Presentation</vt:lpstr>
      <vt:lpstr>PowerPoint Presentation</vt:lpstr>
      <vt:lpstr>PowerPoint Presentation</vt:lpstr>
      <vt:lpstr>PowerPoint Presentation</vt:lpstr>
      <vt:lpstr>Examples of Applying Faraday’s Law</vt:lpstr>
      <vt:lpstr>PowerPoint Presentation</vt:lpstr>
      <vt:lpstr>PowerPoint Presentation</vt:lpstr>
      <vt:lpstr>Examples of Applying Faraday’s Law</vt:lpstr>
      <vt:lpstr>PowerPoint Presentation</vt:lpstr>
      <vt:lpstr>PowerPoint Presentation</vt:lpstr>
      <vt:lpstr>PowerPoint Presentation</vt:lpstr>
      <vt:lpstr>Applying Faraday’s Law to Batteries</vt:lpstr>
      <vt:lpstr>PowerPoint Presentation</vt:lpstr>
      <vt:lpstr>PowerPoint Presentation</vt:lpstr>
      <vt:lpstr>PowerPoint Presentation</vt:lpstr>
      <vt:lpstr>PowerPoint Presentation</vt:lpstr>
      <vt:lpstr>Current Efficiency</vt:lpstr>
      <vt:lpstr>PowerPoint Presentation</vt:lpstr>
      <vt:lpstr>Current Efficiency Example</vt:lpstr>
      <vt:lpstr>PowerPoint Presentation</vt:lpstr>
      <vt:lpstr>PowerPoint Presentation</vt:lpstr>
      <vt:lpstr>Energy Requirement/Generation</vt:lpstr>
      <vt:lpstr>Electrical Connections in Multi-Electrode Cells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Pb Plating Example </vt:lpstr>
      <vt:lpstr>CSTR Model for Electrochemical Reactors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Nickel Plating Example</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Pope, Michael</dc:creator>
  <cp:lastModifiedBy>Michael Fowler</cp:lastModifiedBy>
  <cp:revision>809</cp:revision>
  <cp:lastPrinted>2020-09-07T22:59:51Z</cp:lastPrinted>
  <dcterms:created xsi:type="dcterms:W3CDTF">2016-01-04T17:55:52Z</dcterms:created>
  <dcterms:modified xsi:type="dcterms:W3CDTF">2024-01-10T03:57:39Z</dcterms:modified>
</cp:coreProperties>
</file>